
<file path=[Content_Types].xml><?xml version="1.0" encoding="utf-8"?>
<Types xmlns="http://schemas.openxmlformats.org/package/2006/content-types">
  <Default Extension="jpeg" ContentType="image/jpe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480" r:id="rId3"/>
    <p:sldId id="575" r:id="rId5"/>
    <p:sldId id="260" r:id="rId6"/>
    <p:sldId id="574" r:id="rId7"/>
    <p:sldId id="573" r:id="rId8"/>
    <p:sldId id="299" r:id="rId9"/>
    <p:sldId id="680" r:id="rId10"/>
    <p:sldId id="685" r:id="rId11"/>
    <p:sldId id="359" r:id="rId12"/>
    <p:sldId id="360" r:id="rId13"/>
    <p:sldId id="532" r:id="rId14"/>
    <p:sldId id="572" r:id="rId15"/>
    <p:sldId id="435" r:id="rId16"/>
    <p:sldId id="301" r:id="rId17"/>
    <p:sldId id="536" r:id="rId18"/>
    <p:sldId id="701" r:id="rId19"/>
    <p:sldId id="388" r:id="rId20"/>
    <p:sldId id="389" r:id="rId21"/>
    <p:sldId id="386" r:id="rId22"/>
    <p:sldId id="537" r:id="rId23"/>
    <p:sldId id="391" r:id="rId24"/>
    <p:sldId id="393" r:id="rId25"/>
    <p:sldId id="394" r:id="rId26"/>
    <p:sldId id="538" r:id="rId27"/>
    <p:sldId id="395" r:id="rId28"/>
    <p:sldId id="414" r:id="rId29"/>
    <p:sldId id="415" r:id="rId30"/>
    <p:sldId id="539" r:id="rId31"/>
    <p:sldId id="571" r:id="rId32"/>
    <p:sldId id="433" r:id="rId33"/>
    <p:sldId id="419" r:id="rId34"/>
    <p:sldId id="677" r:id="rId35"/>
    <p:sldId id="686" r:id="rId36"/>
    <p:sldId id="420" r:id="rId37"/>
    <p:sldId id="626" r:id="rId38"/>
    <p:sldId id="422" r:id="rId39"/>
    <p:sldId id="421" r:id="rId40"/>
    <p:sldId id="434" r:id="rId41"/>
    <p:sldId id="570" r:id="rId42"/>
    <p:sldId id="424" r:id="rId43"/>
    <p:sldId id="436" r:id="rId44"/>
    <p:sldId id="425" r:id="rId45"/>
    <p:sldId id="687" r:id="rId46"/>
    <p:sldId id="426" r:id="rId47"/>
    <p:sldId id="437" r:id="rId48"/>
    <p:sldId id="427" r:id="rId49"/>
    <p:sldId id="689" r:id="rId50"/>
    <p:sldId id="690" r:id="rId51"/>
    <p:sldId id="691" r:id="rId52"/>
    <p:sldId id="693" r:id="rId53"/>
    <p:sldId id="695" r:id="rId54"/>
    <p:sldId id="696" r:id="rId55"/>
    <p:sldId id="697" r:id="rId56"/>
    <p:sldId id="698" r:id="rId57"/>
    <p:sldId id="699" r:id="rId58"/>
    <p:sldId id="700" r:id="rId59"/>
    <p:sldId id="302" r:id="rId60"/>
    <p:sldId id="428" r:id="rId61"/>
    <p:sldId id="304" r:id="rId62"/>
    <p:sldId id="295" r:id="rId63"/>
  </p:sldIdLst>
  <p:sldSz cx="12192000" cy="6858000"/>
  <p:notesSz cx="6858000" cy="9144000"/>
  <p:embeddedFontLst>
    <p:embeddedFont>
      <p:font typeface="方正粗黑宋简体" panose="02000000000000000000" charset="-122"/>
      <p:regular r:id="rId67"/>
    </p:embeddedFont>
    <p:embeddedFont>
      <p:font typeface="Calibri" panose="020F0502020204030204" pitchFamily="34" charset="0"/>
      <p:regular r:id="rId68"/>
      <p:bold r:id="rId69"/>
      <p:italic r:id="rId70"/>
      <p:boldItalic r:id="rId71"/>
    </p:embeddedFont>
    <p:embeddedFont>
      <p:font typeface="微软雅黑" panose="020B0503020204020204" pitchFamily="34" charset="-122"/>
      <p:regular r:id="rId72"/>
    </p:embeddedFont>
    <p:embeddedFont>
      <p:font typeface="方正小标宋简体" panose="00000600000000000000" charset="-122"/>
      <p:regular r:id="rId73"/>
    </p:embeddedFont>
    <p:embeddedFont>
      <p:font typeface="仿宋" panose="02010609060101010101" pitchFamily="49" charset="-122"/>
      <p:regular r:id="rId74"/>
    </p:embeddedFont>
    <p:embeddedFont>
      <p:font typeface="黑体" panose="02010609060101010101" charset="-122"/>
      <p:regular r:id="rId75"/>
    </p:embeddedFont>
    <p:embeddedFont>
      <p:font typeface="方正北魏楷书_GBK" panose="02000000000000000000" charset="-122"/>
      <p:regular r:id="rId76"/>
    </p:embeddedFont>
    <p:embeddedFont>
      <p:font typeface="创艺简标宋" charset="0"/>
      <p:regular r:id="rId77"/>
    </p:embeddedFont>
    <p:embeddedFont>
      <p:font typeface="楷体" panose="02010609060101010101" pitchFamily="49" charset="-122"/>
      <p:regular r:id="rId78"/>
    </p:embeddedFont>
    <p:embeddedFont>
      <p:font typeface="华文行楷" panose="02010800040101010101" pitchFamily="2" charset="-122"/>
      <p:regular r:id="rId79"/>
    </p:embeddedFont>
    <p:embeddedFont>
      <p:font typeface="华文中宋" panose="02010600040101010101" pitchFamily="2" charset="-122"/>
      <p:regular r:id="rId80"/>
    </p:embeddedFont>
    <p:embeddedFont>
      <p:font typeface="华文楷体" panose="02010600040101010101" pitchFamily="2" charset="-122"/>
      <p:regular r:id="rId81"/>
    </p:embeddedFont>
    <p:embeddedFont>
      <p:font typeface="Tahoma" panose="020B0604030504040204" pitchFamily="34" charset="0"/>
      <p:regular r:id="rId82"/>
      <p:bold r:id="rId83"/>
    </p:embeddedFont>
    <p:embeddedFont>
      <p:font typeface="华文细黑" panose="02010600040101010101" pitchFamily="2" charset="-122"/>
      <p:regular r:id="rId8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7A7A"/>
    <a:srgbClr val="0066FF"/>
    <a:srgbClr val="C00000"/>
    <a:srgbClr val="FDFBFB"/>
    <a:srgbClr val="FEFDF8"/>
    <a:srgbClr val="FFEDC2"/>
    <a:srgbClr val="D10F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99632" autoAdjust="0"/>
  </p:normalViewPr>
  <p:slideViewPr>
    <p:cSldViewPr snapToGrid="0" showGuides="1">
      <p:cViewPr varScale="1">
        <p:scale>
          <a:sx n="87" d="100"/>
          <a:sy n="87" d="100"/>
        </p:scale>
        <p:origin x="-504" y="-77"/>
      </p:cViewPr>
      <p:guideLst>
        <p:guide orient="horz" pos="2091"/>
        <p:guide pos="37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4" Type="http://schemas.openxmlformats.org/officeDocument/2006/relationships/font" Target="fonts/font18.fntdata"/><Relationship Id="rId83" Type="http://schemas.openxmlformats.org/officeDocument/2006/relationships/font" Target="fonts/font17.fntdata"/><Relationship Id="rId82" Type="http://schemas.openxmlformats.org/officeDocument/2006/relationships/font" Target="fonts/font16.fntdata"/><Relationship Id="rId81" Type="http://schemas.openxmlformats.org/officeDocument/2006/relationships/font" Target="fonts/font15.fntdata"/><Relationship Id="rId80" Type="http://schemas.openxmlformats.org/officeDocument/2006/relationships/font" Target="fonts/font14.fntdata"/><Relationship Id="rId8" Type="http://schemas.openxmlformats.org/officeDocument/2006/relationships/slide" Target="slides/slide5.xml"/><Relationship Id="rId79" Type="http://schemas.openxmlformats.org/officeDocument/2006/relationships/font" Target="fonts/font13.fntdata"/><Relationship Id="rId78" Type="http://schemas.openxmlformats.org/officeDocument/2006/relationships/font" Target="fonts/font12.fntdata"/><Relationship Id="rId77" Type="http://schemas.openxmlformats.org/officeDocument/2006/relationships/font" Target="fonts/font11.fntdata"/><Relationship Id="rId76" Type="http://schemas.openxmlformats.org/officeDocument/2006/relationships/font" Target="fonts/font10.fntdata"/><Relationship Id="rId75" Type="http://schemas.openxmlformats.org/officeDocument/2006/relationships/font" Target="fonts/font9.fntdata"/><Relationship Id="rId74" Type="http://schemas.openxmlformats.org/officeDocument/2006/relationships/font" Target="fonts/font8.fntdata"/><Relationship Id="rId73" Type="http://schemas.openxmlformats.org/officeDocument/2006/relationships/font" Target="fonts/font7.fntdata"/><Relationship Id="rId72" Type="http://schemas.openxmlformats.org/officeDocument/2006/relationships/font" Target="fonts/font6.fntdata"/><Relationship Id="rId71" Type="http://schemas.openxmlformats.org/officeDocument/2006/relationships/font" Target="fonts/font5.fntdata"/><Relationship Id="rId70" Type="http://schemas.openxmlformats.org/officeDocument/2006/relationships/font" Target="fonts/font4.fntdata"/><Relationship Id="rId7" Type="http://schemas.openxmlformats.org/officeDocument/2006/relationships/slide" Target="slides/slide4.xml"/><Relationship Id="rId69" Type="http://schemas.openxmlformats.org/officeDocument/2006/relationships/font" Target="fonts/font3.fntdata"/><Relationship Id="rId68" Type="http://schemas.openxmlformats.org/officeDocument/2006/relationships/font" Target="fonts/font2.fntdata"/><Relationship Id="rId67" Type="http://schemas.openxmlformats.org/officeDocument/2006/relationships/font" Target="fonts/font1.fntdata"/><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阿里巴巴普惠体 Light" panose="00020600040101010101" pitchFamily="18" charset="-122"/>
                <a:ea typeface="阿里巴巴普惠体 Light" panose="00020600040101010101" pitchFamily="18" charset="-122"/>
              </a:defRPr>
            </a:lvl1pPr>
          </a:lstStyle>
          <a:p>
            <a:fld id="{1000107D-A159-4E19-825B-2969F9BDD278}"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阿里巴巴普惠体 Light" panose="00020600040101010101" pitchFamily="18" charset="-122"/>
                <a:ea typeface="阿里巴巴普惠体 Light"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阿里巴巴普惠体 Light" panose="00020600040101010101" pitchFamily="18" charset="-122"/>
                <a:ea typeface="阿里巴巴普惠体 Light" panose="00020600040101010101" pitchFamily="18" charset="-122"/>
              </a:defRPr>
            </a:lvl1pPr>
          </a:lstStyle>
          <a:p>
            <a:fld id="{FA245546-1062-4274-AA17-07C00578BAE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阿里巴巴普惠体 Light" panose="00020600040101010101" pitchFamily="18" charset="-122"/>
        <a:ea typeface="阿里巴巴普惠体 Light" panose="00020600040101010101" pitchFamily="18" charset="-122"/>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A245546-1062-4274-AA17-07C00578BAEB}"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AB418D-DB85-4214-9201-7AF864B901F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5DA24FEC-7483-462E-BE7F-85BB0E7286F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首尾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showMasterSp="0">
  <p:cSld name="过渡页">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C21B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Light" panose="00020600040101010101" pitchFamily="18" charset="-122"/>
              <a:cs typeface="+mn-cs"/>
            </a:endParaRPr>
          </a:p>
        </p:txBody>
      </p:sp>
      <p:pic>
        <p:nvPicPr>
          <p:cNvPr id="6" name="图片 5"/>
          <p:cNvPicPr>
            <a:picLocks noChangeAspect="1"/>
          </p:cNvPicPr>
          <p:nvPr userDrawn="1"/>
        </p:nvPicPr>
        <p:blipFill>
          <a:blip r:embed="rId2">
            <a:alphaModFix amt="50000"/>
          </a:blip>
          <a:srcRect/>
          <a:stretch>
            <a:fillRect/>
          </a:stretch>
        </p:blipFill>
        <p:spPr>
          <a:xfrm>
            <a:off x="0" y="0"/>
            <a:ext cx="6616700" cy="3416300"/>
          </a:xfrm>
          <a:custGeom>
            <a:avLst/>
            <a:gdLst>
              <a:gd name="connsiteX0" fmla="*/ 0 w 6616700"/>
              <a:gd name="connsiteY0" fmla="*/ 0 h 3416300"/>
              <a:gd name="connsiteX1" fmla="*/ 6616700 w 6616700"/>
              <a:gd name="connsiteY1" fmla="*/ 0 h 3416300"/>
              <a:gd name="connsiteX2" fmla="*/ 6616700 w 6616700"/>
              <a:gd name="connsiteY2" fmla="*/ 3416300 h 3416300"/>
              <a:gd name="connsiteX3" fmla="*/ 0 w 6616700"/>
              <a:gd name="connsiteY3" fmla="*/ 3416300 h 3416300"/>
            </a:gdLst>
            <a:ahLst/>
            <a:cxnLst>
              <a:cxn ang="0">
                <a:pos x="connsiteX0" y="connsiteY0"/>
              </a:cxn>
              <a:cxn ang="0">
                <a:pos x="connsiteX1" y="connsiteY1"/>
              </a:cxn>
              <a:cxn ang="0">
                <a:pos x="connsiteX2" y="connsiteY2"/>
              </a:cxn>
              <a:cxn ang="0">
                <a:pos x="connsiteX3" y="connsiteY3"/>
              </a:cxn>
            </a:cxnLst>
            <a:rect l="l" t="t" r="r" b="b"/>
            <a:pathLst>
              <a:path w="6616700" h="3416300">
                <a:moveTo>
                  <a:pt x="0" y="0"/>
                </a:moveTo>
                <a:lnTo>
                  <a:pt x="6616700" y="0"/>
                </a:lnTo>
                <a:lnTo>
                  <a:pt x="6616700" y="3416300"/>
                </a:lnTo>
                <a:lnTo>
                  <a:pt x="0" y="3416300"/>
                </a:lnTo>
                <a:close/>
              </a:path>
            </a:pathLst>
          </a:custGeom>
        </p:spPr>
      </p:pic>
      <p:pic>
        <p:nvPicPr>
          <p:cNvPr id="8" name="图片 7"/>
          <p:cNvPicPr>
            <a:picLocks noChangeAspect="1"/>
          </p:cNvPicPr>
          <p:nvPr userDrawn="1"/>
        </p:nvPicPr>
        <p:blipFill>
          <a:blip r:embed="rId3" cstate="screen"/>
          <a:stretch>
            <a:fillRect/>
          </a:stretch>
        </p:blipFill>
        <p:spPr>
          <a:xfrm>
            <a:off x="7499910" y="0"/>
            <a:ext cx="4692090" cy="685800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正文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descr="图片包含 游戏机, 日落, 伞&#10;&#10;描述已自动生成"/>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93115"/>
            <a:ext cx="1536700" cy="622028"/>
          </a:xfrm>
          <a:prstGeom prst="rect">
            <a:avLst/>
          </a:prstGeom>
        </p:spPr>
      </p:pic>
      <p:sp>
        <p:nvSpPr>
          <p:cNvPr id="3" name="任意多边形: 形状 2"/>
          <p:cNvSpPr/>
          <p:nvPr userDrawn="1"/>
        </p:nvSpPr>
        <p:spPr>
          <a:xfrm>
            <a:off x="0" y="6694714"/>
            <a:ext cx="12192000" cy="163286"/>
          </a:xfrm>
          <a:custGeom>
            <a:avLst/>
            <a:gdLst>
              <a:gd name="connsiteX0" fmla="*/ 0 w 12192000"/>
              <a:gd name="connsiteY0" fmla="*/ 0 h 163286"/>
              <a:gd name="connsiteX1" fmla="*/ 12192000 w 12192000"/>
              <a:gd name="connsiteY1" fmla="*/ 0 h 163286"/>
              <a:gd name="connsiteX2" fmla="*/ 12192000 w 12192000"/>
              <a:gd name="connsiteY2" fmla="*/ 163286 h 163286"/>
              <a:gd name="connsiteX3" fmla="*/ 0 w 12192000"/>
              <a:gd name="connsiteY3" fmla="*/ 163286 h 163286"/>
            </a:gdLst>
            <a:ahLst/>
            <a:cxnLst>
              <a:cxn ang="0">
                <a:pos x="connsiteX0" y="connsiteY0"/>
              </a:cxn>
              <a:cxn ang="0">
                <a:pos x="connsiteX1" y="connsiteY1"/>
              </a:cxn>
              <a:cxn ang="0">
                <a:pos x="connsiteX2" y="connsiteY2"/>
              </a:cxn>
              <a:cxn ang="0">
                <a:pos x="connsiteX3" y="connsiteY3"/>
              </a:cxn>
            </a:cxnLst>
            <a:rect l="l" t="t" r="r" b="b"/>
            <a:pathLst>
              <a:path w="12192000" h="163286">
                <a:moveTo>
                  <a:pt x="0" y="0"/>
                </a:moveTo>
                <a:lnTo>
                  <a:pt x="12192000" y="0"/>
                </a:lnTo>
                <a:lnTo>
                  <a:pt x="12192000" y="163286"/>
                </a:lnTo>
                <a:lnTo>
                  <a:pt x="0" y="16328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矩形 9"/>
          <p:cNvSpPr/>
          <p:nvPr userDrawn="1"/>
        </p:nvSpPr>
        <p:spPr>
          <a:xfrm>
            <a:off x="0" y="6620102"/>
            <a:ext cx="12192000" cy="61912"/>
          </a:xfrm>
          <a:prstGeom prst="rect">
            <a:avLst/>
          </a:pr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标题幻灯片">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246284"/>
            <a:ext cx="2844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5" name="页脚占位符 4"/>
          <p:cNvSpPr>
            <a:spLocks noGrp="1"/>
          </p:cNvSpPr>
          <p:nvPr>
            <p:ph type="ftr" sz="quarter" idx="11"/>
          </p:nvPr>
        </p:nvSpPr>
        <p:spPr>
          <a:xfrm>
            <a:off x="4165600" y="6246284"/>
            <a:ext cx="3860800" cy="476251"/>
          </a:xfrm>
          <a:prstGeom prst="rect">
            <a:avLst/>
          </a:prstGeom>
        </p:spPr>
        <p:txBody>
          <a:bodyPr lIns="121917" tIns="60958" rIns="121917" bIns="60958"/>
          <a:lstStyle/>
          <a:p>
            <a:pPr lvl="0" fontAlgn="base"/>
            <a:endParaRPr lang="zh-CN" altLang="en-US" strike="noStrike" noProof="1">
              <a:latin typeface="Arial" panose="020B0604020202020204" pitchFamily="34" charset="0"/>
            </a:endParaRPr>
          </a:p>
        </p:txBody>
      </p:sp>
      <p:sp>
        <p:nvSpPr>
          <p:cNvPr id="6" name="灯片编号占位符 5"/>
          <p:cNvSpPr>
            <a:spLocks noGrp="1"/>
          </p:cNvSpPr>
          <p:nvPr>
            <p:ph type="sldNum" sz="quarter" idx="12"/>
          </p:nvPr>
        </p:nvSpPr>
        <p:spPr>
          <a:xfrm>
            <a:off x="8737600" y="6246284"/>
            <a:ext cx="2844800" cy="476251"/>
          </a:xfrm>
          <a:prstGeom prst="rect">
            <a:avLst/>
          </a:prstGeom>
        </p:spPr>
        <p:txBody>
          <a:bodyPr lIns="121917" tIns="60958" rIns="121917" bIns="60958"/>
          <a:lstStyle/>
          <a:p>
            <a:pPr lvl="0" fontAlgn="base"/>
            <a:fld id="{9A0DB2DC-4C9A-4742-B13C-FB6460FD3503}" type="slidenum">
              <a:rPr lang="zh-CN" altLang="en-US" sz="1400" strike="noStrike" noProof="1">
                <a:latin typeface="Arial" panose="020B0604020202020204" pitchFamily="34" charset="0"/>
                <a:ea typeface="宋体" panose="02010600030101010101" pitchFamily="2" charset="-122"/>
                <a:cs typeface="+mn-cs"/>
              </a:rPr>
            </a:fld>
            <a:endParaRPr lang="zh-CN" altLang="en-US" strike="noStrike" noProof="1">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3"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4"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99B629A3-0EDC-4C68-B3C2-857345C9C847}" type="slidenum">
              <a:rPr lang="en-US" altLang="zh-CN"/>
            </a:fld>
            <a:endParaRPr lang="zh-CN"/>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1"/>
            <a:ext cx="10668000" cy="1216025"/>
          </a:xfrm>
          <a:prstGeom prst="rect">
            <a:avLst/>
          </a:prstGeom>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755651" y="1752600"/>
            <a:ext cx="10668000" cy="4267200"/>
          </a:xfrm>
          <a:prstGeom prst="rect">
            <a:avLst/>
          </a:prstGeo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47109"/>
          <p:cNvSpPr>
            <a:spLocks noGrp="1"/>
          </p:cNvSpPr>
          <p:nvPr>
            <p:ph type="dt" sz="half" idx="10"/>
          </p:nvPr>
        </p:nvSpPr>
        <p:spPr>
          <a:xfrm>
            <a:off x="812800" y="6245225"/>
            <a:ext cx="2641600" cy="476250"/>
          </a:xfrm>
          <a:prstGeom prst="rect">
            <a:avLst/>
          </a:prstGeom>
        </p:spPr>
        <p:txBody>
          <a:bodyPr/>
          <a:lstStyle>
            <a:lvl1pPr>
              <a:defRPr/>
            </a:lvl1pPr>
          </a:lstStyle>
          <a:p>
            <a:endParaRPr lang="zh-CN" altLang="en-US"/>
          </a:p>
        </p:txBody>
      </p:sp>
      <p:sp>
        <p:nvSpPr>
          <p:cNvPr id="5" name="页脚占位符 47110"/>
          <p:cNvSpPr>
            <a:spLocks noGrp="1"/>
          </p:cNvSpPr>
          <p:nvPr>
            <p:ph type="ftr" sz="quarter" idx="11"/>
          </p:nvPr>
        </p:nvSpPr>
        <p:spPr>
          <a:xfrm>
            <a:off x="4165600" y="6245225"/>
            <a:ext cx="3860800" cy="476250"/>
          </a:xfrm>
          <a:prstGeom prst="rect">
            <a:avLst/>
          </a:prstGeom>
        </p:spPr>
        <p:txBody>
          <a:bodyPr/>
          <a:lstStyle>
            <a:lvl1pPr>
              <a:defRPr/>
            </a:lvl1pPr>
          </a:lstStyle>
          <a:p>
            <a:endParaRPr lang="zh-CN"/>
          </a:p>
        </p:txBody>
      </p:sp>
      <p:sp>
        <p:nvSpPr>
          <p:cNvPr id="6" name="灯片编号占位符 47111"/>
          <p:cNvSpPr>
            <a:spLocks noGrp="1"/>
          </p:cNvSpPr>
          <p:nvPr>
            <p:ph type="sldNum" sz="quarter" idx="12"/>
          </p:nvPr>
        </p:nvSpPr>
        <p:spPr>
          <a:xfrm>
            <a:off x="8737600" y="6245225"/>
            <a:ext cx="2641600" cy="476250"/>
          </a:xfrm>
          <a:prstGeom prst="rect">
            <a:avLst/>
          </a:prstGeom>
        </p:spPr>
        <p:txBody>
          <a:bodyPr/>
          <a:lstStyle>
            <a:lvl1pPr>
              <a:defRPr/>
            </a:lvl1pPr>
          </a:lstStyle>
          <a:p>
            <a:fld id="{ECFEEB85-B479-4ECC-95C4-F87DE2B551AD}" type="slidenum">
              <a:rPr lang="en-US" altLang="zh-CN"/>
            </a:fld>
            <a:endParaRPr lang="zh-CN"/>
          </a:p>
        </p:txBody>
      </p:sp>
      <p:sp>
        <p:nvSpPr>
          <p:cNvPr id="7" name="任意多边形 48134"/>
          <p:cNvSpPr>
            <a:spLocks noChangeArrowheads="1"/>
          </p:cNvSpPr>
          <p:nvPr userDrawn="1"/>
        </p:nvSpPr>
        <p:spPr bwMode="auto">
          <a:xfrm>
            <a:off x="874508" y="1568600"/>
            <a:ext cx="10363200" cy="109538"/>
          </a:xfrm>
          <a:custGeom>
            <a:avLst/>
            <a:gdLst>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960000"/>
          </a:solidFill>
          <a:ln w="9525">
            <a:solidFill>
              <a:schemeClr val="accent2"/>
            </a:solidFill>
            <a:round/>
          </a:ln>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400">
              <a:latin typeface="Times New Roman" panose="02020603050405020304" pitchFamily="18" charset="0"/>
            </a:endParaRPr>
          </a:p>
        </p:txBody>
      </p:sp>
      <p:sp>
        <p:nvSpPr>
          <p:cNvPr id="8" name="矩形 7"/>
          <p:cNvSpPr/>
          <p:nvPr userDrawn="1"/>
        </p:nvSpPr>
        <p:spPr>
          <a:xfrm>
            <a:off x="812800" y="1543432"/>
            <a:ext cx="6501778" cy="134706"/>
          </a:xfrm>
          <a:prstGeom prst="rect">
            <a:avLst/>
          </a:prstGeom>
          <a:solidFill>
            <a:srgbClr val="9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7262220" y="1551931"/>
            <a:ext cx="4172013" cy="0"/>
          </a:xfrm>
          <a:prstGeom prst="line">
            <a:avLst/>
          </a:prstGeom>
          <a:ln w="9525">
            <a:solidFill>
              <a:srgbClr val="960000"/>
            </a:solidFill>
          </a:ln>
        </p:spPr>
        <p:style>
          <a:lnRef idx="1">
            <a:schemeClr val="accent2"/>
          </a:lnRef>
          <a:fillRef idx="0">
            <a:schemeClr val="accent2"/>
          </a:fillRef>
          <a:effectRef idx="0">
            <a:schemeClr val="accent2"/>
          </a:effectRef>
          <a:fontRef idx="minor">
            <a:schemeClr val="tx1"/>
          </a:fontRef>
        </p:style>
      </p:cxnSp>
      <p:cxnSp>
        <p:nvCxnSpPr>
          <p:cNvPr id="12" name="直接连接符 11"/>
          <p:cNvCxnSpPr/>
          <p:nvPr userDrawn="1"/>
        </p:nvCxnSpPr>
        <p:spPr>
          <a:xfrm>
            <a:off x="812800" y="6165188"/>
            <a:ext cx="10566400" cy="0"/>
          </a:xfrm>
          <a:prstGeom prst="line">
            <a:avLst/>
          </a:prstGeom>
          <a:ln>
            <a:solidFill>
              <a:srgbClr val="96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2.sv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image" Target="../media/image19.pn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21.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3.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3.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3.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9.jpeg"/><Relationship Id="rId1"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3.xml"/><Relationship Id="rId4" Type="http://schemas.openxmlformats.org/officeDocument/2006/relationships/image" Target="../media/image4.svg"/><Relationship Id="rId3" Type="http://schemas.openxmlformats.org/officeDocument/2006/relationships/image" Target="../media/image31.png"/><Relationship Id="rId2" Type="http://schemas.openxmlformats.org/officeDocument/2006/relationships/image" Target="../media/image3.sv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microsoft.com/office/2007/relationships/hdphoto" Target="../media/image10.wdp"/><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5.svg"/><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84963" y="1222375"/>
            <a:ext cx="12192000" cy="4762500"/>
          </a:xfrm>
          <a:prstGeom prst="rect">
            <a:avLst/>
          </a:prstGeom>
        </p:spPr>
      </p:pic>
      <p:pic>
        <p:nvPicPr>
          <p:cNvPr id="21" name="图片 20"/>
          <p:cNvPicPr>
            <a:picLocks noChangeAspect="1"/>
          </p:cNvPicPr>
          <p:nvPr/>
        </p:nvPicPr>
        <p:blipFill>
          <a:blip r:embed="rId3"/>
          <a:stretch>
            <a:fillRect/>
          </a:stretch>
        </p:blipFill>
        <p:spPr>
          <a:xfrm>
            <a:off x="-95657" y="2863248"/>
            <a:ext cx="12383314" cy="3121627"/>
          </a:xfrm>
          <a:prstGeom prst="rect">
            <a:avLst/>
          </a:prstGeom>
        </p:spPr>
      </p:pic>
      <p:pic>
        <p:nvPicPr>
          <p:cNvPr id="34" name="图片 33"/>
          <p:cNvPicPr>
            <a:picLocks noChangeAspect="1"/>
          </p:cNvPicPr>
          <p:nvPr/>
        </p:nvPicPr>
        <p:blipFill rotWithShape="1">
          <a:blip r:embed="rId4" cstate="screen"/>
          <a:srcRect/>
          <a:stretch>
            <a:fillRect/>
          </a:stretch>
        </p:blipFill>
        <p:spPr>
          <a:xfrm>
            <a:off x="0" y="4142545"/>
            <a:ext cx="12217340" cy="2715455"/>
          </a:xfrm>
          <a:prstGeom prst="rect">
            <a:avLst/>
          </a:prstGeom>
        </p:spPr>
      </p:pic>
      <p:pic>
        <p:nvPicPr>
          <p:cNvPr id="36" name="图片 35"/>
          <p:cNvPicPr>
            <a:picLocks noChangeAspect="1"/>
          </p:cNvPicPr>
          <p:nvPr/>
        </p:nvPicPr>
        <p:blipFill>
          <a:blip r:embed="rId5" cstate="screen"/>
          <a:stretch>
            <a:fillRect/>
          </a:stretch>
        </p:blipFill>
        <p:spPr>
          <a:xfrm>
            <a:off x="3089720" y="3053125"/>
            <a:ext cx="6012180" cy="384399"/>
          </a:xfrm>
          <a:prstGeom prst="rect">
            <a:avLst/>
          </a:prstGeom>
        </p:spPr>
      </p:pic>
      <p:sp>
        <p:nvSpPr>
          <p:cNvPr id="37" name="文本框 36"/>
          <p:cNvSpPr txBox="1"/>
          <p:nvPr/>
        </p:nvSpPr>
        <p:spPr>
          <a:xfrm>
            <a:off x="1973635" y="3806852"/>
            <a:ext cx="8609582" cy="521970"/>
          </a:xfrm>
          <a:prstGeom prst="rect">
            <a:avLst/>
          </a:prstGeom>
          <a:noFill/>
        </p:spPr>
        <p:txBody>
          <a:bodyPr wrap="square" rtlCol="0">
            <a:spAutoFit/>
          </a:bodyPr>
          <a:lstStyle/>
          <a:p>
            <a:pPr algn="ctr"/>
            <a:r>
              <a:rPr kumimoji="1" lang="zh-CN" altLang="en-US"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中国</a:t>
            </a:r>
            <a:r>
              <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特色社会主义进入新时代</a:t>
            </a:r>
            <a:endPar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31" name="文本框 30"/>
          <p:cNvSpPr txBox="1"/>
          <p:nvPr/>
        </p:nvSpPr>
        <p:spPr>
          <a:xfrm>
            <a:off x="5244464" y="2037715"/>
            <a:ext cx="2136049"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36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专题</a:t>
            </a:r>
            <a:r>
              <a:rPr kumimoji="1" lang="zh-CN" altLang="en-US" sz="36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一</a:t>
            </a:r>
            <a:r>
              <a:rPr lang="zh-CN" altLang="en-US" sz="6000" b="1" dirty="0" smtClean="0">
                <a:latin typeface="Arial" panose="020B0604020202020204" pitchFamily="34" charset="0"/>
                <a:sym typeface="+mn-ea"/>
              </a:rPr>
              <a:t> </a:t>
            </a:r>
            <a:endParaRPr kumimoji="1" lang="zh-CN" altLang="en-US" sz="6000" b="1" i="0" u="none" strike="noStrike" kern="1200" cap="none" spc="0" normalizeH="0" baseline="0" noProof="0" dirty="0">
              <a:ln>
                <a:noFill/>
              </a:ln>
              <a:gradFill>
                <a:gsLst>
                  <a:gs pos="4000">
                    <a:srgbClr val="FAF2E7"/>
                  </a:gs>
                  <a:gs pos="95000">
                    <a:srgbClr val="E7C28E"/>
                  </a:gs>
                </a:gsLst>
                <a:lin ang="5400000" scaled="1"/>
              </a:gradFill>
              <a:effectLst/>
              <a:uLnTx/>
              <a:uFillTx/>
              <a:latin typeface="Arial" panose="020B0604020202020204" pitchFamily="34" charset="0"/>
              <a:ea typeface="阿里巴巴普惠体" panose="00020600040101010101" pitchFamily="18" charset="-122"/>
              <a:cs typeface="阿里巴巴普惠体" panose="00020600040101010101" pitchFamily="18"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randombar(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4"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from="(-#ppt_w/2)" to="(#ppt_x)" calcmode="lin" valueType="num">
                                      <p:cBhvr>
                                        <p:cTn id="17" dur="600" fill="hold">
                                          <p:stCondLst>
                                            <p:cond delay="0"/>
                                          </p:stCondLst>
                                        </p:cTn>
                                        <p:tgtEl>
                                          <p:spTgt spid="37"/>
                                        </p:tgtEl>
                                        <p:attrNameLst>
                                          <p:attrName>ppt_x</p:attrName>
                                        </p:attrNameLst>
                                      </p:cBhvr>
                                    </p:anim>
                                    <p:anim from="0" to="-1.0" calcmode="lin" valueType="num">
                                      <p:cBhvr>
                                        <p:cTn id="18" dur="200" decel="50000" autoRev="1" fill="hold">
                                          <p:stCondLst>
                                            <p:cond delay="600"/>
                                          </p:stCondLst>
                                        </p:cTn>
                                        <p:tgtEl>
                                          <p:spTgt spid="37"/>
                                        </p:tgtEl>
                                        <p:attrNameLst>
                                          <p:attrName>xshear</p:attrName>
                                        </p:attrNameLst>
                                      </p:cBhvr>
                                    </p:anim>
                                    <p:animScale>
                                      <p:cBhvr>
                                        <p:cTn id="19" dur="200" decel="100000" autoRev="1" fill="hold">
                                          <p:stCondLst>
                                            <p:cond delay="600"/>
                                          </p:stCondLst>
                                        </p:cTn>
                                        <p:tgtEl>
                                          <p:spTgt spid="37"/>
                                        </p:tgtEl>
                                      </p:cBhvr>
                                      <p:from x="100000" y="100000"/>
                                      <p:to x="80000" y="100000"/>
                                    </p:animScale>
                                    <p:anim by="(#ppt_h/3+#ppt_w*0.1)" calcmode="lin" valueType="num">
                                      <p:cBhvr additive="sum">
                                        <p:cTn id="20" dur="200" decel="100000" autoRev="1" fill="hold">
                                          <p:stCondLst>
                                            <p:cond delay="600"/>
                                          </p:stCondLst>
                                        </p:cTn>
                                        <p:tgtEl>
                                          <p:spTgt spid="3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5914354" y="-3538356"/>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914260" y="1606405"/>
            <a:ext cx="10167398" cy="6541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3669665" y="1695450"/>
            <a:ext cx="3945890" cy="476885"/>
          </a:xfrm>
          <a:prstGeom prst="rect">
            <a:avLst/>
          </a:prstGeom>
        </p:spPr>
        <p:txBody>
          <a:bodyPr wrap="square" lIns="105571" tIns="52784" rIns="105571" bIns="52784">
            <a:spAutoFit/>
          </a:bodyPr>
          <a:lstStyle/>
          <a:p>
            <a:pPr lvl="0">
              <a:lnSpc>
                <a:spcPct val="110000"/>
              </a:lnSpc>
              <a:buClr>
                <a:srgbClr val="C00000"/>
              </a:buClr>
              <a:defRPr/>
            </a:pPr>
            <a:r>
              <a:rPr lang="zh-CN" altLang="en-US" sz="22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方正小标宋简体" panose="00000600000000000000" charset="-122"/>
                <a:sym typeface="黑体" panose="02010609060101010101" charset="-122"/>
              </a:rPr>
              <a:t>当 前 我 国 社 会 主 要 矛 盾</a:t>
            </a:r>
            <a:endParaRPr lang="zh-CN" altLang="en-US" sz="22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方正小标宋简体" panose="00000600000000000000" charset="-122"/>
              <a:sym typeface="黑体" panose="02010609060101010101" charset="-122"/>
            </a:endParaRPr>
          </a:p>
        </p:txBody>
      </p:sp>
      <p:sp>
        <p:nvSpPr>
          <p:cNvPr id="5" name="文本框 4"/>
          <p:cNvSpPr txBox="1"/>
          <p:nvPr/>
        </p:nvSpPr>
        <p:spPr>
          <a:xfrm>
            <a:off x="5095875" y="2707640"/>
            <a:ext cx="5986145" cy="2399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marR="0" lvl="0" indent="0" algn="l" defTabSz="914400" rtl="0" eaLnBrk="1" fontAlgn="auto" latinLnBrk="0" hangingPunct="1">
              <a:lnSpc>
                <a:spcPct val="150000"/>
              </a:lnSpc>
              <a:spcBef>
                <a:spcPct val="0"/>
              </a:spcBef>
              <a:spcAft>
                <a:spcPts val="600"/>
              </a:spcAft>
              <a:buClrTx/>
              <a:buSzTx/>
              <a:buFontTx/>
              <a:buNone/>
              <a:defRPr/>
            </a:pPr>
            <a:endParaRPr kumimoji="0" lang="zh-CN" altLang="en-US" sz="2000" b="0" i="0" u="none" strike="noStrike" kern="1200" cap="none" spc="0" normalizeH="0" baseline="0" noProof="1">
              <a:ln>
                <a:noFill/>
              </a:ln>
              <a:solidFill>
                <a:schemeClr val="bg1"/>
              </a:solidFill>
              <a:effectLst/>
              <a:uLnTx/>
              <a:uFillTx/>
              <a:latin typeface="方正北魏楷书简体" panose="03000509000000000000" charset="-122"/>
              <a:ea typeface="方正北魏楷书简体" panose="03000509000000000000" charset="-122"/>
              <a:cs typeface="+mn-cs"/>
            </a:endParaRPr>
          </a:p>
          <a:p>
            <a:pPr marL="0" marR="0" lvl="0" indent="0" algn="l" defTabSz="914400" rtl="0" eaLnBrk="1" fontAlgn="auto" latinLnBrk="0" hangingPunct="1">
              <a:lnSpc>
                <a:spcPct val="150000"/>
              </a:lnSpc>
              <a:spcBef>
                <a:spcPct val="0"/>
              </a:spcBef>
              <a:spcAft>
                <a:spcPts val="600"/>
              </a:spcAft>
              <a:buClrTx/>
              <a:buSzTx/>
              <a:buFontTx/>
              <a:buNone/>
              <a:defRPr/>
            </a:pPr>
            <a:r>
              <a:rPr kumimoji="0" lang="zh-CN" altLang="en-US" sz="2000" b="0" i="0" u="none" strike="noStrike" kern="1200" cap="none" spc="0" normalizeH="0" baseline="0" noProof="1">
                <a:ln>
                  <a:noFill/>
                </a:ln>
                <a:solidFill>
                  <a:schemeClr val="bg1"/>
                </a:solidFill>
                <a:effectLst/>
                <a:uLnTx/>
                <a:uFillTx/>
                <a:latin typeface="方正北魏楷书简体" panose="03000509000000000000" charset="-122"/>
                <a:ea typeface="方正北魏楷书简体" panose="03000509000000000000" charset="-122"/>
                <a:cs typeface="+mn-cs"/>
              </a:rPr>
              <a:t>中国特色社会主义进入新时代，我国社会主要矛盾已经转化为人民日益增长的美好生活需要和不平衡不充分的发展之间的矛盾。</a:t>
            </a:r>
            <a:endParaRPr kumimoji="0" lang="en-US" altLang="zh-CN" sz="2000" b="0" i="0" u="none" strike="noStrike" kern="1200" cap="none" spc="0" normalizeH="0" baseline="0" noProof="1">
              <a:ln>
                <a:noFill/>
              </a:ln>
              <a:solidFill>
                <a:schemeClr val="bg1"/>
              </a:solidFill>
              <a:effectLst/>
              <a:uLnTx/>
              <a:uFillTx/>
              <a:latin typeface="方正北魏楷书简体" panose="03000509000000000000" charset="-122"/>
              <a:ea typeface="方正北魏楷书简体" panose="03000509000000000000" charset="-122"/>
              <a:cs typeface="+mn-cs"/>
            </a:endParaRPr>
          </a:p>
          <a:p>
            <a:pPr marL="0" marR="0" lvl="0" indent="0" algn="l" defTabSz="914400" rtl="0" eaLnBrk="1" fontAlgn="auto" latinLnBrk="0" hangingPunct="1">
              <a:lnSpc>
                <a:spcPct val="100000"/>
              </a:lnSpc>
              <a:spcBef>
                <a:spcPct val="0"/>
              </a:spcBef>
              <a:spcAft>
                <a:spcPts val="600"/>
              </a:spcAft>
              <a:buClrTx/>
              <a:buSzTx/>
              <a:buFontTx/>
              <a:buNone/>
              <a:defRPr/>
            </a:pPr>
            <a:r>
              <a:rPr kumimoji="0" lang="zh-CN" altLang="en-US" sz="2000" b="0" i="0" u="none" strike="noStrike" kern="1200" cap="none" spc="0" normalizeH="0" baseline="0" noProof="1">
                <a:ln>
                  <a:noFill/>
                </a:ln>
                <a:solidFill>
                  <a:srgbClr val="000000"/>
                </a:solidFill>
                <a:effectLst/>
                <a:uLnTx/>
                <a:uFillTx/>
                <a:latin typeface="+mn-lt"/>
                <a:ea typeface="+mn-ea"/>
                <a:cs typeface="+mn-cs"/>
              </a:rPr>
              <a:t> </a:t>
            </a:r>
            <a:r>
              <a:rPr kumimoji="0" lang="en-US" altLang="zh-CN" sz="2000" b="0" i="0" u="none" strike="noStrike" kern="1200" cap="none" spc="0" normalizeH="0" baseline="0" noProof="1">
                <a:ln>
                  <a:noFill/>
                </a:ln>
                <a:solidFill>
                  <a:srgbClr val="000000"/>
                </a:solidFill>
                <a:effectLst/>
                <a:uLnTx/>
                <a:uFillTx/>
                <a:latin typeface="+mn-lt"/>
                <a:ea typeface="+mn-ea"/>
                <a:cs typeface="+mn-cs"/>
              </a:rPr>
              <a:t>                   </a:t>
            </a:r>
            <a:endParaRPr kumimoji="0" lang="zh-CN" altLang="en-US" sz="2000" b="0" i="0" u="none" strike="noStrike" kern="1200" cap="none" spc="0" normalizeH="0" baseline="0" noProof="1">
              <a:ln>
                <a:noFill/>
              </a:ln>
              <a:solidFill>
                <a:srgbClr val="000000"/>
              </a:solidFill>
              <a:effectLst/>
              <a:uLnTx/>
              <a:uFillTx/>
              <a:latin typeface="+mn-lt"/>
              <a:ea typeface="+mn-ea"/>
              <a:cs typeface="+mn-cs"/>
            </a:endParaRPr>
          </a:p>
        </p:txBody>
      </p:sp>
      <p:sp>
        <p:nvSpPr>
          <p:cNvPr id="3" name="文本框 2"/>
          <p:cNvSpPr txBox="1"/>
          <p:nvPr/>
        </p:nvSpPr>
        <p:spPr>
          <a:xfrm>
            <a:off x="8753475" y="4602480"/>
            <a:ext cx="1897380" cy="398780"/>
          </a:xfrm>
          <a:prstGeom prst="rect">
            <a:avLst/>
          </a:prstGeom>
          <a:noFill/>
        </p:spPr>
        <p:txBody>
          <a:bodyPr wrap="square" rtlCol="0">
            <a:spAutoFit/>
          </a:bodyPr>
          <a:lstStyle/>
          <a:p>
            <a:r>
              <a:rPr lang="en-US" altLang="zh-CN" sz="2000" b="1">
                <a:ln>
                  <a:noFill/>
                </a:ln>
                <a:solidFill>
                  <a:srgbClr val="C00000"/>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000" b="1">
                <a:ln>
                  <a:noFill/>
                </a:ln>
                <a:solidFill>
                  <a:schemeClr val="bg1"/>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r>
              <a:rPr lang="en-US" altLang="zh-CN" sz="2000" b="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习近平</a:t>
            </a:r>
            <a:r>
              <a:rPr lang="zh-CN" altLang="en-US" b="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 </a:t>
            </a:r>
            <a:endParaRPr kumimoji="0" lang="zh-CN" altLang="en-US" b="1" i="0" u="none" strike="noStrike" kern="1200" cap="none" spc="0" normalizeH="0" baseline="0" noProof="1">
              <a:ln>
                <a:noFill/>
              </a:ln>
              <a:solidFill>
                <a:schemeClr val="bg1"/>
              </a:solidFill>
              <a:effectLst/>
              <a:uLnTx/>
              <a:uFillTx/>
              <a:latin typeface="方正北魏楷书简体" panose="03000509000000000000" charset="-122"/>
              <a:ea typeface="方正北魏楷书简体" panose="03000509000000000000" charset="-122"/>
              <a:cs typeface="方正北魏楷书简体" panose="03000509000000000000" charset="-122"/>
            </a:endParaRPr>
          </a:p>
        </p:txBody>
      </p:sp>
      <p:sp>
        <p:nvSpPr>
          <p:cNvPr id="13" name="文本框 12"/>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4" name="矩形 3"/>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6" name="图片 5"/>
          <p:cNvPicPr>
            <a:picLocks noChangeAspect="1"/>
          </p:cNvPicPr>
          <p:nvPr/>
        </p:nvPicPr>
        <p:blipFill>
          <a:blip r:embed="rId1"/>
          <a:srcRect l="15973" r="16155"/>
          <a:stretch>
            <a:fillRect/>
          </a:stretch>
        </p:blipFill>
        <p:spPr>
          <a:xfrm>
            <a:off x="914400" y="2707640"/>
            <a:ext cx="3841115" cy="3194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800" decel="100000"/>
                                        <p:tgtEl>
                                          <p:spTgt spid="6"/>
                                        </p:tgtEl>
                                      </p:cBhvr>
                                    </p:animEffect>
                                    <p:anim calcmode="lin" valueType="num">
                                      <p:cBhvr>
                                        <p:cTn id="26" dur="800" decel="100000" fill="hold"/>
                                        <p:tgtEl>
                                          <p:spTgt spid="6"/>
                                        </p:tgtEl>
                                        <p:attrNameLst>
                                          <p:attrName>style.rotation</p:attrName>
                                        </p:attrNameLst>
                                      </p:cBhvr>
                                      <p:tavLst>
                                        <p:tav tm="0">
                                          <p:val>
                                            <p:fltVal val="-90"/>
                                          </p:val>
                                        </p:tav>
                                        <p:tav tm="100000">
                                          <p:val>
                                            <p:fltVal val="0"/>
                                          </p:val>
                                        </p:tav>
                                      </p:tavLst>
                                    </p:anim>
                                    <p:anim calcmode="lin" valueType="num">
                                      <p:cBhvr>
                                        <p:cTn id="27" dur="800" decel="100000" fill="hold"/>
                                        <p:tgtEl>
                                          <p:spTgt spid="6"/>
                                        </p:tgtEl>
                                        <p:attrNameLst>
                                          <p:attrName>ppt_x</p:attrName>
                                        </p:attrNameLst>
                                      </p:cBhvr>
                                      <p:tavLst>
                                        <p:tav tm="0">
                                          <p:val>
                                            <p:strVal val="#ppt_x+0.4"/>
                                          </p:val>
                                        </p:tav>
                                        <p:tav tm="100000">
                                          <p:val>
                                            <p:strVal val="#ppt_x-0.05"/>
                                          </p:val>
                                        </p:tav>
                                      </p:tavLst>
                                    </p:anim>
                                    <p:anim calcmode="lin" valueType="num">
                                      <p:cBhvr>
                                        <p:cTn id="28" dur="800" decel="100000" fill="hold"/>
                                        <p:tgtEl>
                                          <p:spTgt spid="6"/>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grpId="1" nodeType="clickEffect">
                                  <p:stCondLst>
                                    <p:cond delay="0"/>
                                  </p:stCondLst>
                                  <p:childTnLst>
                                    <p:animEffect transition="out" filter="barn(inVertical)">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grpId="1" nodeType="clickEffect">
                                  <p:stCondLst>
                                    <p:cond delay="0"/>
                                  </p:stCondLst>
                                  <p:childTnLst>
                                    <p:animEffect transition="out" filter="wipe(down)">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22" presetClass="exit" presetSubtype="4" fill="hold" grpId="1" nodeType="withEffect">
                                  <p:stCondLst>
                                    <p:cond delay="0"/>
                                  </p:stCondLst>
                                  <p:childTnLst>
                                    <p:animEffect transition="out" filter="wipe(down)">
                                      <p:cBhvr>
                                        <p:cTn id="54" dur="500"/>
                                        <p:tgtEl>
                                          <p:spTgt spid="17"/>
                                        </p:tgtEl>
                                      </p:cBhvr>
                                    </p:animEffect>
                                    <p:set>
                                      <p:cBhvr>
                                        <p:cTn id="55" dur="1" fill="hold">
                                          <p:stCondLst>
                                            <p:cond delay="499"/>
                                          </p:stCondLst>
                                        </p:cTn>
                                        <p:tgtEl>
                                          <p:spTgt spid="17"/>
                                        </p:tgtEl>
                                        <p:attrNameLst>
                                          <p:attrName>style.visibility</p:attrName>
                                        </p:attrNameLst>
                                      </p:cBhvr>
                                      <p:to>
                                        <p:strVal val="hidden"/>
                                      </p:to>
                                    </p:set>
                                  </p:childTnLst>
                                </p:cTn>
                              </p:par>
                              <p:par>
                                <p:cTn id="56" presetID="22" presetClass="exit" presetSubtype="4" fill="hold" grpId="1" nodeType="withEffect">
                                  <p:stCondLst>
                                    <p:cond delay="0"/>
                                  </p:stCondLst>
                                  <p:childTnLst>
                                    <p:animEffect transition="out" filter="wipe(down)">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P spid="17" grpId="0" bldLvl="0" animBg="1"/>
      <p:bldP spid="17" grpId="1" animBg="1"/>
      <p:bldP spid="18" grpId="0"/>
      <p:bldP spid="18" grpId="1"/>
      <p:bldP spid="5" grpId="0" bldLvl="0" animBg="1"/>
      <p:bldP spid="5" grpId="1" animBg="1"/>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8195" y="1558925"/>
            <a:ext cx="7418070" cy="398780"/>
          </a:xfrm>
          <a:prstGeom prst="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just" defTabSz="913765" rtl="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cs"/>
              </a:rPr>
              <a:t>人民日益增长的物质文化需要同</a:t>
            </a:r>
            <a:r>
              <a:rPr lang="zh-CN" altLang="en-US" sz="2000" kern="0" noProof="0" dirty="0">
                <a:ln>
                  <a:noFill/>
                </a:ln>
                <a:solidFill>
                  <a:srgbClr val="FFFFFF"/>
                </a:solidFill>
                <a:effectLst/>
                <a:uLnTx/>
                <a:uFillTx/>
                <a:latin typeface="方正北魏楷书简体" panose="03000509000000000000" charset="-122"/>
                <a:ea typeface="方正北魏楷书简体" panose="03000509000000000000" charset="-122"/>
                <a:sym typeface="+mn-ea"/>
              </a:rPr>
              <a:t>落后的社会生产之间的矛盾</a:t>
            </a:r>
            <a:endParaRPr kumimoji="0" lang="zh-CN" altLang="en-US" sz="2000" b="0" i="0" u="none" strike="noStrike" kern="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cs"/>
            </a:endParaRPr>
          </a:p>
        </p:txBody>
      </p:sp>
      <p:sp>
        <p:nvSpPr>
          <p:cNvPr id="6" name="文本框 5"/>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7" name="矩形 6"/>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 name="右弧形箭头 3"/>
          <p:cNvSpPr/>
          <p:nvPr/>
        </p:nvSpPr>
        <p:spPr>
          <a:xfrm>
            <a:off x="9680575" y="1837690"/>
            <a:ext cx="474345" cy="72199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2085975" y="2390775"/>
            <a:ext cx="7399655" cy="398780"/>
          </a:xfrm>
          <a:prstGeom prst="rect">
            <a:avLst/>
          </a:prstGeom>
          <a:solidFill>
            <a:srgbClr val="C00000"/>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lvl="0" algn="just" defTabSz="913765" rtl="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FFF"/>
                </a:solidFill>
                <a:effectLst/>
                <a:uLnTx/>
                <a:uFillTx/>
                <a:latin typeface="方正北魏楷书简体" panose="03000509000000000000" charset="-122"/>
                <a:ea typeface="方正北魏楷书简体" panose="03000509000000000000" charset="-122"/>
                <a:sym typeface="+mn-ea"/>
              </a:rPr>
              <a:t>人民日益增长的美好生活需要同不平衡不充分的发展之间的矛盾</a:t>
            </a:r>
            <a:endParaRPr kumimoji="0" lang="zh-CN" altLang="en-US" sz="2000" b="0" i="0" u="none" strike="noStrike" kern="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cs"/>
            </a:endParaRPr>
          </a:p>
        </p:txBody>
      </p:sp>
      <p:sp>
        <p:nvSpPr>
          <p:cNvPr id="126" name="矩形 125"/>
          <p:cNvSpPr/>
          <p:nvPr/>
        </p:nvSpPr>
        <p:spPr>
          <a:xfrm>
            <a:off x="0" y="3418840"/>
            <a:ext cx="12192000" cy="2450465"/>
          </a:xfrm>
          <a:prstGeom prst="rect">
            <a:avLst/>
          </a:prstGeom>
          <a:solidFill>
            <a:schemeClr val="bg1"/>
          </a:solidFill>
          <a:ln w="9525">
            <a:noFill/>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129" name="组合 128"/>
          <p:cNvGrpSpPr/>
          <p:nvPr/>
        </p:nvGrpSpPr>
        <p:grpSpPr>
          <a:xfrm>
            <a:off x="1936488" y="5393954"/>
            <a:ext cx="327574" cy="251699"/>
            <a:chOff x="3313590" y="-1019562"/>
            <a:chExt cx="1290744" cy="991768"/>
          </a:xfrm>
          <a:solidFill>
            <a:srgbClr val="D71619">
              <a:alpha val="50000"/>
            </a:srgbClr>
          </a:solidFill>
        </p:grpSpPr>
        <p:sp>
          <p:nvSpPr>
            <p:cNvPr id="146" name="椭圆 145"/>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椭圆 146"/>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8" name="椭圆 147"/>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9" name="椭圆 148"/>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0" name="椭圆 149"/>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1" name="组合 150"/>
            <p:cNvGrpSpPr/>
            <p:nvPr/>
          </p:nvGrpSpPr>
          <p:grpSpPr>
            <a:xfrm rot="355892">
              <a:off x="4088923" y="-453600"/>
              <a:ext cx="382291" cy="425806"/>
              <a:chOff x="4130498" y="-453600"/>
              <a:chExt cx="382291" cy="425806"/>
            </a:xfrm>
            <a:grpFill/>
          </p:grpSpPr>
          <p:sp>
            <p:nvSpPr>
              <p:cNvPr id="158" name="椭圆 157"/>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9" name="椭圆 158"/>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0" name="椭圆 159"/>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2" name="椭圆 151"/>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3" name="组合 152"/>
            <p:cNvGrpSpPr/>
            <p:nvPr/>
          </p:nvGrpSpPr>
          <p:grpSpPr>
            <a:xfrm rot="21244108" flipV="1">
              <a:off x="4088923" y="-1019562"/>
              <a:ext cx="382291" cy="425806"/>
              <a:chOff x="4130498" y="-453600"/>
              <a:chExt cx="382291" cy="425806"/>
            </a:xfrm>
            <a:grpFill/>
          </p:grpSpPr>
          <p:sp>
            <p:nvSpPr>
              <p:cNvPr id="155" name="椭圆 15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6" name="椭圆 15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 name="椭圆 15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4" name="椭圆 153"/>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0" name="组合 129"/>
          <p:cNvGrpSpPr/>
          <p:nvPr/>
        </p:nvGrpSpPr>
        <p:grpSpPr>
          <a:xfrm>
            <a:off x="3069739" y="4601626"/>
            <a:ext cx="652085" cy="501043"/>
            <a:chOff x="3313590" y="-1019562"/>
            <a:chExt cx="1290744" cy="991768"/>
          </a:xfrm>
          <a:solidFill>
            <a:srgbClr val="D71619"/>
          </a:solidFill>
        </p:grpSpPr>
        <p:sp>
          <p:nvSpPr>
            <p:cNvPr id="131" name="椭圆 130"/>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2" name="椭圆 131"/>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3" name="椭圆 132"/>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4" name="椭圆 133"/>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5" name="椭圆 134"/>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6" name="组合 135"/>
            <p:cNvGrpSpPr/>
            <p:nvPr/>
          </p:nvGrpSpPr>
          <p:grpSpPr>
            <a:xfrm rot="355892">
              <a:off x="4088923" y="-453600"/>
              <a:ext cx="382291" cy="425806"/>
              <a:chOff x="4130498" y="-453600"/>
              <a:chExt cx="382291" cy="425806"/>
            </a:xfrm>
            <a:grpFill/>
          </p:grpSpPr>
          <p:sp>
            <p:nvSpPr>
              <p:cNvPr id="143" name="椭圆 142"/>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4" name="椭圆 143"/>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椭圆 144"/>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7" name="椭圆 136"/>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38" name="组合 137"/>
            <p:cNvGrpSpPr/>
            <p:nvPr/>
          </p:nvGrpSpPr>
          <p:grpSpPr>
            <a:xfrm rot="21244108" flipV="1">
              <a:off x="4088923" y="-1019562"/>
              <a:ext cx="382291" cy="425806"/>
              <a:chOff x="4130498" y="-453600"/>
              <a:chExt cx="382291" cy="425806"/>
            </a:xfrm>
            <a:grpFill/>
          </p:grpSpPr>
          <p:sp>
            <p:nvSpPr>
              <p:cNvPr id="140" name="椭圆 139"/>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1" name="椭圆 140"/>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椭圆 141"/>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9" name="椭圆 138"/>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62" name="组合 161"/>
          <p:cNvGrpSpPr/>
          <p:nvPr/>
        </p:nvGrpSpPr>
        <p:grpSpPr>
          <a:xfrm>
            <a:off x="1628485" y="4285986"/>
            <a:ext cx="327574" cy="251699"/>
            <a:chOff x="3313590" y="-1019562"/>
            <a:chExt cx="1290744" cy="991768"/>
          </a:xfrm>
          <a:solidFill>
            <a:srgbClr val="D71619">
              <a:alpha val="20000"/>
            </a:srgbClr>
          </a:solidFill>
        </p:grpSpPr>
        <p:sp>
          <p:nvSpPr>
            <p:cNvPr id="163" name="椭圆 162"/>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4" name="椭圆 163"/>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5" name="椭圆 164"/>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6" name="椭圆 165"/>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7" name="椭圆 166"/>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8" name="组合 167"/>
            <p:cNvGrpSpPr/>
            <p:nvPr/>
          </p:nvGrpSpPr>
          <p:grpSpPr>
            <a:xfrm rot="355892">
              <a:off x="4088923" y="-453600"/>
              <a:ext cx="382291" cy="425806"/>
              <a:chOff x="4130498" y="-453600"/>
              <a:chExt cx="382291" cy="425806"/>
            </a:xfrm>
            <a:grpFill/>
          </p:grpSpPr>
          <p:sp>
            <p:nvSpPr>
              <p:cNvPr id="175" name="椭圆 17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6" name="椭圆 17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7" name="椭圆 17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69" name="椭圆 168"/>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70" name="组合 169"/>
            <p:cNvGrpSpPr/>
            <p:nvPr/>
          </p:nvGrpSpPr>
          <p:grpSpPr>
            <a:xfrm rot="21244108" flipV="1">
              <a:off x="4088923" y="-1019562"/>
              <a:ext cx="382291" cy="425806"/>
              <a:chOff x="4130498" y="-453600"/>
              <a:chExt cx="382291" cy="425806"/>
            </a:xfrm>
            <a:grpFill/>
          </p:grpSpPr>
          <p:sp>
            <p:nvSpPr>
              <p:cNvPr id="172" name="椭圆 17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3" name="椭圆 17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4" name="椭圆 17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1" name="椭圆 170"/>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4" name="矩形 123"/>
          <p:cNvSpPr/>
          <p:nvPr/>
        </p:nvSpPr>
        <p:spPr>
          <a:xfrm>
            <a:off x="4387215" y="4109720"/>
            <a:ext cx="6934200" cy="1476375"/>
          </a:xfrm>
          <a:prstGeom prst="rect">
            <a:avLst/>
          </a:prstGeom>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defRPr/>
            </a:pPr>
            <a:r>
              <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内涵更丰富，从</a:t>
            </a:r>
            <a:r>
              <a:rPr lang="en-US" altLang="zh-CN"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有没有</a:t>
            </a:r>
            <a:r>
              <a:rPr lang="en-US" altLang="zh-CN"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到</a:t>
            </a:r>
            <a:r>
              <a:rPr lang="en-US" altLang="zh-CN"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优不优</a:t>
            </a:r>
            <a:r>
              <a:rPr lang="en-US" altLang="zh-CN"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a:t>
            </a:r>
            <a:endParaRPr lang="en-US" altLang="zh-CN"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defRPr/>
            </a:pPr>
            <a:r>
              <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涵盖面更大，还注重精神需要、环境需要等</a:t>
            </a:r>
            <a:endPar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charset="0"/>
              <a:buChar char="n"/>
              <a:defRPr/>
            </a:pPr>
            <a:r>
              <a:rPr lang="zh-CN" altLang="en-US" sz="2000"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更符合当下中国的最新国情</a:t>
            </a:r>
            <a:endParaRPr kumimoji="0" lang="zh-CN" altLang="en-US" sz="2000" b="1" i="0" u="none" strike="noStrike" kern="1200" cap="none" spc="0" normalizeH="0" baseline="0"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38" name="矩形 28"/>
          <p:cNvSpPr/>
          <p:nvPr/>
        </p:nvSpPr>
        <p:spPr>
          <a:xfrm>
            <a:off x="2162334" y="3530918"/>
            <a:ext cx="1713230" cy="460375"/>
          </a:xfrm>
          <a:prstGeom prst="rect">
            <a:avLst/>
          </a:prstGeom>
          <a:noFill/>
          <a:ln w="9525">
            <a:noFill/>
          </a:ln>
        </p:spPr>
        <p:txBody>
          <a:bodyPr wrap="none">
            <a:spAutoFit/>
          </a:bodyPr>
          <a:lstStyle/>
          <a:p>
            <a:pPr algn="ctr" eaLnBrk="1" hangingPunct="1"/>
            <a:r>
              <a:rPr lang="zh-CN" altLang="en-US" sz="2400" b="1" dirty="0">
                <a:solidFill>
                  <a:srgbClr val="C00000"/>
                </a:solidFill>
                <a:latin typeface="方正小标宋简体" panose="00000600000000000000" charset="-122"/>
                <a:ea typeface="方正小标宋简体" panose="00000600000000000000" charset="-122"/>
              </a:rPr>
              <a:t>三个新变化</a:t>
            </a:r>
            <a:endParaRPr lang="zh-CN" altLang="en-US" sz="2400" b="1" dirty="0">
              <a:solidFill>
                <a:srgbClr val="C00000"/>
              </a:solidFill>
              <a:latin typeface="方正小标宋简体" panose="00000600000000000000" charset="-122"/>
              <a:ea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1"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arn(inVertical)">
                                      <p:cBhvr>
                                        <p:cTn id="32" dur="500"/>
                                        <p:tgtEl>
                                          <p:spTgt spid="38"/>
                                        </p:tgtEl>
                                      </p:cBhvr>
                                    </p:animEffect>
                                  </p:childTnLst>
                                </p:cTn>
                              </p:par>
                              <p:par>
                                <p:cTn id="33" presetID="16" presetClass="entr" presetSubtype="21" fill="hold" nodeType="withEffect">
                                  <p:stCondLst>
                                    <p:cond delay="0"/>
                                  </p:stCondLst>
                                  <p:childTnLst>
                                    <p:set>
                                      <p:cBhvr>
                                        <p:cTn id="34" dur="1" fill="hold">
                                          <p:stCondLst>
                                            <p:cond delay="0"/>
                                          </p:stCondLst>
                                        </p:cTn>
                                        <p:tgtEl>
                                          <p:spTgt spid="130"/>
                                        </p:tgtEl>
                                        <p:attrNameLst>
                                          <p:attrName>style.visibility</p:attrName>
                                        </p:attrNameLst>
                                      </p:cBhvr>
                                      <p:to>
                                        <p:strVal val="visible"/>
                                      </p:to>
                                    </p:set>
                                    <p:animEffect transition="in" filter="barn(inVertical)">
                                      <p:cBhvr>
                                        <p:cTn id="35" dur="500"/>
                                        <p:tgtEl>
                                          <p:spTgt spid="130"/>
                                        </p:tgtEl>
                                      </p:cBhvr>
                                    </p:animEffect>
                                  </p:childTnLst>
                                </p:cTn>
                              </p:par>
                              <p:par>
                                <p:cTn id="36" presetID="16" presetClass="entr" presetSubtype="21" fill="hold" nodeType="withEffect">
                                  <p:stCondLst>
                                    <p:cond delay="0"/>
                                  </p:stCondLst>
                                  <p:childTnLst>
                                    <p:set>
                                      <p:cBhvr>
                                        <p:cTn id="37" dur="1" fill="hold">
                                          <p:stCondLst>
                                            <p:cond delay="0"/>
                                          </p:stCondLst>
                                        </p:cTn>
                                        <p:tgtEl>
                                          <p:spTgt spid="162"/>
                                        </p:tgtEl>
                                        <p:attrNameLst>
                                          <p:attrName>style.visibility</p:attrName>
                                        </p:attrNameLst>
                                      </p:cBhvr>
                                      <p:to>
                                        <p:strVal val="visible"/>
                                      </p:to>
                                    </p:set>
                                    <p:animEffect transition="in" filter="barn(inVertical)">
                                      <p:cBhvr>
                                        <p:cTn id="38" dur="500"/>
                                        <p:tgtEl>
                                          <p:spTgt spid="162"/>
                                        </p:tgtEl>
                                      </p:cBhvr>
                                    </p:animEffect>
                                  </p:childTnLst>
                                </p:cTn>
                              </p:par>
                              <p:par>
                                <p:cTn id="39" presetID="16" presetClass="entr" presetSubtype="21" fill="hold" nodeType="withEffect">
                                  <p:stCondLst>
                                    <p:cond delay="0"/>
                                  </p:stCondLst>
                                  <p:childTnLst>
                                    <p:set>
                                      <p:cBhvr>
                                        <p:cTn id="40" dur="1" fill="hold">
                                          <p:stCondLst>
                                            <p:cond delay="0"/>
                                          </p:stCondLst>
                                        </p:cTn>
                                        <p:tgtEl>
                                          <p:spTgt spid="129"/>
                                        </p:tgtEl>
                                        <p:attrNameLst>
                                          <p:attrName>style.visibility</p:attrName>
                                        </p:attrNameLst>
                                      </p:cBhvr>
                                      <p:to>
                                        <p:strVal val="visible"/>
                                      </p:to>
                                    </p:set>
                                    <p:animEffect transition="in" filter="barn(inVertical)">
                                      <p:cBhvr>
                                        <p:cTn id="41" dur="500"/>
                                        <p:tgtEl>
                                          <p:spTgt spid="129"/>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nodeType="clickEffect">
                                  <p:stCondLst>
                                    <p:cond delay="0"/>
                                  </p:stCondLst>
                                  <p:childTnLst>
                                    <p:set>
                                      <p:cBhvr>
                                        <p:cTn id="45" dur="1" fill="hold">
                                          <p:stCondLst>
                                            <p:cond delay="0"/>
                                          </p:stCondLst>
                                        </p:cTn>
                                        <p:tgtEl>
                                          <p:spTgt spid="124">
                                            <p:txEl>
                                              <p:pRg st="0" end="0"/>
                                            </p:txEl>
                                          </p:spTgt>
                                        </p:tgtEl>
                                        <p:attrNameLst>
                                          <p:attrName>style.visibility</p:attrName>
                                        </p:attrNameLst>
                                      </p:cBhvr>
                                      <p:to>
                                        <p:strVal val="visible"/>
                                      </p:to>
                                    </p:set>
                                    <p:anim calcmode="lin" valueType="num">
                                      <p:cBhvr>
                                        <p:cTn id="46" dur="500" fill="hold"/>
                                        <p:tgtEl>
                                          <p:spTgt spid="124">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12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nodeType="clickEffect">
                                  <p:stCondLst>
                                    <p:cond delay="0"/>
                                  </p:stCondLst>
                                  <p:childTnLst>
                                    <p:set>
                                      <p:cBhvr>
                                        <p:cTn id="51" dur="1" fill="hold">
                                          <p:stCondLst>
                                            <p:cond delay="0"/>
                                          </p:stCondLst>
                                        </p:cTn>
                                        <p:tgtEl>
                                          <p:spTgt spid="124">
                                            <p:txEl>
                                              <p:pRg st="1" end="1"/>
                                            </p:txEl>
                                          </p:spTgt>
                                        </p:tgtEl>
                                        <p:attrNameLst>
                                          <p:attrName>style.visibility</p:attrName>
                                        </p:attrNameLst>
                                      </p:cBhvr>
                                      <p:to>
                                        <p:strVal val="visible"/>
                                      </p:to>
                                    </p:set>
                                    <p:anim calcmode="lin" valueType="num">
                                      <p:cBhvr>
                                        <p:cTn id="52" dur="500" fill="hold"/>
                                        <p:tgtEl>
                                          <p:spTgt spid="124">
                                            <p:txEl>
                                              <p:pRg st="1" end="1"/>
                                            </p:txEl>
                                          </p:spTgt>
                                        </p:tgtEl>
                                        <p:attrNameLst>
                                          <p:attrName>ppt_w</p:attrName>
                                        </p:attrNameLst>
                                      </p:cBhvr>
                                      <p:tavLst>
                                        <p:tav tm="0">
                                          <p:val>
                                            <p:fltVal val="0"/>
                                          </p:val>
                                        </p:tav>
                                        <p:tav tm="100000">
                                          <p:val>
                                            <p:strVal val="#ppt_w"/>
                                          </p:val>
                                        </p:tav>
                                      </p:tavLst>
                                    </p:anim>
                                    <p:anim calcmode="lin" valueType="num">
                                      <p:cBhvr>
                                        <p:cTn id="53" dur="500" fill="hold"/>
                                        <p:tgtEl>
                                          <p:spTgt spid="124">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23" presetClass="entr" presetSubtype="16" fill="hold" nodeType="clickEffect">
                                  <p:stCondLst>
                                    <p:cond delay="0"/>
                                  </p:stCondLst>
                                  <p:childTnLst>
                                    <p:set>
                                      <p:cBhvr>
                                        <p:cTn id="57" dur="1" fill="hold">
                                          <p:stCondLst>
                                            <p:cond delay="0"/>
                                          </p:stCondLst>
                                        </p:cTn>
                                        <p:tgtEl>
                                          <p:spTgt spid="124">
                                            <p:txEl>
                                              <p:pRg st="2" end="2"/>
                                            </p:txEl>
                                          </p:spTgt>
                                        </p:tgtEl>
                                        <p:attrNameLst>
                                          <p:attrName>style.visibility</p:attrName>
                                        </p:attrNameLst>
                                      </p:cBhvr>
                                      <p:to>
                                        <p:strVal val="visible"/>
                                      </p:to>
                                    </p:set>
                                    <p:anim calcmode="lin" valueType="num">
                                      <p:cBhvr>
                                        <p:cTn id="58" dur="500" fill="hold"/>
                                        <p:tgtEl>
                                          <p:spTgt spid="124">
                                            <p:txEl>
                                              <p:pRg st="2" end="2"/>
                                            </p:txEl>
                                          </p:spTgt>
                                        </p:tgtEl>
                                        <p:attrNameLst>
                                          <p:attrName>ppt_w</p:attrName>
                                        </p:attrNameLst>
                                      </p:cBhvr>
                                      <p:tavLst>
                                        <p:tav tm="0">
                                          <p:val>
                                            <p:fltVal val="0"/>
                                          </p:val>
                                        </p:tav>
                                        <p:tav tm="100000">
                                          <p:val>
                                            <p:strVal val="#ppt_w"/>
                                          </p:val>
                                        </p:tav>
                                      </p:tavLst>
                                    </p:anim>
                                    <p:anim calcmode="lin" valueType="num">
                                      <p:cBhvr>
                                        <p:cTn id="59" dur="500" fill="hold"/>
                                        <p:tgtEl>
                                          <p:spTgt spid="124">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bldLvl="0" animBg="1"/>
      <p:bldP spid="4" grpId="0" animBg="1"/>
      <p:bldP spid="13" grpId="0" animBg="1"/>
      <p:bldP spid="13" grpId="1" animBg="1"/>
      <p:bldP spid="3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037080"/>
            <a:ext cx="10546715" cy="1198880"/>
          </a:xfrm>
          <a:prstGeom prst="rect">
            <a:avLst/>
          </a:prstGeom>
          <a:noFill/>
        </p:spPr>
        <p:txBody>
          <a:bodyPr wrap="square" rtlCol="0">
            <a:spAutoFit/>
          </a:bodyPr>
          <a:lstStyle/>
          <a:p>
            <a:r>
              <a:rPr kumimoji="1" lang="zh-CN" altLang="en-US" sz="4400" b="1" dirty="0">
                <a:solidFill>
                  <a:srgbClr val="C00000"/>
                </a:solidFill>
                <a:latin typeface="仿宋" panose="02010609060101010101" pitchFamily="49" charset="-122"/>
                <a:ea typeface="仿宋" panose="02010609060101010101" pitchFamily="49" charset="-122"/>
                <a:sym typeface="+mn-ea"/>
              </a:rPr>
              <a:t>（二）社会主要矛盾变化的依据</a:t>
            </a:r>
            <a:endParaRPr kumimoji="1" lang="zh-CN" altLang="en-US" sz="4400" b="1" dirty="0">
              <a:solidFill>
                <a:srgbClr val="C00000"/>
              </a:solidFill>
              <a:latin typeface="仿宋" panose="02010609060101010101" pitchFamily="49" charset="-122"/>
              <a:ea typeface="仿宋" panose="02010609060101010101" pitchFamily="49" charset="-122"/>
              <a:sym typeface="+mn-ea"/>
            </a:endParaRPr>
          </a:p>
          <a:p>
            <a:pPr algn="r"/>
            <a:r>
              <a:rPr kumimoji="1" lang="zh-CN" altLang="en-US" sz="2800" b="1" dirty="0">
                <a:solidFill>
                  <a:srgbClr val="C00000"/>
                </a:solidFill>
                <a:latin typeface="仿宋" panose="02010609060101010101" pitchFamily="49" charset="-122"/>
                <a:ea typeface="仿宋" panose="02010609060101010101" pitchFamily="49" charset="-122"/>
                <a:sym typeface="+mn-ea"/>
              </a:rPr>
              <a:t>（为什么？）</a:t>
            </a:r>
            <a:endParaRPr kumimoji="1" lang="zh-CN" altLang="en-US" sz="2800" b="1" dirty="0">
              <a:solidFill>
                <a:srgbClr val="C00000"/>
              </a:solidFill>
              <a:latin typeface="仿宋" panose="02010609060101010101" pitchFamily="49" charset="-122"/>
              <a:ea typeface="仿宋" panose="02010609060101010101" pitchFamily="49"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国</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要</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转</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1336675" y="1774190"/>
            <a:ext cx="4509770" cy="3322955"/>
          </a:xfrm>
          <a:prstGeom prst="rect">
            <a:avLst/>
          </a:prstGeom>
        </p:spPr>
        <p:txBody>
          <a:bodyPr wrap="square">
            <a:spAutoFit/>
          </a:bodyPr>
          <a:lstStyle/>
          <a:p>
            <a:pPr marL="285750" indent="-285750">
              <a:lnSpc>
                <a:spcPct val="150000"/>
              </a:lnSpc>
              <a:buFont typeface="Wingdings" panose="05000000000000000000" charset="0"/>
              <a:buChar char="n"/>
            </a:pPr>
            <a:r>
              <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  </a:t>
            </a:r>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1</a:t>
            </a:r>
            <a:r>
              <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、“落后的社会生产”已经不符合中国实际（社会生产）</a:t>
            </a:r>
            <a:endPar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endParaRPr>
          </a:p>
          <a:p>
            <a:pPr marL="285750" indent="-285750">
              <a:lnSpc>
                <a:spcPct val="150000"/>
              </a:lnSpc>
              <a:buFont typeface="Wingdings" panose="05000000000000000000" charset="0"/>
              <a:buChar char="n"/>
            </a:pPr>
            <a:r>
              <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  </a:t>
            </a:r>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2</a:t>
            </a:r>
            <a:r>
              <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、人民生活水平显著提高，对美好生活的向往更加强烈。（社会需求）</a:t>
            </a:r>
            <a:endPar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endParaRPr>
          </a:p>
          <a:p>
            <a:pPr marL="285750" indent="-285750">
              <a:lnSpc>
                <a:spcPct val="150000"/>
              </a:lnSpc>
              <a:buFont typeface="Wingdings" panose="05000000000000000000" charset="0"/>
              <a:buChar char="n"/>
            </a:pPr>
            <a:r>
              <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  </a:t>
            </a:r>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3</a:t>
            </a:r>
            <a:r>
              <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、突出的问题是发展不平衡不充分。（主要制约因素）</a:t>
            </a:r>
            <a:endParaRPr lang="zh-CN" altLang="en-US"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endParaRPr>
          </a:p>
        </p:txBody>
      </p:sp>
      <p:sp>
        <p:nvSpPr>
          <p:cNvPr id="6" name="文本框 5"/>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7" name="矩形 6"/>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403975" y="1945640"/>
            <a:ext cx="4716780" cy="3138170"/>
          </a:xfrm>
          <a:prstGeom prst="rect">
            <a:avLst/>
          </a:prstGeom>
          <a:ln w="12700">
            <a:noFill/>
          </a:ln>
          <a:effectLst>
            <a:outerShdw blurRad="50800" dist="38100" dir="8100000" algn="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circle(in)">
                                      <p:cBhvr>
                                        <p:cTn id="13" dur="20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circle(in)">
                                      <p:cBhvr>
                                        <p:cTn id="18" dur="2000"/>
                                        <p:tgtEl>
                                          <p:spTgt spid="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circle(in)">
                                      <p:cBhvr>
                                        <p:cTn id="23" dur="2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 presetClass="exit" presetSubtype="10" fill="hold" grpId="0" nodeType="clickEffect">
                                  <p:stCondLst>
                                    <p:cond delay="0"/>
                                  </p:stCondLst>
                                  <p:childTnLst>
                                    <p:animEffect transition="out" filter="checkerboard(across)">
                                      <p:cBhvr>
                                        <p:cTn id="37" dur="500"/>
                                        <p:tgtEl>
                                          <p:spTgt spid="2">
                                            <p:txEl>
                                              <p:pRg st="0" end="0"/>
                                            </p:txEl>
                                          </p:spTgt>
                                        </p:tgtEl>
                                      </p:cBhvr>
                                    </p:animEffect>
                                    <p:set>
                                      <p:cBhvr>
                                        <p:cTn id="38" dur="1" fill="hold">
                                          <p:stCondLst>
                                            <p:cond delay="499"/>
                                          </p:stCondLst>
                                        </p:cTn>
                                        <p:tgtEl>
                                          <p:spTgt spid="2">
                                            <p:txEl>
                                              <p:pRg st="0" end="0"/>
                                            </p:txEl>
                                          </p:spTgt>
                                        </p:tgtEl>
                                        <p:attrNameLst>
                                          <p:attrName>style.visibility</p:attrName>
                                        </p:attrNameLst>
                                      </p:cBhvr>
                                      <p:to>
                                        <p:strVal val="hidden"/>
                                      </p:to>
                                    </p:set>
                                  </p:childTnLst>
                                </p:cTn>
                              </p:par>
                              <p:par>
                                <p:cTn id="39" presetID="5" presetClass="exit" presetSubtype="10" fill="hold" grpId="0" nodeType="withEffect">
                                  <p:stCondLst>
                                    <p:cond delay="0"/>
                                  </p:stCondLst>
                                  <p:childTnLst>
                                    <p:animEffect transition="out" filter="checkerboard(across)">
                                      <p:cBhvr>
                                        <p:cTn id="40" dur="500"/>
                                        <p:tgtEl>
                                          <p:spTgt spid="2">
                                            <p:txEl>
                                              <p:pRg st="1" end="1"/>
                                            </p:txEl>
                                          </p:spTgt>
                                        </p:tgtEl>
                                      </p:cBhvr>
                                    </p:animEffect>
                                    <p:set>
                                      <p:cBhvr>
                                        <p:cTn id="41" dur="1" fill="hold">
                                          <p:stCondLst>
                                            <p:cond delay="499"/>
                                          </p:stCondLst>
                                        </p:cTn>
                                        <p:tgtEl>
                                          <p:spTgt spid="2">
                                            <p:txEl>
                                              <p:pRg st="1" end="1"/>
                                            </p:txEl>
                                          </p:spTgt>
                                        </p:tgtEl>
                                        <p:attrNameLst>
                                          <p:attrName>style.visibility</p:attrName>
                                        </p:attrNameLst>
                                      </p:cBhvr>
                                      <p:to>
                                        <p:strVal val="hidden"/>
                                      </p:to>
                                    </p:set>
                                  </p:childTnLst>
                                </p:cTn>
                              </p:par>
                              <p:par>
                                <p:cTn id="42" presetID="5" presetClass="exit" presetSubtype="10" fill="hold" grpId="0" nodeType="withEffect">
                                  <p:stCondLst>
                                    <p:cond delay="0"/>
                                  </p:stCondLst>
                                  <p:childTnLst>
                                    <p:animEffect transition="out" filter="checkerboard(across)">
                                      <p:cBhvr>
                                        <p:cTn id="43" dur="500"/>
                                        <p:tgtEl>
                                          <p:spTgt spid="2">
                                            <p:txEl>
                                              <p:pRg st="2" end="2"/>
                                            </p:txEl>
                                          </p:spTgt>
                                        </p:tgtEl>
                                      </p:cBhvr>
                                    </p:animEffect>
                                    <p:set>
                                      <p:cBhvr>
                                        <p:cTn id="44" dur="1" fill="hold">
                                          <p:stCondLst>
                                            <p:cond delay="499"/>
                                          </p:stCondLst>
                                        </p:cTn>
                                        <p:tgtEl>
                                          <p:spTgt spid="2">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uiExpand="1" build="allAtOnce"/>
      <p:bldP spid="7"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p:cNvSpPr txBox="1"/>
          <p:nvPr/>
        </p:nvSpPr>
        <p:spPr>
          <a:xfrm>
            <a:off x="1587352" y="337387"/>
            <a:ext cx="7955280" cy="645160"/>
          </a:xfrm>
          <a:prstGeom prst="rect">
            <a:avLst/>
          </a:prstGeom>
          <a:noFill/>
        </p:spPr>
        <p:txBody>
          <a:bodyPr wrap="none" rtlCol="0">
            <a:spAutoFit/>
          </a:bodyPr>
          <a:lstStyle/>
          <a:p>
            <a:pPr algn="ctr" eaLnBrk="1" hangingPunct="1">
              <a:lnSpc>
                <a:spcPct val="150000"/>
              </a:lnSpc>
            </a:pPr>
            <a:r>
              <a:rPr lang="en-US" altLang="zh-CN"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1</a:t>
            </a:r>
            <a:r>
              <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、“落后的社会生产”已经不符合中国实际（社会生产）</a:t>
            </a:r>
            <a:endPar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椭圆 4"/>
          <p:cNvSpPr/>
          <p:nvPr/>
        </p:nvSpPr>
        <p:spPr>
          <a:xfrm>
            <a:off x="2614295" y="1513840"/>
            <a:ext cx="3264535" cy="3264535"/>
          </a:xfrm>
          <a:prstGeom prst="ellipse">
            <a:avLst/>
          </a:prstGeom>
          <a:gradFill>
            <a:gsLst>
              <a:gs pos="100000">
                <a:srgbClr val="C82122">
                  <a:alpha val="47000"/>
                </a:srgbClr>
              </a:gs>
              <a:gs pos="74000">
                <a:srgbClr val="C82122">
                  <a:alpha val="0"/>
                </a:srgbClr>
              </a:gs>
            </a:gsLst>
            <a:lin ang="5400000" scaled="1"/>
          </a:gradFill>
          <a:ln>
            <a:gradFill>
              <a:gsLst>
                <a:gs pos="100000">
                  <a:schemeClr val="bg1"/>
                </a:gs>
                <a:gs pos="65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dirty="0">
              <a:solidFill>
                <a:srgbClr val="1644D5"/>
              </a:solidFill>
              <a:cs typeface="+mn-ea"/>
              <a:sym typeface="+mn-lt"/>
            </a:endParaRPr>
          </a:p>
        </p:txBody>
      </p:sp>
      <p:sp>
        <p:nvSpPr>
          <p:cNvPr id="6" name="椭圆 5"/>
          <p:cNvSpPr/>
          <p:nvPr/>
        </p:nvSpPr>
        <p:spPr>
          <a:xfrm>
            <a:off x="6313170" y="1513840"/>
            <a:ext cx="3264535" cy="3264535"/>
          </a:xfrm>
          <a:prstGeom prst="ellipse">
            <a:avLst/>
          </a:prstGeom>
          <a:gradFill>
            <a:gsLst>
              <a:gs pos="100000">
                <a:srgbClr val="CE5952">
                  <a:alpha val="47000"/>
                </a:srgbClr>
              </a:gs>
              <a:gs pos="74000">
                <a:srgbClr val="CE5952">
                  <a:alpha val="0"/>
                </a:srgbClr>
              </a:gs>
            </a:gsLst>
            <a:lin ang="5400000" scaled="1"/>
          </a:gradFill>
          <a:ln>
            <a:gradFill>
              <a:gsLst>
                <a:gs pos="100000">
                  <a:schemeClr val="bg1"/>
                </a:gs>
                <a:gs pos="65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200" dirty="0">
              <a:solidFill>
                <a:srgbClr val="1644D5"/>
              </a:solidFill>
              <a:cs typeface="+mn-ea"/>
              <a:sym typeface="+mn-lt"/>
            </a:endParaRPr>
          </a:p>
        </p:txBody>
      </p:sp>
      <p:sp>
        <p:nvSpPr>
          <p:cNvPr id="7" name="椭圆 6"/>
          <p:cNvSpPr/>
          <p:nvPr/>
        </p:nvSpPr>
        <p:spPr>
          <a:xfrm>
            <a:off x="1420495" y="2169160"/>
            <a:ext cx="1953895" cy="1953895"/>
          </a:xfrm>
          <a:prstGeom prst="ellipse">
            <a:avLst/>
          </a:prstGeom>
          <a:solidFill>
            <a:srgbClr val="C82122"/>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rPr>
              <a:t>跟 跑</a:t>
            </a:r>
            <a:endPar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endParaRPr>
          </a:p>
        </p:txBody>
      </p:sp>
      <p:sp>
        <p:nvSpPr>
          <p:cNvPr id="8" name="椭圆 7"/>
          <p:cNvSpPr/>
          <p:nvPr/>
        </p:nvSpPr>
        <p:spPr>
          <a:xfrm>
            <a:off x="5119370" y="2169160"/>
            <a:ext cx="1953895" cy="1953895"/>
          </a:xfrm>
          <a:prstGeom prst="ellipse">
            <a:avLst/>
          </a:prstGeom>
          <a:solidFill>
            <a:srgbClr val="CE5952"/>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rPr>
              <a:t>并 跑</a:t>
            </a:r>
            <a:endPar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endParaRPr>
          </a:p>
        </p:txBody>
      </p:sp>
      <p:sp>
        <p:nvSpPr>
          <p:cNvPr id="3" name="椭圆 2"/>
          <p:cNvSpPr/>
          <p:nvPr/>
        </p:nvSpPr>
        <p:spPr>
          <a:xfrm>
            <a:off x="8817610" y="2169160"/>
            <a:ext cx="1953895" cy="1953895"/>
          </a:xfrm>
          <a:prstGeom prst="ellipse">
            <a:avLst/>
          </a:prstGeom>
          <a:solidFill>
            <a:srgbClr val="C82122"/>
          </a:solid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rPr>
              <a:t>领 跑</a:t>
            </a:r>
            <a:endParaRPr lang="zh-CN" altLang="en-US" sz="3200" b="1"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lt"/>
            </a:endParaRPr>
          </a:p>
        </p:txBody>
      </p:sp>
      <p:sp>
        <p:nvSpPr>
          <p:cNvPr id="9" name="矩形 8"/>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strVal val="#ppt_w*0.70"/>
                                          </p:val>
                                        </p:tav>
                                        <p:tav tm="100000">
                                          <p:val>
                                            <p:strVal val="#ppt_w"/>
                                          </p:val>
                                        </p:tav>
                                      </p:tavLst>
                                    </p:anim>
                                    <p:anim calcmode="lin" valueType="num">
                                      <p:cBhvr>
                                        <p:cTn id="21" dur="1000" fill="hold"/>
                                        <p:tgtEl>
                                          <p:spTgt spid="6"/>
                                        </p:tgtEl>
                                        <p:attrNameLst>
                                          <p:attrName>ppt_h</p:attrName>
                                        </p:attrNameLst>
                                      </p:cBhvr>
                                      <p:tavLst>
                                        <p:tav tm="0">
                                          <p:val>
                                            <p:strVal val="#ppt_h"/>
                                          </p:val>
                                        </p:tav>
                                        <p:tav tm="100000">
                                          <p:val>
                                            <p:strVal val="#ppt_h"/>
                                          </p:val>
                                        </p:tav>
                                      </p:tavLst>
                                    </p:anim>
                                    <p:animEffect transition="in" filter="fade">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80">
                                          <p:stCondLst>
                                            <p:cond delay="0"/>
                                          </p:stCondLst>
                                        </p:cTn>
                                        <p:tgtEl>
                                          <p:spTgt spid="7"/>
                                        </p:tgtEl>
                                      </p:cBhvr>
                                    </p:animEffect>
                                    <p:anim calcmode="lin" valueType="num">
                                      <p:cBhvr>
                                        <p:cTn id="2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3" dur="26">
                                          <p:stCondLst>
                                            <p:cond delay="650"/>
                                          </p:stCondLst>
                                        </p:cTn>
                                        <p:tgtEl>
                                          <p:spTgt spid="7"/>
                                        </p:tgtEl>
                                      </p:cBhvr>
                                      <p:to x="100000" y="60000"/>
                                    </p:animScale>
                                    <p:animScale>
                                      <p:cBhvr>
                                        <p:cTn id="34" dur="166" decel="50000">
                                          <p:stCondLst>
                                            <p:cond delay="676"/>
                                          </p:stCondLst>
                                        </p:cTn>
                                        <p:tgtEl>
                                          <p:spTgt spid="7"/>
                                        </p:tgtEl>
                                      </p:cBhvr>
                                      <p:to x="100000" y="100000"/>
                                    </p:animScale>
                                    <p:animScale>
                                      <p:cBhvr>
                                        <p:cTn id="35" dur="26">
                                          <p:stCondLst>
                                            <p:cond delay="1312"/>
                                          </p:stCondLst>
                                        </p:cTn>
                                        <p:tgtEl>
                                          <p:spTgt spid="7"/>
                                        </p:tgtEl>
                                      </p:cBhvr>
                                      <p:to x="100000" y="80000"/>
                                    </p:animScale>
                                    <p:animScale>
                                      <p:cBhvr>
                                        <p:cTn id="36" dur="166" decel="50000">
                                          <p:stCondLst>
                                            <p:cond delay="1338"/>
                                          </p:stCondLst>
                                        </p:cTn>
                                        <p:tgtEl>
                                          <p:spTgt spid="7"/>
                                        </p:tgtEl>
                                      </p:cBhvr>
                                      <p:to x="100000" y="100000"/>
                                    </p:animScale>
                                    <p:animScale>
                                      <p:cBhvr>
                                        <p:cTn id="37" dur="26">
                                          <p:stCondLst>
                                            <p:cond delay="1642"/>
                                          </p:stCondLst>
                                        </p:cTn>
                                        <p:tgtEl>
                                          <p:spTgt spid="7"/>
                                        </p:tgtEl>
                                      </p:cBhvr>
                                      <p:to x="100000" y="90000"/>
                                    </p:animScale>
                                    <p:animScale>
                                      <p:cBhvr>
                                        <p:cTn id="38" dur="166" decel="50000">
                                          <p:stCondLst>
                                            <p:cond delay="1668"/>
                                          </p:stCondLst>
                                        </p:cTn>
                                        <p:tgtEl>
                                          <p:spTgt spid="7"/>
                                        </p:tgtEl>
                                      </p:cBhvr>
                                      <p:to x="100000" y="100000"/>
                                    </p:animScale>
                                    <p:animScale>
                                      <p:cBhvr>
                                        <p:cTn id="39" dur="26">
                                          <p:stCondLst>
                                            <p:cond delay="1808"/>
                                          </p:stCondLst>
                                        </p:cTn>
                                        <p:tgtEl>
                                          <p:spTgt spid="7"/>
                                        </p:tgtEl>
                                      </p:cBhvr>
                                      <p:to x="100000" y="95000"/>
                                    </p:animScale>
                                    <p:animScale>
                                      <p:cBhvr>
                                        <p:cTn id="40" dur="166" decel="50000">
                                          <p:stCondLst>
                                            <p:cond delay="1834"/>
                                          </p:stCondLst>
                                        </p:cTn>
                                        <p:tgtEl>
                                          <p:spTgt spid="7"/>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80">
                                          <p:stCondLst>
                                            <p:cond delay="0"/>
                                          </p:stCondLst>
                                        </p:cTn>
                                        <p:tgtEl>
                                          <p:spTgt spid="8"/>
                                        </p:tgtEl>
                                      </p:cBhvr>
                                    </p:animEffect>
                                    <p:anim calcmode="lin" valueType="num">
                                      <p:cBhvr>
                                        <p:cTn id="4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1" dur="26">
                                          <p:stCondLst>
                                            <p:cond delay="650"/>
                                          </p:stCondLst>
                                        </p:cTn>
                                        <p:tgtEl>
                                          <p:spTgt spid="8"/>
                                        </p:tgtEl>
                                      </p:cBhvr>
                                      <p:to x="100000" y="60000"/>
                                    </p:animScale>
                                    <p:animScale>
                                      <p:cBhvr>
                                        <p:cTn id="52" dur="166" decel="50000">
                                          <p:stCondLst>
                                            <p:cond delay="676"/>
                                          </p:stCondLst>
                                        </p:cTn>
                                        <p:tgtEl>
                                          <p:spTgt spid="8"/>
                                        </p:tgtEl>
                                      </p:cBhvr>
                                      <p:to x="100000" y="100000"/>
                                    </p:animScale>
                                    <p:animScale>
                                      <p:cBhvr>
                                        <p:cTn id="53" dur="26">
                                          <p:stCondLst>
                                            <p:cond delay="1312"/>
                                          </p:stCondLst>
                                        </p:cTn>
                                        <p:tgtEl>
                                          <p:spTgt spid="8"/>
                                        </p:tgtEl>
                                      </p:cBhvr>
                                      <p:to x="100000" y="80000"/>
                                    </p:animScale>
                                    <p:animScale>
                                      <p:cBhvr>
                                        <p:cTn id="54" dur="166" decel="50000">
                                          <p:stCondLst>
                                            <p:cond delay="1338"/>
                                          </p:stCondLst>
                                        </p:cTn>
                                        <p:tgtEl>
                                          <p:spTgt spid="8"/>
                                        </p:tgtEl>
                                      </p:cBhvr>
                                      <p:to x="100000" y="100000"/>
                                    </p:animScale>
                                    <p:animScale>
                                      <p:cBhvr>
                                        <p:cTn id="55" dur="26">
                                          <p:stCondLst>
                                            <p:cond delay="1642"/>
                                          </p:stCondLst>
                                        </p:cTn>
                                        <p:tgtEl>
                                          <p:spTgt spid="8"/>
                                        </p:tgtEl>
                                      </p:cBhvr>
                                      <p:to x="100000" y="90000"/>
                                    </p:animScale>
                                    <p:animScale>
                                      <p:cBhvr>
                                        <p:cTn id="56" dur="166" decel="50000">
                                          <p:stCondLst>
                                            <p:cond delay="1668"/>
                                          </p:stCondLst>
                                        </p:cTn>
                                        <p:tgtEl>
                                          <p:spTgt spid="8"/>
                                        </p:tgtEl>
                                      </p:cBhvr>
                                      <p:to x="100000" y="100000"/>
                                    </p:animScale>
                                    <p:animScale>
                                      <p:cBhvr>
                                        <p:cTn id="57" dur="26">
                                          <p:stCondLst>
                                            <p:cond delay="1808"/>
                                          </p:stCondLst>
                                        </p:cTn>
                                        <p:tgtEl>
                                          <p:spTgt spid="8"/>
                                        </p:tgtEl>
                                      </p:cBhvr>
                                      <p:to x="100000" y="95000"/>
                                    </p:animScale>
                                    <p:animScale>
                                      <p:cBhvr>
                                        <p:cTn id="58" dur="166" decel="50000">
                                          <p:stCondLst>
                                            <p:cond delay="1834"/>
                                          </p:stCondLst>
                                        </p:cTn>
                                        <p:tgtEl>
                                          <p:spTgt spid="8"/>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26"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down)">
                                      <p:cBhvr>
                                        <p:cTn id="63" dur="580">
                                          <p:stCondLst>
                                            <p:cond delay="0"/>
                                          </p:stCondLst>
                                        </p:cTn>
                                        <p:tgtEl>
                                          <p:spTgt spid="3"/>
                                        </p:tgtEl>
                                      </p:cBhvr>
                                    </p:animEffect>
                                    <p:anim calcmode="lin" valueType="num">
                                      <p:cBhvr>
                                        <p:cTn id="6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gtEl>
                                      </p:cBhvr>
                                      <p:to x="100000" y="60000"/>
                                    </p:animScale>
                                    <p:animScale>
                                      <p:cBhvr>
                                        <p:cTn id="70" dur="166" decel="50000">
                                          <p:stCondLst>
                                            <p:cond delay="676"/>
                                          </p:stCondLst>
                                        </p:cTn>
                                        <p:tgtEl>
                                          <p:spTgt spid="3"/>
                                        </p:tgtEl>
                                      </p:cBhvr>
                                      <p:to x="100000" y="100000"/>
                                    </p:animScale>
                                    <p:animScale>
                                      <p:cBhvr>
                                        <p:cTn id="71" dur="26">
                                          <p:stCondLst>
                                            <p:cond delay="1312"/>
                                          </p:stCondLst>
                                        </p:cTn>
                                        <p:tgtEl>
                                          <p:spTgt spid="3"/>
                                        </p:tgtEl>
                                      </p:cBhvr>
                                      <p:to x="100000" y="80000"/>
                                    </p:animScale>
                                    <p:animScale>
                                      <p:cBhvr>
                                        <p:cTn id="72" dur="166" decel="50000">
                                          <p:stCondLst>
                                            <p:cond delay="1338"/>
                                          </p:stCondLst>
                                        </p:cTn>
                                        <p:tgtEl>
                                          <p:spTgt spid="3"/>
                                        </p:tgtEl>
                                      </p:cBhvr>
                                      <p:to x="100000" y="100000"/>
                                    </p:animScale>
                                    <p:animScale>
                                      <p:cBhvr>
                                        <p:cTn id="73" dur="26">
                                          <p:stCondLst>
                                            <p:cond delay="1642"/>
                                          </p:stCondLst>
                                        </p:cTn>
                                        <p:tgtEl>
                                          <p:spTgt spid="3"/>
                                        </p:tgtEl>
                                      </p:cBhvr>
                                      <p:to x="100000" y="90000"/>
                                    </p:animScale>
                                    <p:animScale>
                                      <p:cBhvr>
                                        <p:cTn id="74" dur="166" decel="50000">
                                          <p:stCondLst>
                                            <p:cond delay="1668"/>
                                          </p:stCondLst>
                                        </p:cTn>
                                        <p:tgtEl>
                                          <p:spTgt spid="3"/>
                                        </p:tgtEl>
                                      </p:cBhvr>
                                      <p:to x="100000" y="100000"/>
                                    </p:animScale>
                                    <p:animScale>
                                      <p:cBhvr>
                                        <p:cTn id="75" dur="26">
                                          <p:stCondLst>
                                            <p:cond delay="1808"/>
                                          </p:stCondLst>
                                        </p:cTn>
                                        <p:tgtEl>
                                          <p:spTgt spid="3"/>
                                        </p:tgtEl>
                                      </p:cBhvr>
                                      <p:to x="100000" y="95000"/>
                                    </p:animScale>
                                    <p:animScale>
                                      <p:cBhvr>
                                        <p:cTn id="76"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3" grpId="0" animBg="1"/>
      <p:bldP spid="3" grpId="1" animBg="1"/>
      <p:bldP spid="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93702" y="271347"/>
            <a:ext cx="7955280" cy="645160"/>
          </a:xfrm>
          <a:prstGeom prst="rect">
            <a:avLst/>
          </a:prstGeom>
          <a:noFill/>
        </p:spPr>
        <p:txBody>
          <a:bodyPr wrap="none" rtlCol="0">
            <a:spAutoFit/>
          </a:bodyPr>
          <a:lstStyle/>
          <a:p>
            <a:pPr algn="ctr" eaLnBrk="1" hangingPunct="1">
              <a:lnSpc>
                <a:spcPct val="150000"/>
              </a:lnSpc>
            </a:pPr>
            <a:r>
              <a:rPr lang="en-US" altLang="zh-CN"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1</a:t>
            </a:r>
            <a:r>
              <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、“落后的社会生产”已经不符合中国实际（社会生产）</a:t>
            </a:r>
            <a:endParaRPr lang="zh-CN" altLang="en-US" sz="2400"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矩形 8"/>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17" name="组合 16"/>
          <p:cNvGrpSpPr/>
          <p:nvPr/>
        </p:nvGrpSpPr>
        <p:grpSpPr>
          <a:xfrm>
            <a:off x="4133215" y="1978025"/>
            <a:ext cx="4117975" cy="3940175"/>
            <a:chOff x="5892" y="2687"/>
            <a:chExt cx="6768" cy="6802"/>
          </a:xfrm>
        </p:grpSpPr>
        <p:cxnSp>
          <p:nvCxnSpPr>
            <p:cNvPr id="3" name="直接连接符 2"/>
            <p:cNvCxnSpPr/>
            <p:nvPr/>
          </p:nvCxnSpPr>
          <p:spPr>
            <a:xfrm>
              <a:off x="9600" y="2687"/>
              <a:ext cx="0" cy="26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9600" y="7635"/>
              <a:ext cx="0" cy="18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5892" y="6217"/>
              <a:ext cx="28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10253" y="4193"/>
              <a:ext cx="1398" cy="139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flipH="1">
              <a:off x="10517" y="6217"/>
              <a:ext cx="193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7349" y="6692"/>
              <a:ext cx="1520" cy="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10202" y="6937"/>
              <a:ext cx="1666" cy="1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7405" y="3843"/>
              <a:ext cx="1666" cy="16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7292" y="3910"/>
              <a:ext cx="4616" cy="4615"/>
              <a:chOff x="510533" y="1824317"/>
              <a:chExt cx="4155734" cy="4154714"/>
            </a:xfrm>
            <a:solidFill>
              <a:schemeClr val="bg1">
                <a:lumMod val="75000"/>
              </a:schemeClr>
            </a:solidFill>
          </p:grpSpPr>
          <p:sp>
            <p:nvSpPr>
              <p:cNvPr id="42" name="Freeform 99"/>
              <p:cNvSpPr>
                <a:spLocks noEditPoints="1"/>
              </p:cNvSpPr>
              <p:nvPr/>
            </p:nvSpPr>
            <p:spPr bwMode="auto">
              <a:xfrm>
                <a:off x="983378" y="2297162"/>
                <a:ext cx="3210045" cy="3209025"/>
              </a:xfrm>
              <a:custGeom>
                <a:avLst/>
                <a:gdLst>
                  <a:gd name="T0" fmla="*/ 666 w 1331"/>
                  <a:gd name="T1" fmla="*/ 1331 h 1331"/>
                  <a:gd name="T2" fmla="*/ 0 w 1331"/>
                  <a:gd name="T3" fmla="*/ 666 h 1331"/>
                  <a:gd name="T4" fmla="*/ 666 w 1331"/>
                  <a:gd name="T5" fmla="*/ 0 h 1331"/>
                  <a:gd name="T6" fmla="*/ 1331 w 1331"/>
                  <a:gd name="T7" fmla="*/ 666 h 1331"/>
                  <a:gd name="T8" fmla="*/ 666 w 1331"/>
                  <a:gd name="T9" fmla="*/ 1331 h 1331"/>
                  <a:gd name="T10" fmla="*/ 666 w 1331"/>
                  <a:gd name="T11" fmla="*/ 16 h 1331"/>
                  <a:gd name="T12" fmla="*/ 16 w 1331"/>
                  <a:gd name="T13" fmla="*/ 666 h 1331"/>
                  <a:gd name="T14" fmla="*/ 666 w 1331"/>
                  <a:gd name="T15" fmla="*/ 1315 h 1331"/>
                  <a:gd name="T16" fmla="*/ 1315 w 1331"/>
                  <a:gd name="T17" fmla="*/ 666 h 1331"/>
                  <a:gd name="T18" fmla="*/ 666 w 1331"/>
                  <a:gd name="T19" fmla="*/ 16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331">
                    <a:moveTo>
                      <a:pt x="666" y="1331"/>
                    </a:moveTo>
                    <a:cubicBezTo>
                      <a:pt x="299" y="1331"/>
                      <a:pt x="0" y="1032"/>
                      <a:pt x="0" y="666"/>
                    </a:cubicBezTo>
                    <a:cubicBezTo>
                      <a:pt x="0" y="299"/>
                      <a:pt x="299" y="0"/>
                      <a:pt x="666" y="0"/>
                    </a:cubicBezTo>
                    <a:cubicBezTo>
                      <a:pt x="1033" y="0"/>
                      <a:pt x="1331" y="299"/>
                      <a:pt x="1331" y="666"/>
                    </a:cubicBezTo>
                    <a:cubicBezTo>
                      <a:pt x="1331" y="1032"/>
                      <a:pt x="1033" y="1331"/>
                      <a:pt x="666" y="1331"/>
                    </a:cubicBezTo>
                    <a:close/>
                    <a:moveTo>
                      <a:pt x="666" y="16"/>
                    </a:moveTo>
                    <a:cubicBezTo>
                      <a:pt x="308" y="16"/>
                      <a:pt x="16" y="307"/>
                      <a:pt x="16" y="666"/>
                    </a:cubicBezTo>
                    <a:cubicBezTo>
                      <a:pt x="16" y="1024"/>
                      <a:pt x="308" y="1315"/>
                      <a:pt x="666" y="1315"/>
                    </a:cubicBezTo>
                    <a:cubicBezTo>
                      <a:pt x="1024" y="1315"/>
                      <a:pt x="1315" y="1024"/>
                      <a:pt x="1315" y="666"/>
                    </a:cubicBezTo>
                    <a:cubicBezTo>
                      <a:pt x="1315" y="307"/>
                      <a:pt x="1024" y="16"/>
                      <a:pt x="666" y="16"/>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51" name="组合 50"/>
              <p:cNvGrpSpPr/>
              <p:nvPr/>
            </p:nvGrpSpPr>
            <p:grpSpPr>
              <a:xfrm>
                <a:off x="845804" y="2800578"/>
                <a:ext cx="3219217" cy="1943350"/>
                <a:chOff x="1074075" y="1623962"/>
                <a:chExt cx="3219217" cy="1943350"/>
              </a:xfrm>
              <a:grpFill/>
            </p:grpSpPr>
            <p:grpSp>
              <p:nvGrpSpPr>
                <p:cNvPr id="52" name="组合 51"/>
                <p:cNvGrpSpPr/>
                <p:nvPr/>
              </p:nvGrpSpPr>
              <p:grpSpPr>
                <a:xfrm>
                  <a:off x="4008973" y="1920509"/>
                  <a:ext cx="284319" cy="1646803"/>
                  <a:chOff x="4008973" y="1920509"/>
                  <a:chExt cx="284319" cy="1646803"/>
                </a:xfrm>
                <a:grpFill/>
              </p:grpSpPr>
              <p:sp>
                <p:nvSpPr>
                  <p:cNvPr id="66" name="Oval 107"/>
                  <p:cNvSpPr>
                    <a:spLocks noChangeArrowheads="1"/>
                  </p:cNvSpPr>
                  <p:nvPr/>
                </p:nvSpPr>
                <p:spPr bwMode="auto">
                  <a:xfrm>
                    <a:off x="4008973" y="3540817"/>
                    <a:ext cx="29553"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7" name="Oval 108"/>
                  <p:cNvSpPr>
                    <a:spLocks noChangeArrowheads="1"/>
                  </p:cNvSpPr>
                  <p:nvPr/>
                </p:nvSpPr>
                <p:spPr bwMode="auto">
                  <a:xfrm>
                    <a:off x="4072155" y="3437891"/>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8" name="Oval 109"/>
                  <p:cNvSpPr>
                    <a:spLocks noChangeArrowheads="1"/>
                  </p:cNvSpPr>
                  <p:nvPr/>
                </p:nvSpPr>
                <p:spPr bwMode="auto">
                  <a:xfrm>
                    <a:off x="4129222" y="3326814"/>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9" name="Oval 110"/>
                  <p:cNvSpPr>
                    <a:spLocks noChangeArrowheads="1"/>
                  </p:cNvSpPr>
                  <p:nvPr/>
                </p:nvSpPr>
                <p:spPr bwMode="auto">
                  <a:xfrm>
                    <a:off x="4211766" y="3099563"/>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0" name="Oval 111"/>
                  <p:cNvSpPr>
                    <a:spLocks noChangeArrowheads="1"/>
                  </p:cNvSpPr>
                  <p:nvPr/>
                </p:nvSpPr>
                <p:spPr bwMode="auto">
                  <a:xfrm>
                    <a:off x="4175081" y="3215736"/>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1" name="Oval 112"/>
                  <p:cNvSpPr>
                    <a:spLocks noChangeArrowheads="1"/>
                  </p:cNvSpPr>
                  <p:nvPr/>
                </p:nvSpPr>
                <p:spPr bwMode="auto">
                  <a:xfrm>
                    <a:off x="4240301" y="2981351"/>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2" name="Oval 113"/>
                  <p:cNvSpPr>
                    <a:spLocks noChangeArrowheads="1"/>
                  </p:cNvSpPr>
                  <p:nvPr/>
                </p:nvSpPr>
                <p:spPr bwMode="auto">
                  <a:xfrm>
                    <a:off x="4254567" y="2856008"/>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3" name="Oval 114"/>
                  <p:cNvSpPr>
                    <a:spLocks noChangeArrowheads="1"/>
                  </p:cNvSpPr>
                  <p:nvPr/>
                </p:nvSpPr>
                <p:spPr bwMode="auto">
                  <a:xfrm>
                    <a:off x="4264758" y="2735758"/>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4" name="Oval 115"/>
                  <p:cNvSpPr>
                    <a:spLocks noChangeArrowheads="1"/>
                  </p:cNvSpPr>
                  <p:nvPr/>
                </p:nvSpPr>
                <p:spPr bwMode="auto">
                  <a:xfrm>
                    <a:off x="4264758" y="2615509"/>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5" name="Oval 116"/>
                  <p:cNvSpPr>
                    <a:spLocks noChangeArrowheads="1"/>
                  </p:cNvSpPr>
                  <p:nvPr/>
                </p:nvSpPr>
                <p:spPr bwMode="auto">
                  <a:xfrm>
                    <a:off x="4250491" y="2494241"/>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6" name="Oval 117"/>
                  <p:cNvSpPr>
                    <a:spLocks noChangeArrowheads="1"/>
                  </p:cNvSpPr>
                  <p:nvPr/>
                </p:nvSpPr>
                <p:spPr bwMode="auto">
                  <a:xfrm>
                    <a:off x="4220938" y="2376029"/>
                    <a:ext cx="29553"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7" name="Oval 118"/>
                  <p:cNvSpPr>
                    <a:spLocks noChangeArrowheads="1"/>
                  </p:cNvSpPr>
                  <p:nvPr/>
                </p:nvSpPr>
                <p:spPr bwMode="auto">
                  <a:xfrm>
                    <a:off x="4194442" y="2260876"/>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8" name="Oval 119"/>
                  <p:cNvSpPr>
                    <a:spLocks noChangeArrowheads="1"/>
                  </p:cNvSpPr>
                  <p:nvPr/>
                </p:nvSpPr>
                <p:spPr bwMode="auto">
                  <a:xfrm>
                    <a:off x="4151641" y="2142664"/>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79" name="Oval 120"/>
                  <p:cNvSpPr>
                    <a:spLocks noChangeArrowheads="1"/>
                  </p:cNvSpPr>
                  <p:nvPr/>
                </p:nvSpPr>
                <p:spPr bwMode="auto">
                  <a:xfrm>
                    <a:off x="4102727" y="2033625"/>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0" name="Oval 121"/>
                  <p:cNvSpPr>
                    <a:spLocks noChangeArrowheads="1"/>
                  </p:cNvSpPr>
                  <p:nvPr/>
                </p:nvSpPr>
                <p:spPr bwMode="auto">
                  <a:xfrm>
                    <a:off x="4035469" y="1920509"/>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nvGrpSpPr>
                <p:cNvPr id="53" name="组合 52"/>
                <p:cNvGrpSpPr/>
                <p:nvPr/>
              </p:nvGrpSpPr>
              <p:grpSpPr>
                <a:xfrm>
                  <a:off x="1074075" y="1623962"/>
                  <a:ext cx="424950" cy="1593812"/>
                  <a:chOff x="1074075" y="1623962"/>
                  <a:chExt cx="424950" cy="1593812"/>
                </a:xfrm>
                <a:grpFill/>
              </p:grpSpPr>
              <p:sp>
                <p:nvSpPr>
                  <p:cNvPr id="54" name="Oval 137"/>
                  <p:cNvSpPr>
                    <a:spLocks noChangeArrowheads="1"/>
                  </p:cNvSpPr>
                  <p:nvPr/>
                </p:nvSpPr>
                <p:spPr bwMode="auto">
                  <a:xfrm>
                    <a:off x="1146428" y="3189240"/>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5" name="Oval 138"/>
                  <p:cNvSpPr>
                    <a:spLocks noChangeArrowheads="1"/>
                  </p:cNvSpPr>
                  <p:nvPr/>
                </p:nvSpPr>
                <p:spPr bwMode="auto">
                  <a:xfrm>
                    <a:off x="1112800" y="3037400"/>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6" name="Oval 139"/>
                  <p:cNvSpPr>
                    <a:spLocks noChangeArrowheads="1"/>
                  </p:cNvSpPr>
                  <p:nvPr/>
                </p:nvSpPr>
                <p:spPr bwMode="auto">
                  <a:xfrm>
                    <a:off x="1088343" y="2889636"/>
                    <a:ext cx="29553" cy="275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7" name="Oval 140"/>
                  <p:cNvSpPr>
                    <a:spLocks noChangeArrowheads="1"/>
                  </p:cNvSpPr>
                  <p:nvPr/>
                </p:nvSpPr>
                <p:spPr bwMode="auto">
                  <a:xfrm>
                    <a:off x="1074075" y="2737796"/>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8" name="Oval 141"/>
                  <p:cNvSpPr>
                    <a:spLocks noChangeArrowheads="1"/>
                  </p:cNvSpPr>
                  <p:nvPr/>
                </p:nvSpPr>
                <p:spPr bwMode="auto">
                  <a:xfrm>
                    <a:off x="1081209" y="2585956"/>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59" name="Oval 142"/>
                  <p:cNvSpPr>
                    <a:spLocks noChangeArrowheads="1"/>
                  </p:cNvSpPr>
                  <p:nvPr/>
                </p:nvSpPr>
                <p:spPr bwMode="auto">
                  <a:xfrm>
                    <a:off x="1096495" y="2441249"/>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0" name="Oval 143"/>
                  <p:cNvSpPr>
                    <a:spLocks noChangeArrowheads="1"/>
                  </p:cNvSpPr>
                  <p:nvPr/>
                </p:nvSpPr>
                <p:spPr bwMode="auto">
                  <a:xfrm>
                    <a:off x="1175982" y="2147760"/>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1" name="Oval 144"/>
                  <p:cNvSpPr>
                    <a:spLocks noChangeArrowheads="1"/>
                  </p:cNvSpPr>
                  <p:nvPr/>
                </p:nvSpPr>
                <p:spPr bwMode="auto">
                  <a:xfrm>
                    <a:off x="1130124" y="2289410"/>
                    <a:ext cx="28534"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2" name="Oval 145"/>
                  <p:cNvSpPr>
                    <a:spLocks noChangeArrowheads="1"/>
                  </p:cNvSpPr>
                  <p:nvPr/>
                </p:nvSpPr>
                <p:spPr bwMode="auto">
                  <a:xfrm>
                    <a:off x="1231011" y="2007129"/>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3" name="Oval 146"/>
                  <p:cNvSpPr>
                    <a:spLocks noChangeArrowheads="1"/>
                  </p:cNvSpPr>
                  <p:nvPr/>
                </p:nvSpPr>
                <p:spPr bwMode="auto">
                  <a:xfrm>
                    <a:off x="1298269" y="1874651"/>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4" name="Oval 147"/>
                  <p:cNvSpPr>
                    <a:spLocks noChangeArrowheads="1"/>
                  </p:cNvSpPr>
                  <p:nvPr/>
                </p:nvSpPr>
                <p:spPr bwMode="auto">
                  <a:xfrm>
                    <a:off x="1377756" y="1742173"/>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65" name="Oval 148"/>
                  <p:cNvSpPr>
                    <a:spLocks noChangeArrowheads="1"/>
                  </p:cNvSpPr>
                  <p:nvPr/>
                </p:nvSpPr>
                <p:spPr bwMode="auto">
                  <a:xfrm>
                    <a:off x="1469472" y="1623962"/>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grpSp>
            <p:nvGrpSpPr>
              <p:cNvPr id="81" name="组合 80"/>
              <p:cNvGrpSpPr/>
              <p:nvPr/>
            </p:nvGrpSpPr>
            <p:grpSpPr>
              <a:xfrm>
                <a:off x="742879" y="2055644"/>
                <a:ext cx="3691042" cy="3800081"/>
                <a:chOff x="4152232" y="1535851"/>
                <a:chExt cx="3691042" cy="3800081"/>
              </a:xfrm>
              <a:grpFill/>
            </p:grpSpPr>
            <p:grpSp>
              <p:nvGrpSpPr>
                <p:cNvPr id="82" name="组合 81"/>
                <p:cNvGrpSpPr/>
                <p:nvPr/>
              </p:nvGrpSpPr>
              <p:grpSpPr>
                <a:xfrm>
                  <a:off x="4152232" y="1535851"/>
                  <a:ext cx="3691042" cy="3800081"/>
                  <a:chOff x="971150" y="879028"/>
                  <a:chExt cx="3691042" cy="3800081"/>
                </a:xfrm>
                <a:grpFill/>
              </p:grpSpPr>
              <p:sp>
                <p:nvSpPr>
                  <p:cNvPr id="95" name="Freeform 105"/>
                  <p:cNvSpPr>
                    <a:spLocks noEditPoints="1"/>
                  </p:cNvSpPr>
                  <p:nvPr/>
                </p:nvSpPr>
                <p:spPr bwMode="auto">
                  <a:xfrm>
                    <a:off x="971150" y="1006411"/>
                    <a:ext cx="3691042" cy="3265073"/>
                  </a:xfrm>
                  <a:custGeom>
                    <a:avLst/>
                    <a:gdLst>
                      <a:gd name="T0" fmla="*/ 4 w 1531"/>
                      <a:gd name="T1" fmla="*/ 713 h 1354"/>
                      <a:gd name="T2" fmla="*/ 291 w 1531"/>
                      <a:gd name="T3" fmla="*/ 118 h 1354"/>
                      <a:gd name="T4" fmla="*/ 288 w 1531"/>
                      <a:gd name="T5" fmla="*/ 115 h 1354"/>
                      <a:gd name="T6" fmla="*/ 0 w 1531"/>
                      <a:gd name="T7" fmla="*/ 713 h 1354"/>
                      <a:gd name="T8" fmla="*/ 348 w 1531"/>
                      <a:gd name="T9" fmla="*/ 1354 h 1354"/>
                      <a:gd name="T10" fmla="*/ 350 w 1531"/>
                      <a:gd name="T11" fmla="*/ 1350 h 1354"/>
                      <a:gd name="T12" fmla="*/ 4 w 1531"/>
                      <a:gd name="T13" fmla="*/ 713 h 1354"/>
                      <a:gd name="T14" fmla="*/ 1045 w 1531"/>
                      <a:gd name="T15" fmla="*/ 0 h 1354"/>
                      <a:gd name="T16" fmla="*/ 1043 w 1531"/>
                      <a:gd name="T17" fmla="*/ 3 h 1354"/>
                      <a:gd name="T18" fmla="*/ 1527 w 1531"/>
                      <a:gd name="T19" fmla="*/ 713 h 1354"/>
                      <a:gd name="T20" fmla="*/ 1359 w 1531"/>
                      <a:gd name="T21" fmla="*/ 1190 h 1354"/>
                      <a:gd name="T22" fmla="*/ 1362 w 1531"/>
                      <a:gd name="T23" fmla="*/ 1192 h 1354"/>
                      <a:gd name="T24" fmla="*/ 1531 w 1531"/>
                      <a:gd name="T25" fmla="*/ 713 h 1354"/>
                      <a:gd name="T26" fmla="*/ 1045 w 1531"/>
                      <a:gd name="T27" fmla="*/ 0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1" h="1354">
                        <a:moveTo>
                          <a:pt x="4" y="713"/>
                        </a:moveTo>
                        <a:cubicBezTo>
                          <a:pt x="4" y="472"/>
                          <a:pt x="116" y="258"/>
                          <a:pt x="291" y="118"/>
                        </a:cubicBezTo>
                        <a:cubicBezTo>
                          <a:pt x="288" y="115"/>
                          <a:pt x="288" y="115"/>
                          <a:pt x="288" y="115"/>
                        </a:cubicBezTo>
                        <a:cubicBezTo>
                          <a:pt x="113" y="255"/>
                          <a:pt x="0" y="471"/>
                          <a:pt x="0" y="713"/>
                        </a:cubicBezTo>
                        <a:cubicBezTo>
                          <a:pt x="0" y="981"/>
                          <a:pt x="139" y="1217"/>
                          <a:pt x="348" y="1354"/>
                        </a:cubicBezTo>
                        <a:cubicBezTo>
                          <a:pt x="350" y="1350"/>
                          <a:pt x="350" y="1350"/>
                          <a:pt x="350" y="1350"/>
                        </a:cubicBezTo>
                        <a:cubicBezTo>
                          <a:pt x="142" y="1214"/>
                          <a:pt x="4" y="979"/>
                          <a:pt x="4" y="713"/>
                        </a:cubicBezTo>
                        <a:close/>
                        <a:moveTo>
                          <a:pt x="1045" y="0"/>
                        </a:moveTo>
                        <a:cubicBezTo>
                          <a:pt x="1043" y="3"/>
                          <a:pt x="1043" y="3"/>
                          <a:pt x="1043" y="3"/>
                        </a:cubicBezTo>
                        <a:cubicBezTo>
                          <a:pt x="1326" y="115"/>
                          <a:pt x="1527" y="390"/>
                          <a:pt x="1527" y="713"/>
                        </a:cubicBezTo>
                        <a:cubicBezTo>
                          <a:pt x="1527" y="893"/>
                          <a:pt x="1464" y="1059"/>
                          <a:pt x="1359" y="1190"/>
                        </a:cubicBezTo>
                        <a:cubicBezTo>
                          <a:pt x="1362" y="1192"/>
                          <a:pt x="1362" y="1192"/>
                          <a:pt x="1362" y="1192"/>
                        </a:cubicBezTo>
                        <a:cubicBezTo>
                          <a:pt x="1468" y="1061"/>
                          <a:pt x="1531" y="894"/>
                          <a:pt x="1531" y="713"/>
                        </a:cubicBezTo>
                        <a:cubicBezTo>
                          <a:pt x="1531" y="389"/>
                          <a:pt x="1329" y="111"/>
                          <a:pt x="104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96" name="组合 95"/>
                  <p:cNvGrpSpPr/>
                  <p:nvPr/>
                </p:nvGrpSpPr>
                <p:grpSpPr>
                  <a:xfrm>
                    <a:off x="1331898" y="879028"/>
                    <a:ext cx="2959356" cy="3800081"/>
                    <a:chOff x="1331898" y="879028"/>
                    <a:chExt cx="2959356" cy="3800081"/>
                  </a:xfrm>
                  <a:grpFill/>
                </p:grpSpPr>
                <p:sp>
                  <p:nvSpPr>
                    <p:cNvPr id="97" name="Freeform 106"/>
                    <p:cNvSpPr>
                      <a:spLocks noEditPoints="1"/>
                    </p:cNvSpPr>
                    <p:nvPr/>
                  </p:nvSpPr>
                  <p:spPr bwMode="auto">
                    <a:xfrm>
                      <a:off x="2458980" y="879028"/>
                      <a:ext cx="650161" cy="60125"/>
                    </a:xfrm>
                    <a:custGeom>
                      <a:avLst/>
                      <a:gdLst>
                        <a:gd name="T0" fmla="*/ 189 w 270"/>
                        <a:gd name="T1" fmla="*/ 0 h 25"/>
                        <a:gd name="T2" fmla="*/ 182 w 270"/>
                        <a:gd name="T3" fmla="*/ 7 h 25"/>
                        <a:gd name="T4" fmla="*/ 189 w 270"/>
                        <a:gd name="T5" fmla="*/ 13 h 25"/>
                        <a:gd name="T6" fmla="*/ 195 w 270"/>
                        <a:gd name="T7" fmla="*/ 7 h 25"/>
                        <a:gd name="T8" fmla="*/ 189 w 270"/>
                        <a:gd name="T9" fmla="*/ 0 h 25"/>
                        <a:gd name="T10" fmla="*/ 217 w 270"/>
                        <a:gd name="T11" fmla="*/ 3 h 25"/>
                        <a:gd name="T12" fmla="*/ 211 w 270"/>
                        <a:gd name="T13" fmla="*/ 9 h 25"/>
                        <a:gd name="T14" fmla="*/ 217 w 270"/>
                        <a:gd name="T15" fmla="*/ 16 h 25"/>
                        <a:gd name="T16" fmla="*/ 223 w 270"/>
                        <a:gd name="T17" fmla="*/ 9 h 25"/>
                        <a:gd name="T18" fmla="*/ 217 w 270"/>
                        <a:gd name="T19" fmla="*/ 3 h 25"/>
                        <a:gd name="T20" fmla="*/ 241 w 270"/>
                        <a:gd name="T21" fmla="*/ 5 h 25"/>
                        <a:gd name="T22" fmla="*/ 235 w 270"/>
                        <a:gd name="T23" fmla="*/ 12 h 25"/>
                        <a:gd name="T24" fmla="*/ 241 w 270"/>
                        <a:gd name="T25" fmla="*/ 18 h 25"/>
                        <a:gd name="T26" fmla="*/ 247 w 270"/>
                        <a:gd name="T27" fmla="*/ 12 h 25"/>
                        <a:gd name="T28" fmla="*/ 241 w 270"/>
                        <a:gd name="T29" fmla="*/ 5 h 25"/>
                        <a:gd name="T30" fmla="*/ 264 w 270"/>
                        <a:gd name="T31" fmla="*/ 9 h 25"/>
                        <a:gd name="T32" fmla="*/ 257 w 270"/>
                        <a:gd name="T33" fmla="*/ 15 h 25"/>
                        <a:gd name="T34" fmla="*/ 264 w 270"/>
                        <a:gd name="T35" fmla="*/ 21 h 25"/>
                        <a:gd name="T36" fmla="*/ 270 w 270"/>
                        <a:gd name="T37" fmla="*/ 15 h 25"/>
                        <a:gd name="T38" fmla="*/ 264 w 270"/>
                        <a:gd name="T39" fmla="*/ 9 h 25"/>
                        <a:gd name="T40" fmla="*/ 163 w 270"/>
                        <a:gd name="T41" fmla="*/ 1 h 25"/>
                        <a:gd name="T42" fmla="*/ 157 w 270"/>
                        <a:gd name="T43" fmla="*/ 7 h 25"/>
                        <a:gd name="T44" fmla="*/ 163 w 270"/>
                        <a:gd name="T45" fmla="*/ 12 h 25"/>
                        <a:gd name="T46" fmla="*/ 169 w 270"/>
                        <a:gd name="T47" fmla="*/ 7 h 25"/>
                        <a:gd name="T48" fmla="*/ 163 w 270"/>
                        <a:gd name="T49" fmla="*/ 1 h 25"/>
                        <a:gd name="T50" fmla="*/ 28 w 270"/>
                        <a:gd name="T51" fmla="*/ 14 h 25"/>
                        <a:gd name="T52" fmla="*/ 25 w 270"/>
                        <a:gd name="T53" fmla="*/ 17 h 25"/>
                        <a:gd name="T54" fmla="*/ 28 w 270"/>
                        <a:gd name="T55" fmla="*/ 20 h 25"/>
                        <a:gd name="T56" fmla="*/ 31 w 270"/>
                        <a:gd name="T57" fmla="*/ 17 h 25"/>
                        <a:gd name="T58" fmla="*/ 28 w 270"/>
                        <a:gd name="T59" fmla="*/ 14 h 25"/>
                        <a:gd name="T60" fmla="*/ 3 w 270"/>
                        <a:gd name="T61" fmla="*/ 20 h 25"/>
                        <a:gd name="T62" fmla="*/ 0 w 270"/>
                        <a:gd name="T63" fmla="*/ 23 h 25"/>
                        <a:gd name="T64" fmla="*/ 3 w 270"/>
                        <a:gd name="T65" fmla="*/ 25 h 25"/>
                        <a:gd name="T66" fmla="*/ 5 w 270"/>
                        <a:gd name="T67" fmla="*/ 23 h 25"/>
                        <a:gd name="T68" fmla="*/ 3 w 270"/>
                        <a:gd name="T69" fmla="*/ 20 h 25"/>
                        <a:gd name="T70" fmla="*/ 56 w 270"/>
                        <a:gd name="T71" fmla="*/ 9 h 25"/>
                        <a:gd name="T72" fmla="*/ 53 w 270"/>
                        <a:gd name="T73" fmla="*/ 12 h 25"/>
                        <a:gd name="T74" fmla="*/ 56 w 270"/>
                        <a:gd name="T75" fmla="*/ 16 h 25"/>
                        <a:gd name="T76" fmla="*/ 59 w 270"/>
                        <a:gd name="T77" fmla="*/ 12 h 25"/>
                        <a:gd name="T78" fmla="*/ 56 w 270"/>
                        <a:gd name="T79" fmla="*/ 9 h 25"/>
                        <a:gd name="T80" fmla="*/ 108 w 270"/>
                        <a:gd name="T81" fmla="*/ 2 h 25"/>
                        <a:gd name="T82" fmla="*/ 103 w 270"/>
                        <a:gd name="T83" fmla="*/ 7 h 25"/>
                        <a:gd name="T84" fmla="*/ 108 w 270"/>
                        <a:gd name="T85" fmla="*/ 12 h 25"/>
                        <a:gd name="T86" fmla="*/ 113 w 270"/>
                        <a:gd name="T87" fmla="*/ 7 h 25"/>
                        <a:gd name="T88" fmla="*/ 108 w 270"/>
                        <a:gd name="T89" fmla="*/ 2 h 25"/>
                        <a:gd name="T90" fmla="*/ 81 w 270"/>
                        <a:gd name="T91" fmla="*/ 6 h 25"/>
                        <a:gd name="T92" fmla="*/ 76 w 270"/>
                        <a:gd name="T93" fmla="*/ 10 h 25"/>
                        <a:gd name="T94" fmla="*/ 81 w 270"/>
                        <a:gd name="T95" fmla="*/ 14 h 25"/>
                        <a:gd name="T96" fmla="*/ 85 w 270"/>
                        <a:gd name="T97" fmla="*/ 10 h 25"/>
                        <a:gd name="T98" fmla="*/ 81 w 270"/>
                        <a:gd name="T99" fmla="*/ 6 h 25"/>
                        <a:gd name="T100" fmla="*/ 136 w 270"/>
                        <a:gd name="T101" fmla="*/ 0 h 25"/>
                        <a:gd name="T102" fmla="*/ 131 w 270"/>
                        <a:gd name="T103" fmla="*/ 6 h 25"/>
                        <a:gd name="T104" fmla="*/ 136 w 270"/>
                        <a:gd name="T105" fmla="*/ 11 h 25"/>
                        <a:gd name="T106" fmla="*/ 142 w 270"/>
                        <a:gd name="T107" fmla="*/ 6 h 25"/>
                        <a:gd name="T108" fmla="*/ 136 w 270"/>
                        <a:gd name="T10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0" h="25">
                          <a:moveTo>
                            <a:pt x="189" y="0"/>
                          </a:moveTo>
                          <a:cubicBezTo>
                            <a:pt x="185" y="0"/>
                            <a:pt x="182" y="3"/>
                            <a:pt x="182" y="7"/>
                          </a:cubicBezTo>
                          <a:cubicBezTo>
                            <a:pt x="182" y="10"/>
                            <a:pt x="185" y="13"/>
                            <a:pt x="189" y="13"/>
                          </a:cubicBezTo>
                          <a:cubicBezTo>
                            <a:pt x="192" y="13"/>
                            <a:pt x="195" y="10"/>
                            <a:pt x="195" y="7"/>
                          </a:cubicBezTo>
                          <a:cubicBezTo>
                            <a:pt x="195" y="3"/>
                            <a:pt x="192" y="0"/>
                            <a:pt x="189" y="0"/>
                          </a:cubicBezTo>
                          <a:close/>
                          <a:moveTo>
                            <a:pt x="217" y="3"/>
                          </a:moveTo>
                          <a:cubicBezTo>
                            <a:pt x="213" y="3"/>
                            <a:pt x="211" y="6"/>
                            <a:pt x="211" y="9"/>
                          </a:cubicBezTo>
                          <a:cubicBezTo>
                            <a:pt x="211" y="13"/>
                            <a:pt x="213" y="16"/>
                            <a:pt x="217" y="16"/>
                          </a:cubicBezTo>
                          <a:cubicBezTo>
                            <a:pt x="220" y="16"/>
                            <a:pt x="223" y="13"/>
                            <a:pt x="223" y="9"/>
                          </a:cubicBezTo>
                          <a:cubicBezTo>
                            <a:pt x="223" y="6"/>
                            <a:pt x="220" y="3"/>
                            <a:pt x="217" y="3"/>
                          </a:cubicBezTo>
                          <a:close/>
                          <a:moveTo>
                            <a:pt x="241" y="5"/>
                          </a:moveTo>
                          <a:cubicBezTo>
                            <a:pt x="238" y="5"/>
                            <a:pt x="235" y="8"/>
                            <a:pt x="235" y="12"/>
                          </a:cubicBezTo>
                          <a:cubicBezTo>
                            <a:pt x="235" y="15"/>
                            <a:pt x="238" y="18"/>
                            <a:pt x="241" y="18"/>
                          </a:cubicBezTo>
                          <a:cubicBezTo>
                            <a:pt x="244" y="18"/>
                            <a:pt x="247" y="15"/>
                            <a:pt x="247" y="12"/>
                          </a:cubicBezTo>
                          <a:cubicBezTo>
                            <a:pt x="247" y="8"/>
                            <a:pt x="244" y="5"/>
                            <a:pt x="241" y="5"/>
                          </a:cubicBezTo>
                          <a:close/>
                          <a:moveTo>
                            <a:pt x="264" y="9"/>
                          </a:moveTo>
                          <a:cubicBezTo>
                            <a:pt x="260" y="9"/>
                            <a:pt x="257" y="11"/>
                            <a:pt x="257" y="15"/>
                          </a:cubicBezTo>
                          <a:cubicBezTo>
                            <a:pt x="257" y="18"/>
                            <a:pt x="260" y="21"/>
                            <a:pt x="264" y="21"/>
                          </a:cubicBezTo>
                          <a:cubicBezTo>
                            <a:pt x="267" y="21"/>
                            <a:pt x="270" y="18"/>
                            <a:pt x="270" y="15"/>
                          </a:cubicBezTo>
                          <a:cubicBezTo>
                            <a:pt x="270" y="11"/>
                            <a:pt x="267" y="9"/>
                            <a:pt x="264" y="9"/>
                          </a:cubicBezTo>
                          <a:close/>
                          <a:moveTo>
                            <a:pt x="163" y="1"/>
                          </a:moveTo>
                          <a:cubicBezTo>
                            <a:pt x="159" y="1"/>
                            <a:pt x="157" y="3"/>
                            <a:pt x="157" y="7"/>
                          </a:cubicBezTo>
                          <a:cubicBezTo>
                            <a:pt x="157" y="10"/>
                            <a:pt x="159" y="12"/>
                            <a:pt x="163" y="12"/>
                          </a:cubicBezTo>
                          <a:cubicBezTo>
                            <a:pt x="166" y="12"/>
                            <a:pt x="169" y="10"/>
                            <a:pt x="169" y="7"/>
                          </a:cubicBezTo>
                          <a:cubicBezTo>
                            <a:pt x="169" y="3"/>
                            <a:pt x="166" y="1"/>
                            <a:pt x="163" y="1"/>
                          </a:cubicBezTo>
                          <a:close/>
                          <a:moveTo>
                            <a:pt x="28" y="14"/>
                          </a:moveTo>
                          <a:cubicBezTo>
                            <a:pt x="27" y="14"/>
                            <a:pt x="25" y="16"/>
                            <a:pt x="25" y="17"/>
                          </a:cubicBezTo>
                          <a:cubicBezTo>
                            <a:pt x="25" y="19"/>
                            <a:pt x="27" y="20"/>
                            <a:pt x="28" y="20"/>
                          </a:cubicBezTo>
                          <a:cubicBezTo>
                            <a:pt x="30" y="20"/>
                            <a:pt x="31" y="19"/>
                            <a:pt x="31" y="17"/>
                          </a:cubicBezTo>
                          <a:cubicBezTo>
                            <a:pt x="31" y="16"/>
                            <a:pt x="30" y="14"/>
                            <a:pt x="28" y="14"/>
                          </a:cubicBezTo>
                          <a:close/>
                          <a:moveTo>
                            <a:pt x="3" y="20"/>
                          </a:moveTo>
                          <a:cubicBezTo>
                            <a:pt x="1" y="20"/>
                            <a:pt x="0" y="22"/>
                            <a:pt x="0" y="23"/>
                          </a:cubicBezTo>
                          <a:cubicBezTo>
                            <a:pt x="0" y="24"/>
                            <a:pt x="1" y="25"/>
                            <a:pt x="3" y="25"/>
                          </a:cubicBezTo>
                          <a:cubicBezTo>
                            <a:pt x="4" y="25"/>
                            <a:pt x="5" y="24"/>
                            <a:pt x="5" y="23"/>
                          </a:cubicBezTo>
                          <a:cubicBezTo>
                            <a:pt x="5" y="22"/>
                            <a:pt x="4" y="20"/>
                            <a:pt x="3" y="20"/>
                          </a:cubicBezTo>
                          <a:close/>
                          <a:moveTo>
                            <a:pt x="56" y="9"/>
                          </a:moveTo>
                          <a:cubicBezTo>
                            <a:pt x="54" y="9"/>
                            <a:pt x="53" y="11"/>
                            <a:pt x="53" y="12"/>
                          </a:cubicBezTo>
                          <a:cubicBezTo>
                            <a:pt x="53" y="14"/>
                            <a:pt x="54" y="16"/>
                            <a:pt x="56" y="16"/>
                          </a:cubicBezTo>
                          <a:cubicBezTo>
                            <a:pt x="58" y="16"/>
                            <a:pt x="59" y="14"/>
                            <a:pt x="59" y="12"/>
                          </a:cubicBezTo>
                          <a:cubicBezTo>
                            <a:pt x="59" y="11"/>
                            <a:pt x="58" y="9"/>
                            <a:pt x="56" y="9"/>
                          </a:cubicBezTo>
                          <a:close/>
                          <a:moveTo>
                            <a:pt x="108" y="2"/>
                          </a:moveTo>
                          <a:cubicBezTo>
                            <a:pt x="106" y="2"/>
                            <a:pt x="103" y="4"/>
                            <a:pt x="103" y="7"/>
                          </a:cubicBezTo>
                          <a:cubicBezTo>
                            <a:pt x="103" y="10"/>
                            <a:pt x="106" y="12"/>
                            <a:pt x="108" y="12"/>
                          </a:cubicBezTo>
                          <a:cubicBezTo>
                            <a:pt x="111" y="12"/>
                            <a:pt x="113" y="10"/>
                            <a:pt x="113" y="7"/>
                          </a:cubicBezTo>
                          <a:cubicBezTo>
                            <a:pt x="113" y="4"/>
                            <a:pt x="111" y="2"/>
                            <a:pt x="108" y="2"/>
                          </a:cubicBezTo>
                          <a:close/>
                          <a:moveTo>
                            <a:pt x="81" y="6"/>
                          </a:moveTo>
                          <a:cubicBezTo>
                            <a:pt x="78" y="6"/>
                            <a:pt x="76" y="7"/>
                            <a:pt x="76" y="10"/>
                          </a:cubicBezTo>
                          <a:cubicBezTo>
                            <a:pt x="76" y="12"/>
                            <a:pt x="78" y="14"/>
                            <a:pt x="81" y="14"/>
                          </a:cubicBezTo>
                          <a:cubicBezTo>
                            <a:pt x="83" y="14"/>
                            <a:pt x="85" y="12"/>
                            <a:pt x="85" y="10"/>
                          </a:cubicBezTo>
                          <a:cubicBezTo>
                            <a:pt x="85" y="7"/>
                            <a:pt x="83" y="6"/>
                            <a:pt x="81" y="6"/>
                          </a:cubicBezTo>
                          <a:close/>
                          <a:moveTo>
                            <a:pt x="136" y="0"/>
                          </a:moveTo>
                          <a:cubicBezTo>
                            <a:pt x="133" y="0"/>
                            <a:pt x="131" y="3"/>
                            <a:pt x="131" y="6"/>
                          </a:cubicBezTo>
                          <a:cubicBezTo>
                            <a:pt x="131" y="9"/>
                            <a:pt x="133" y="11"/>
                            <a:pt x="136" y="11"/>
                          </a:cubicBezTo>
                          <a:cubicBezTo>
                            <a:pt x="139" y="11"/>
                            <a:pt x="142" y="9"/>
                            <a:pt x="142" y="6"/>
                          </a:cubicBezTo>
                          <a:cubicBezTo>
                            <a:pt x="142" y="3"/>
                            <a:pt x="139" y="0"/>
                            <a:pt x="13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98" name="组合 97"/>
                    <p:cNvGrpSpPr/>
                    <p:nvPr/>
                  </p:nvGrpSpPr>
                  <p:grpSpPr>
                    <a:xfrm>
                      <a:off x="1331898" y="3982070"/>
                      <a:ext cx="2959356" cy="697039"/>
                      <a:chOff x="1331898" y="3982070"/>
                      <a:chExt cx="2959356" cy="697039"/>
                    </a:xfrm>
                    <a:grpFill/>
                  </p:grpSpPr>
                  <p:sp>
                    <p:nvSpPr>
                      <p:cNvPr id="99" name="Oval 122"/>
                      <p:cNvSpPr>
                        <a:spLocks noChangeArrowheads="1"/>
                      </p:cNvSpPr>
                      <p:nvPr/>
                    </p:nvSpPr>
                    <p:spPr bwMode="auto">
                      <a:xfrm>
                        <a:off x="2325483" y="4592488"/>
                        <a:ext cx="26495" cy="26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0" name="Oval 123"/>
                      <p:cNvSpPr>
                        <a:spLocks noChangeArrowheads="1"/>
                      </p:cNvSpPr>
                      <p:nvPr/>
                    </p:nvSpPr>
                    <p:spPr bwMode="auto">
                      <a:xfrm>
                        <a:off x="2561905" y="4638346"/>
                        <a:ext cx="29553"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1" name="Oval 124"/>
                      <p:cNvSpPr>
                        <a:spLocks noChangeArrowheads="1"/>
                      </p:cNvSpPr>
                      <p:nvPr/>
                    </p:nvSpPr>
                    <p:spPr bwMode="auto">
                      <a:xfrm>
                        <a:off x="2798328" y="4650575"/>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2" name="Oval 125"/>
                      <p:cNvSpPr>
                        <a:spLocks noChangeArrowheads="1"/>
                      </p:cNvSpPr>
                      <p:nvPr/>
                    </p:nvSpPr>
                    <p:spPr bwMode="auto">
                      <a:xfrm>
                        <a:off x="3264040" y="4590450"/>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3" name="Oval 126"/>
                      <p:cNvSpPr>
                        <a:spLocks noChangeArrowheads="1"/>
                      </p:cNvSpPr>
                      <p:nvPr/>
                    </p:nvSpPr>
                    <p:spPr bwMode="auto">
                      <a:xfrm>
                        <a:off x="3488233" y="4518097"/>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4" name="Oval 127"/>
                      <p:cNvSpPr>
                        <a:spLocks noChangeArrowheads="1"/>
                      </p:cNvSpPr>
                      <p:nvPr/>
                    </p:nvSpPr>
                    <p:spPr bwMode="auto">
                      <a:xfrm>
                        <a:off x="3025579" y="4638346"/>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5" name="Oval 128"/>
                      <p:cNvSpPr>
                        <a:spLocks noChangeArrowheads="1"/>
                      </p:cNvSpPr>
                      <p:nvPr/>
                    </p:nvSpPr>
                    <p:spPr bwMode="auto">
                      <a:xfrm>
                        <a:off x="3710388" y="4423324"/>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6" name="Oval 129"/>
                      <p:cNvSpPr>
                        <a:spLocks noChangeArrowheads="1"/>
                      </p:cNvSpPr>
                      <p:nvPr/>
                    </p:nvSpPr>
                    <p:spPr bwMode="auto">
                      <a:xfrm>
                        <a:off x="3910125" y="4303075"/>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7" name="Oval 130"/>
                      <p:cNvSpPr>
                        <a:spLocks noChangeArrowheads="1"/>
                      </p:cNvSpPr>
                      <p:nvPr/>
                    </p:nvSpPr>
                    <p:spPr bwMode="auto">
                      <a:xfrm>
                        <a:off x="4095594" y="4158368"/>
                        <a:ext cx="26495"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8" name="Oval 131"/>
                      <p:cNvSpPr>
                        <a:spLocks noChangeArrowheads="1"/>
                      </p:cNvSpPr>
                      <p:nvPr/>
                    </p:nvSpPr>
                    <p:spPr bwMode="auto">
                      <a:xfrm>
                        <a:off x="4262720" y="3990222"/>
                        <a:ext cx="28534"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09" name="Oval 132"/>
                      <p:cNvSpPr>
                        <a:spLocks noChangeArrowheads="1"/>
                      </p:cNvSpPr>
                      <p:nvPr/>
                    </p:nvSpPr>
                    <p:spPr bwMode="auto">
                      <a:xfrm>
                        <a:off x="2099251" y="4523192"/>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0" name="Oval 133"/>
                      <p:cNvSpPr>
                        <a:spLocks noChangeArrowheads="1"/>
                      </p:cNvSpPr>
                      <p:nvPr/>
                    </p:nvSpPr>
                    <p:spPr bwMode="auto">
                      <a:xfrm>
                        <a:off x="1887287" y="4423324"/>
                        <a:ext cx="28534"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1" name="Oval 134"/>
                      <p:cNvSpPr>
                        <a:spLocks noChangeArrowheads="1"/>
                      </p:cNvSpPr>
                      <p:nvPr/>
                    </p:nvSpPr>
                    <p:spPr bwMode="auto">
                      <a:xfrm>
                        <a:off x="1686532" y="4297979"/>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2" name="Oval 135"/>
                      <p:cNvSpPr>
                        <a:spLocks noChangeArrowheads="1"/>
                      </p:cNvSpPr>
                      <p:nvPr/>
                    </p:nvSpPr>
                    <p:spPr bwMode="auto">
                      <a:xfrm>
                        <a:off x="1501062" y="4151234"/>
                        <a:ext cx="26495" cy="285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13" name="Oval 136"/>
                      <p:cNvSpPr>
                        <a:spLocks noChangeArrowheads="1"/>
                      </p:cNvSpPr>
                      <p:nvPr/>
                    </p:nvSpPr>
                    <p:spPr bwMode="auto">
                      <a:xfrm>
                        <a:off x="1331898" y="3982070"/>
                        <a:ext cx="29553" cy="295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grpSp>
            <p:grpSp>
              <p:nvGrpSpPr>
                <p:cNvPr id="83" name="组合 82"/>
                <p:cNvGrpSpPr/>
                <p:nvPr/>
              </p:nvGrpSpPr>
              <p:grpSpPr>
                <a:xfrm>
                  <a:off x="6500150" y="3990770"/>
                  <a:ext cx="1145426" cy="1080205"/>
                  <a:chOff x="3319068" y="3333947"/>
                  <a:chExt cx="1145426" cy="1080205"/>
                </a:xfrm>
                <a:grpFill/>
              </p:grpSpPr>
              <p:sp>
                <p:nvSpPr>
                  <p:cNvPr id="84" name="Freeform 149"/>
                  <p:cNvSpPr/>
                  <p:nvPr/>
                </p:nvSpPr>
                <p:spPr bwMode="auto">
                  <a:xfrm>
                    <a:off x="4319788" y="3471521"/>
                    <a:ext cx="82544" cy="84583"/>
                  </a:xfrm>
                  <a:custGeom>
                    <a:avLst/>
                    <a:gdLst>
                      <a:gd name="T0" fmla="*/ 55 w 81"/>
                      <a:gd name="T1" fmla="*/ 83 h 83"/>
                      <a:gd name="T2" fmla="*/ 0 w 81"/>
                      <a:gd name="T3" fmla="*/ 54 h 83"/>
                      <a:gd name="T4" fmla="*/ 26 w 81"/>
                      <a:gd name="T5" fmla="*/ 0 h 83"/>
                      <a:gd name="T6" fmla="*/ 81 w 81"/>
                      <a:gd name="T7" fmla="*/ 26 h 83"/>
                      <a:gd name="T8" fmla="*/ 55 w 81"/>
                      <a:gd name="T9" fmla="*/ 83 h 83"/>
                    </a:gdLst>
                    <a:ahLst/>
                    <a:cxnLst>
                      <a:cxn ang="0">
                        <a:pos x="T0" y="T1"/>
                      </a:cxn>
                      <a:cxn ang="0">
                        <a:pos x="T2" y="T3"/>
                      </a:cxn>
                      <a:cxn ang="0">
                        <a:pos x="T4" y="T5"/>
                      </a:cxn>
                      <a:cxn ang="0">
                        <a:pos x="T6" y="T7"/>
                      </a:cxn>
                      <a:cxn ang="0">
                        <a:pos x="T8" y="T9"/>
                      </a:cxn>
                    </a:cxnLst>
                    <a:rect l="0" t="0" r="r" b="b"/>
                    <a:pathLst>
                      <a:path w="81" h="83">
                        <a:moveTo>
                          <a:pt x="55" y="83"/>
                        </a:moveTo>
                        <a:lnTo>
                          <a:pt x="0" y="54"/>
                        </a:lnTo>
                        <a:lnTo>
                          <a:pt x="26" y="0"/>
                        </a:lnTo>
                        <a:lnTo>
                          <a:pt x="81" y="26"/>
                        </a:lnTo>
                        <a:lnTo>
                          <a:pt x="55"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5" name="Freeform 150"/>
                  <p:cNvSpPr/>
                  <p:nvPr/>
                </p:nvSpPr>
                <p:spPr bwMode="auto">
                  <a:xfrm>
                    <a:off x="4245395" y="3603999"/>
                    <a:ext cx="86620" cy="84583"/>
                  </a:xfrm>
                  <a:custGeom>
                    <a:avLst/>
                    <a:gdLst>
                      <a:gd name="T0" fmla="*/ 54 w 85"/>
                      <a:gd name="T1" fmla="*/ 83 h 83"/>
                      <a:gd name="T2" fmla="*/ 0 w 85"/>
                      <a:gd name="T3" fmla="*/ 52 h 83"/>
                      <a:gd name="T4" fmla="*/ 33 w 85"/>
                      <a:gd name="T5" fmla="*/ 0 h 83"/>
                      <a:gd name="T6" fmla="*/ 85 w 85"/>
                      <a:gd name="T7" fmla="*/ 31 h 83"/>
                      <a:gd name="T8" fmla="*/ 54 w 85"/>
                      <a:gd name="T9" fmla="*/ 83 h 83"/>
                    </a:gdLst>
                    <a:ahLst/>
                    <a:cxnLst>
                      <a:cxn ang="0">
                        <a:pos x="T0" y="T1"/>
                      </a:cxn>
                      <a:cxn ang="0">
                        <a:pos x="T2" y="T3"/>
                      </a:cxn>
                      <a:cxn ang="0">
                        <a:pos x="T4" y="T5"/>
                      </a:cxn>
                      <a:cxn ang="0">
                        <a:pos x="T6" y="T7"/>
                      </a:cxn>
                      <a:cxn ang="0">
                        <a:pos x="T8" y="T9"/>
                      </a:cxn>
                    </a:cxnLst>
                    <a:rect l="0" t="0" r="r" b="b"/>
                    <a:pathLst>
                      <a:path w="85" h="83">
                        <a:moveTo>
                          <a:pt x="54" y="83"/>
                        </a:moveTo>
                        <a:lnTo>
                          <a:pt x="0" y="52"/>
                        </a:lnTo>
                        <a:lnTo>
                          <a:pt x="33" y="0"/>
                        </a:lnTo>
                        <a:lnTo>
                          <a:pt x="85" y="31"/>
                        </a:lnTo>
                        <a:lnTo>
                          <a:pt x="54" y="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6" name="Freeform 151"/>
                  <p:cNvSpPr/>
                  <p:nvPr/>
                </p:nvSpPr>
                <p:spPr bwMode="auto">
                  <a:xfrm>
                    <a:off x="4160813" y="3727305"/>
                    <a:ext cx="86620" cy="86620"/>
                  </a:xfrm>
                  <a:custGeom>
                    <a:avLst/>
                    <a:gdLst>
                      <a:gd name="T0" fmla="*/ 48 w 85"/>
                      <a:gd name="T1" fmla="*/ 85 h 85"/>
                      <a:gd name="T2" fmla="*/ 0 w 85"/>
                      <a:gd name="T3" fmla="*/ 49 h 85"/>
                      <a:gd name="T4" fmla="*/ 36 w 85"/>
                      <a:gd name="T5" fmla="*/ 0 h 85"/>
                      <a:gd name="T6" fmla="*/ 85 w 85"/>
                      <a:gd name="T7" fmla="*/ 35 h 85"/>
                      <a:gd name="T8" fmla="*/ 48 w 85"/>
                      <a:gd name="T9" fmla="*/ 85 h 85"/>
                    </a:gdLst>
                    <a:ahLst/>
                    <a:cxnLst>
                      <a:cxn ang="0">
                        <a:pos x="T0" y="T1"/>
                      </a:cxn>
                      <a:cxn ang="0">
                        <a:pos x="T2" y="T3"/>
                      </a:cxn>
                      <a:cxn ang="0">
                        <a:pos x="T4" y="T5"/>
                      </a:cxn>
                      <a:cxn ang="0">
                        <a:pos x="T6" y="T7"/>
                      </a:cxn>
                      <a:cxn ang="0">
                        <a:pos x="T8" y="T9"/>
                      </a:cxn>
                    </a:cxnLst>
                    <a:rect l="0" t="0" r="r" b="b"/>
                    <a:pathLst>
                      <a:path w="85" h="85">
                        <a:moveTo>
                          <a:pt x="48" y="85"/>
                        </a:moveTo>
                        <a:lnTo>
                          <a:pt x="0" y="49"/>
                        </a:lnTo>
                        <a:lnTo>
                          <a:pt x="36" y="0"/>
                        </a:lnTo>
                        <a:lnTo>
                          <a:pt x="85" y="35"/>
                        </a:lnTo>
                        <a:lnTo>
                          <a:pt x="4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7" name="Freeform 152"/>
                  <p:cNvSpPr/>
                  <p:nvPr/>
                </p:nvSpPr>
                <p:spPr bwMode="auto">
                  <a:xfrm>
                    <a:off x="4065022" y="3842459"/>
                    <a:ext cx="86620" cy="86620"/>
                  </a:xfrm>
                  <a:custGeom>
                    <a:avLst/>
                    <a:gdLst>
                      <a:gd name="T0" fmla="*/ 45 w 85"/>
                      <a:gd name="T1" fmla="*/ 85 h 85"/>
                      <a:gd name="T2" fmla="*/ 0 w 85"/>
                      <a:gd name="T3" fmla="*/ 45 h 85"/>
                      <a:gd name="T4" fmla="*/ 40 w 85"/>
                      <a:gd name="T5" fmla="*/ 0 h 85"/>
                      <a:gd name="T6" fmla="*/ 85 w 85"/>
                      <a:gd name="T7" fmla="*/ 40 h 85"/>
                      <a:gd name="T8" fmla="*/ 45 w 85"/>
                      <a:gd name="T9" fmla="*/ 85 h 85"/>
                    </a:gdLst>
                    <a:ahLst/>
                    <a:cxnLst>
                      <a:cxn ang="0">
                        <a:pos x="T0" y="T1"/>
                      </a:cxn>
                      <a:cxn ang="0">
                        <a:pos x="T2" y="T3"/>
                      </a:cxn>
                      <a:cxn ang="0">
                        <a:pos x="T4" y="T5"/>
                      </a:cxn>
                      <a:cxn ang="0">
                        <a:pos x="T6" y="T7"/>
                      </a:cxn>
                      <a:cxn ang="0">
                        <a:pos x="T8" y="T9"/>
                      </a:cxn>
                    </a:cxnLst>
                    <a:rect l="0" t="0" r="r" b="b"/>
                    <a:pathLst>
                      <a:path w="85" h="85">
                        <a:moveTo>
                          <a:pt x="45" y="85"/>
                        </a:moveTo>
                        <a:lnTo>
                          <a:pt x="0" y="45"/>
                        </a:lnTo>
                        <a:lnTo>
                          <a:pt x="40" y="0"/>
                        </a:lnTo>
                        <a:lnTo>
                          <a:pt x="85" y="40"/>
                        </a:lnTo>
                        <a:lnTo>
                          <a:pt x="45"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8" name="Freeform 153"/>
                  <p:cNvSpPr/>
                  <p:nvPr/>
                </p:nvSpPr>
                <p:spPr bwMode="auto">
                  <a:xfrm>
                    <a:off x="3953944" y="3951498"/>
                    <a:ext cx="88659" cy="88659"/>
                  </a:xfrm>
                  <a:custGeom>
                    <a:avLst/>
                    <a:gdLst>
                      <a:gd name="T0" fmla="*/ 42 w 87"/>
                      <a:gd name="T1" fmla="*/ 87 h 87"/>
                      <a:gd name="T2" fmla="*/ 0 w 87"/>
                      <a:gd name="T3" fmla="*/ 42 h 87"/>
                      <a:gd name="T4" fmla="*/ 42 w 87"/>
                      <a:gd name="T5" fmla="*/ 0 h 87"/>
                      <a:gd name="T6" fmla="*/ 87 w 87"/>
                      <a:gd name="T7" fmla="*/ 45 h 87"/>
                      <a:gd name="T8" fmla="*/ 42 w 87"/>
                      <a:gd name="T9" fmla="*/ 87 h 87"/>
                    </a:gdLst>
                    <a:ahLst/>
                    <a:cxnLst>
                      <a:cxn ang="0">
                        <a:pos x="T0" y="T1"/>
                      </a:cxn>
                      <a:cxn ang="0">
                        <a:pos x="T2" y="T3"/>
                      </a:cxn>
                      <a:cxn ang="0">
                        <a:pos x="T4" y="T5"/>
                      </a:cxn>
                      <a:cxn ang="0">
                        <a:pos x="T6" y="T7"/>
                      </a:cxn>
                      <a:cxn ang="0">
                        <a:pos x="T8" y="T9"/>
                      </a:cxn>
                    </a:cxnLst>
                    <a:rect l="0" t="0" r="r" b="b"/>
                    <a:pathLst>
                      <a:path w="87" h="87">
                        <a:moveTo>
                          <a:pt x="42" y="87"/>
                        </a:moveTo>
                        <a:lnTo>
                          <a:pt x="0" y="42"/>
                        </a:lnTo>
                        <a:lnTo>
                          <a:pt x="42" y="0"/>
                        </a:lnTo>
                        <a:lnTo>
                          <a:pt x="87" y="45"/>
                        </a:lnTo>
                        <a:lnTo>
                          <a:pt x="42"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89" name="Freeform 154"/>
                  <p:cNvSpPr/>
                  <p:nvPr/>
                </p:nvSpPr>
                <p:spPr bwMode="auto">
                  <a:xfrm>
                    <a:off x="3844904" y="4050347"/>
                    <a:ext cx="86620" cy="86620"/>
                  </a:xfrm>
                  <a:custGeom>
                    <a:avLst/>
                    <a:gdLst>
                      <a:gd name="T0" fmla="*/ 38 w 85"/>
                      <a:gd name="T1" fmla="*/ 85 h 85"/>
                      <a:gd name="T2" fmla="*/ 0 w 85"/>
                      <a:gd name="T3" fmla="*/ 38 h 85"/>
                      <a:gd name="T4" fmla="*/ 45 w 85"/>
                      <a:gd name="T5" fmla="*/ 0 h 85"/>
                      <a:gd name="T6" fmla="*/ 85 w 85"/>
                      <a:gd name="T7" fmla="*/ 45 h 85"/>
                      <a:gd name="T8" fmla="*/ 38 w 85"/>
                      <a:gd name="T9" fmla="*/ 85 h 85"/>
                    </a:gdLst>
                    <a:ahLst/>
                    <a:cxnLst>
                      <a:cxn ang="0">
                        <a:pos x="T0" y="T1"/>
                      </a:cxn>
                      <a:cxn ang="0">
                        <a:pos x="T2" y="T3"/>
                      </a:cxn>
                      <a:cxn ang="0">
                        <a:pos x="T4" y="T5"/>
                      </a:cxn>
                      <a:cxn ang="0">
                        <a:pos x="T6" y="T7"/>
                      </a:cxn>
                      <a:cxn ang="0">
                        <a:pos x="T8" y="T9"/>
                      </a:cxn>
                    </a:cxnLst>
                    <a:rect l="0" t="0" r="r" b="b"/>
                    <a:pathLst>
                      <a:path w="85" h="85">
                        <a:moveTo>
                          <a:pt x="38" y="85"/>
                        </a:moveTo>
                        <a:lnTo>
                          <a:pt x="0" y="38"/>
                        </a:lnTo>
                        <a:lnTo>
                          <a:pt x="45" y="0"/>
                        </a:lnTo>
                        <a:lnTo>
                          <a:pt x="85" y="45"/>
                        </a:lnTo>
                        <a:lnTo>
                          <a:pt x="3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90" name="Freeform 155"/>
                  <p:cNvSpPr/>
                  <p:nvPr/>
                </p:nvSpPr>
                <p:spPr bwMode="auto">
                  <a:xfrm>
                    <a:off x="3719559" y="4136968"/>
                    <a:ext cx="86620" cy="86620"/>
                  </a:xfrm>
                  <a:custGeom>
                    <a:avLst/>
                    <a:gdLst>
                      <a:gd name="T0" fmla="*/ 52 w 85"/>
                      <a:gd name="T1" fmla="*/ 0 h 85"/>
                      <a:gd name="T2" fmla="*/ 0 w 85"/>
                      <a:gd name="T3" fmla="*/ 33 h 85"/>
                      <a:gd name="T4" fmla="*/ 33 w 85"/>
                      <a:gd name="T5" fmla="*/ 85 h 85"/>
                      <a:gd name="T6" fmla="*/ 85 w 85"/>
                      <a:gd name="T7" fmla="*/ 52 h 85"/>
                      <a:gd name="T8" fmla="*/ 52 w 85"/>
                      <a:gd name="T9" fmla="*/ 0 h 85"/>
                    </a:gdLst>
                    <a:ahLst/>
                    <a:cxnLst>
                      <a:cxn ang="0">
                        <a:pos x="T0" y="T1"/>
                      </a:cxn>
                      <a:cxn ang="0">
                        <a:pos x="T2" y="T3"/>
                      </a:cxn>
                      <a:cxn ang="0">
                        <a:pos x="T4" y="T5"/>
                      </a:cxn>
                      <a:cxn ang="0">
                        <a:pos x="T6" y="T7"/>
                      </a:cxn>
                      <a:cxn ang="0">
                        <a:pos x="T8" y="T9"/>
                      </a:cxn>
                    </a:cxnLst>
                    <a:rect l="0" t="0" r="r" b="b"/>
                    <a:pathLst>
                      <a:path w="85" h="85">
                        <a:moveTo>
                          <a:pt x="52" y="0"/>
                        </a:moveTo>
                        <a:lnTo>
                          <a:pt x="0" y="33"/>
                        </a:lnTo>
                        <a:lnTo>
                          <a:pt x="33" y="85"/>
                        </a:lnTo>
                        <a:lnTo>
                          <a:pt x="85" y="52"/>
                        </a:lnTo>
                        <a:lnTo>
                          <a:pt x="52"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1" name="Freeform 157"/>
                  <p:cNvSpPr/>
                  <p:nvPr/>
                </p:nvSpPr>
                <p:spPr bwMode="auto">
                  <a:xfrm>
                    <a:off x="3594216" y="4211359"/>
                    <a:ext cx="84583" cy="84583"/>
                  </a:xfrm>
                  <a:custGeom>
                    <a:avLst/>
                    <a:gdLst>
                      <a:gd name="T0" fmla="*/ 55 w 83"/>
                      <a:gd name="T1" fmla="*/ 0 h 83"/>
                      <a:gd name="T2" fmla="*/ 0 w 83"/>
                      <a:gd name="T3" fmla="*/ 31 h 83"/>
                      <a:gd name="T4" fmla="*/ 31 w 83"/>
                      <a:gd name="T5" fmla="*/ 83 h 83"/>
                      <a:gd name="T6" fmla="*/ 83 w 83"/>
                      <a:gd name="T7" fmla="*/ 55 h 83"/>
                      <a:gd name="T8" fmla="*/ 55 w 83"/>
                      <a:gd name="T9" fmla="*/ 0 h 83"/>
                    </a:gdLst>
                    <a:ahLst/>
                    <a:cxnLst>
                      <a:cxn ang="0">
                        <a:pos x="T0" y="T1"/>
                      </a:cxn>
                      <a:cxn ang="0">
                        <a:pos x="T2" y="T3"/>
                      </a:cxn>
                      <a:cxn ang="0">
                        <a:pos x="T4" y="T5"/>
                      </a:cxn>
                      <a:cxn ang="0">
                        <a:pos x="T6" y="T7"/>
                      </a:cxn>
                      <a:cxn ang="0">
                        <a:pos x="T8" y="T9"/>
                      </a:cxn>
                    </a:cxnLst>
                    <a:rect l="0" t="0" r="r" b="b"/>
                    <a:pathLst>
                      <a:path w="83" h="83">
                        <a:moveTo>
                          <a:pt x="55" y="0"/>
                        </a:moveTo>
                        <a:lnTo>
                          <a:pt x="0" y="31"/>
                        </a:lnTo>
                        <a:lnTo>
                          <a:pt x="31" y="83"/>
                        </a:lnTo>
                        <a:lnTo>
                          <a:pt x="83" y="55"/>
                        </a:lnTo>
                        <a:lnTo>
                          <a:pt x="55"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2" name="Freeform 159"/>
                  <p:cNvSpPr/>
                  <p:nvPr/>
                </p:nvSpPr>
                <p:spPr bwMode="auto">
                  <a:xfrm>
                    <a:off x="3456642" y="4281674"/>
                    <a:ext cx="82544" cy="81525"/>
                  </a:xfrm>
                  <a:custGeom>
                    <a:avLst/>
                    <a:gdLst>
                      <a:gd name="T0" fmla="*/ 57 w 81"/>
                      <a:gd name="T1" fmla="*/ 0 h 80"/>
                      <a:gd name="T2" fmla="*/ 0 w 81"/>
                      <a:gd name="T3" fmla="*/ 24 h 80"/>
                      <a:gd name="T4" fmla="*/ 24 w 81"/>
                      <a:gd name="T5" fmla="*/ 80 h 80"/>
                      <a:gd name="T6" fmla="*/ 81 w 81"/>
                      <a:gd name="T7" fmla="*/ 54 h 80"/>
                      <a:gd name="T8" fmla="*/ 57 w 81"/>
                      <a:gd name="T9" fmla="*/ 0 h 80"/>
                    </a:gdLst>
                    <a:ahLst/>
                    <a:cxnLst>
                      <a:cxn ang="0">
                        <a:pos x="T0" y="T1"/>
                      </a:cxn>
                      <a:cxn ang="0">
                        <a:pos x="T2" y="T3"/>
                      </a:cxn>
                      <a:cxn ang="0">
                        <a:pos x="T4" y="T5"/>
                      </a:cxn>
                      <a:cxn ang="0">
                        <a:pos x="T6" y="T7"/>
                      </a:cxn>
                      <a:cxn ang="0">
                        <a:pos x="T8" y="T9"/>
                      </a:cxn>
                    </a:cxnLst>
                    <a:rect l="0" t="0" r="r" b="b"/>
                    <a:pathLst>
                      <a:path w="81" h="80">
                        <a:moveTo>
                          <a:pt x="57" y="0"/>
                        </a:moveTo>
                        <a:lnTo>
                          <a:pt x="0" y="24"/>
                        </a:lnTo>
                        <a:lnTo>
                          <a:pt x="24" y="80"/>
                        </a:lnTo>
                        <a:lnTo>
                          <a:pt x="81" y="54"/>
                        </a:lnTo>
                        <a:lnTo>
                          <a:pt x="57"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3" name="Freeform 161"/>
                  <p:cNvSpPr/>
                  <p:nvPr/>
                </p:nvSpPr>
                <p:spPr bwMode="auto">
                  <a:xfrm>
                    <a:off x="3319068" y="4336703"/>
                    <a:ext cx="79487" cy="77449"/>
                  </a:xfrm>
                  <a:custGeom>
                    <a:avLst/>
                    <a:gdLst>
                      <a:gd name="T0" fmla="*/ 60 w 78"/>
                      <a:gd name="T1" fmla="*/ 0 h 76"/>
                      <a:gd name="T2" fmla="*/ 0 w 78"/>
                      <a:gd name="T3" fmla="*/ 19 h 76"/>
                      <a:gd name="T4" fmla="*/ 19 w 78"/>
                      <a:gd name="T5" fmla="*/ 76 h 76"/>
                      <a:gd name="T6" fmla="*/ 78 w 78"/>
                      <a:gd name="T7" fmla="*/ 57 h 76"/>
                      <a:gd name="T8" fmla="*/ 60 w 78"/>
                      <a:gd name="T9" fmla="*/ 0 h 76"/>
                    </a:gdLst>
                    <a:ahLst/>
                    <a:cxnLst>
                      <a:cxn ang="0">
                        <a:pos x="T0" y="T1"/>
                      </a:cxn>
                      <a:cxn ang="0">
                        <a:pos x="T2" y="T3"/>
                      </a:cxn>
                      <a:cxn ang="0">
                        <a:pos x="T4" y="T5"/>
                      </a:cxn>
                      <a:cxn ang="0">
                        <a:pos x="T6" y="T7"/>
                      </a:cxn>
                      <a:cxn ang="0">
                        <a:pos x="T8" y="T9"/>
                      </a:cxn>
                    </a:cxnLst>
                    <a:rect l="0" t="0" r="r" b="b"/>
                    <a:pathLst>
                      <a:path w="78" h="76">
                        <a:moveTo>
                          <a:pt x="60" y="0"/>
                        </a:moveTo>
                        <a:lnTo>
                          <a:pt x="0" y="19"/>
                        </a:lnTo>
                        <a:lnTo>
                          <a:pt x="19" y="76"/>
                        </a:lnTo>
                        <a:lnTo>
                          <a:pt x="78" y="57"/>
                        </a:lnTo>
                        <a:lnTo>
                          <a:pt x="60" y="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94" name="Freeform 163"/>
                  <p:cNvSpPr/>
                  <p:nvPr/>
                </p:nvSpPr>
                <p:spPr bwMode="auto">
                  <a:xfrm>
                    <a:off x="4385007" y="3333947"/>
                    <a:ext cx="79487" cy="79487"/>
                  </a:xfrm>
                  <a:custGeom>
                    <a:avLst/>
                    <a:gdLst>
                      <a:gd name="T0" fmla="*/ 57 w 78"/>
                      <a:gd name="T1" fmla="*/ 78 h 78"/>
                      <a:gd name="T2" fmla="*/ 0 w 78"/>
                      <a:gd name="T3" fmla="*/ 57 h 78"/>
                      <a:gd name="T4" fmla="*/ 22 w 78"/>
                      <a:gd name="T5" fmla="*/ 0 h 78"/>
                      <a:gd name="T6" fmla="*/ 78 w 78"/>
                      <a:gd name="T7" fmla="*/ 21 h 78"/>
                      <a:gd name="T8" fmla="*/ 57 w 78"/>
                      <a:gd name="T9" fmla="*/ 78 h 78"/>
                    </a:gdLst>
                    <a:ahLst/>
                    <a:cxnLst>
                      <a:cxn ang="0">
                        <a:pos x="T0" y="T1"/>
                      </a:cxn>
                      <a:cxn ang="0">
                        <a:pos x="T2" y="T3"/>
                      </a:cxn>
                      <a:cxn ang="0">
                        <a:pos x="T4" y="T5"/>
                      </a:cxn>
                      <a:cxn ang="0">
                        <a:pos x="T6" y="T7"/>
                      </a:cxn>
                      <a:cxn ang="0">
                        <a:pos x="T8" y="T9"/>
                      </a:cxn>
                    </a:cxnLst>
                    <a:rect l="0" t="0" r="r" b="b"/>
                    <a:pathLst>
                      <a:path w="78" h="78">
                        <a:moveTo>
                          <a:pt x="57" y="78"/>
                        </a:moveTo>
                        <a:lnTo>
                          <a:pt x="0" y="57"/>
                        </a:lnTo>
                        <a:lnTo>
                          <a:pt x="22" y="0"/>
                        </a:lnTo>
                        <a:lnTo>
                          <a:pt x="78" y="21"/>
                        </a:lnTo>
                        <a:lnTo>
                          <a:pt x="5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grpSp>
            <p:nvGrpSpPr>
              <p:cNvPr id="114" name="组合 113"/>
              <p:cNvGrpSpPr/>
              <p:nvPr/>
            </p:nvGrpSpPr>
            <p:grpSpPr>
              <a:xfrm>
                <a:off x="986435" y="2233980"/>
                <a:ext cx="3206987" cy="3171319"/>
                <a:chOff x="1214706" y="1057364"/>
                <a:chExt cx="3206987" cy="3171319"/>
              </a:xfrm>
              <a:grpFill/>
            </p:grpSpPr>
            <p:grpSp>
              <p:nvGrpSpPr>
                <p:cNvPr id="115" name="组合 114"/>
                <p:cNvGrpSpPr/>
                <p:nvPr/>
              </p:nvGrpSpPr>
              <p:grpSpPr>
                <a:xfrm>
                  <a:off x="1472529" y="1057364"/>
                  <a:ext cx="1945388" cy="3171319"/>
                  <a:chOff x="1472529" y="1057364"/>
                  <a:chExt cx="1945388" cy="3171319"/>
                </a:xfrm>
                <a:grpFill/>
              </p:grpSpPr>
              <p:sp>
                <p:nvSpPr>
                  <p:cNvPr id="117" name="Freeform 101"/>
                  <p:cNvSpPr/>
                  <p:nvPr/>
                </p:nvSpPr>
                <p:spPr bwMode="auto">
                  <a:xfrm>
                    <a:off x="2641392" y="1057364"/>
                    <a:ext cx="776525" cy="226232"/>
                  </a:xfrm>
                  <a:custGeom>
                    <a:avLst/>
                    <a:gdLst>
                      <a:gd name="T0" fmla="*/ 303 w 322"/>
                      <a:gd name="T1" fmla="*/ 94 h 94"/>
                      <a:gd name="T2" fmla="*/ 76 w 322"/>
                      <a:gd name="T3" fmla="*/ 53 h 94"/>
                      <a:gd name="T4" fmla="*/ 6 w 322"/>
                      <a:gd name="T5" fmla="*/ 57 h 94"/>
                      <a:gd name="T6" fmla="*/ 0 w 322"/>
                      <a:gd name="T7" fmla="*/ 5 h 94"/>
                      <a:gd name="T8" fmla="*/ 76 w 322"/>
                      <a:gd name="T9" fmla="*/ 0 h 94"/>
                      <a:gd name="T10" fmla="*/ 322 w 322"/>
                      <a:gd name="T11" fmla="*/ 45 h 94"/>
                      <a:gd name="T12" fmla="*/ 303 w 322"/>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322" h="94">
                        <a:moveTo>
                          <a:pt x="303" y="94"/>
                        </a:moveTo>
                        <a:cubicBezTo>
                          <a:pt x="231" y="67"/>
                          <a:pt x="154" y="53"/>
                          <a:pt x="76" y="53"/>
                        </a:cubicBezTo>
                        <a:cubicBezTo>
                          <a:pt x="53" y="53"/>
                          <a:pt x="29" y="54"/>
                          <a:pt x="6" y="57"/>
                        </a:cubicBezTo>
                        <a:cubicBezTo>
                          <a:pt x="0" y="5"/>
                          <a:pt x="0" y="5"/>
                          <a:pt x="0" y="5"/>
                        </a:cubicBezTo>
                        <a:cubicBezTo>
                          <a:pt x="25" y="2"/>
                          <a:pt x="51" y="0"/>
                          <a:pt x="76" y="0"/>
                        </a:cubicBezTo>
                        <a:cubicBezTo>
                          <a:pt x="161" y="0"/>
                          <a:pt x="243" y="15"/>
                          <a:pt x="322" y="45"/>
                        </a:cubicBezTo>
                        <a:lnTo>
                          <a:pt x="303" y="94"/>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18" name="Freeform 102"/>
                  <p:cNvSpPr/>
                  <p:nvPr/>
                </p:nvSpPr>
                <p:spPr bwMode="auto">
                  <a:xfrm>
                    <a:off x="1472529" y="3625399"/>
                    <a:ext cx="681752" cy="603284"/>
                  </a:xfrm>
                  <a:custGeom>
                    <a:avLst/>
                    <a:gdLst>
                      <a:gd name="T0" fmla="*/ 260 w 283"/>
                      <a:gd name="T1" fmla="*/ 250 h 250"/>
                      <a:gd name="T2" fmla="*/ 0 w 283"/>
                      <a:gd name="T3" fmla="*/ 31 h 250"/>
                      <a:gd name="T4" fmla="*/ 43 w 283"/>
                      <a:gd name="T5" fmla="*/ 0 h 250"/>
                      <a:gd name="T6" fmla="*/ 283 w 283"/>
                      <a:gd name="T7" fmla="*/ 202 h 250"/>
                      <a:gd name="T8" fmla="*/ 260 w 283"/>
                      <a:gd name="T9" fmla="*/ 250 h 250"/>
                    </a:gdLst>
                    <a:ahLst/>
                    <a:cxnLst>
                      <a:cxn ang="0">
                        <a:pos x="T0" y="T1"/>
                      </a:cxn>
                      <a:cxn ang="0">
                        <a:pos x="T2" y="T3"/>
                      </a:cxn>
                      <a:cxn ang="0">
                        <a:pos x="T4" y="T5"/>
                      </a:cxn>
                      <a:cxn ang="0">
                        <a:pos x="T6" y="T7"/>
                      </a:cxn>
                      <a:cxn ang="0">
                        <a:pos x="T8" y="T9"/>
                      </a:cxn>
                    </a:cxnLst>
                    <a:rect l="0" t="0" r="r" b="b"/>
                    <a:pathLst>
                      <a:path w="283" h="250">
                        <a:moveTo>
                          <a:pt x="260" y="250"/>
                        </a:moveTo>
                        <a:cubicBezTo>
                          <a:pt x="157" y="200"/>
                          <a:pt x="67" y="124"/>
                          <a:pt x="0" y="31"/>
                        </a:cubicBezTo>
                        <a:cubicBezTo>
                          <a:pt x="43" y="0"/>
                          <a:pt x="43" y="0"/>
                          <a:pt x="43" y="0"/>
                        </a:cubicBezTo>
                        <a:cubicBezTo>
                          <a:pt x="105" y="86"/>
                          <a:pt x="188" y="156"/>
                          <a:pt x="283" y="202"/>
                        </a:cubicBezTo>
                        <a:lnTo>
                          <a:pt x="260" y="250"/>
                        </a:ln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sp>
              <p:nvSpPr>
                <p:cNvPr id="116" name="Freeform 164"/>
                <p:cNvSpPr>
                  <a:spLocks noEditPoints="1"/>
                </p:cNvSpPr>
                <p:nvPr/>
              </p:nvSpPr>
              <p:spPr bwMode="auto">
                <a:xfrm>
                  <a:off x="1214706" y="1346777"/>
                  <a:ext cx="3206987" cy="2546635"/>
                </a:xfrm>
                <a:custGeom>
                  <a:avLst/>
                  <a:gdLst>
                    <a:gd name="T0" fmla="*/ 69 w 1330"/>
                    <a:gd name="T1" fmla="*/ 849 h 1056"/>
                    <a:gd name="T2" fmla="*/ 62 w 1330"/>
                    <a:gd name="T3" fmla="*/ 853 h 1056"/>
                    <a:gd name="T4" fmla="*/ 210 w 1330"/>
                    <a:gd name="T5" fmla="*/ 1056 h 1056"/>
                    <a:gd name="T6" fmla="*/ 215 w 1330"/>
                    <a:gd name="T7" fmla="*/ 1050 h 1056"/>
                    <a:gd name="T8" fmla="*/ 69 w 1330"/>
                    <a:gd name="T9" fmla="*/ 849 h 1056"/>
                    <a:gd name="T10" fmla="*/ 1330 w 1330"/>
                    <a:gd name="T11" fmla="*/ 542 h 1056"/>
                    <a:gd name="T12" fmla="*/ 1322 w 1330"/>
                    <a:gd name="T13" fmla="*/ 542 h 1056"/>
                    <a:gd name="T14" fmla="*/ 1322 w 1330"/>
                    <a:gd name="T15" fmla="*/ 572 h 1056"/>
                    <a:gd name="T16" fmla="*/ 1287 w 1330"/>
                    <a:gd name="T17" fmla="*/ 785 h 1056"/>
                    <a:gd name="T18" fmla="*/ 1295 w 1330"/>
                    <a:gd name="T19" fmla="*/ 788 h 1056"/>
                    <a:gd name="T20" fmla="*/ 1330 w 1330"/>
                    <a:gd name="T21" fmla="*/ 572 h 1056"/>
                    <a:gd name="T22" fmla="*/ 1330 w 1330"/>
                    <a:gd name="T23" fmla="*/ 542 h 1056"/>
                    <a:gd name="T24" fmla="*/ 255 w 1330"/>
                    <a:gd name="T25" fmla="*/ 47 h 1056"/>
                    <a:gd name="T26" fmla="*/ 260 w 1330"/>
                    <a:gd name="T27" fmla="*/ 54 h 1056"/>
                    <a:gd name="T28" fmla="*/ 329 w 1330"/>
                    <a:gd name="T29" fmla="*/ 6 h 1056"/>
                    <a:gd name="T30" fmla="*/ 325 w 1330"/>
                    <a:gd name="T31" fmla="*/ 0 h 1056"/>
                    <a:gd name="T32" fmla="*/ 255 w 1330"/>
                    <a:gd name="T33" fmla="*/ 47 h 1056"/>
                    <a:gd name="T34" fmla="*/ 125 w 1330"/>
                    <a:gd name="T35" fmla="*/ 197 h 1056"/>
                    <a:gd name="T36" fmla="*/ 118 w 1330"/>
                    <a:gd name="T37" fmla="*/ 193 h 1056"/>
                    <a:gd name="T38" fmla="*/ 75 w 1330"/>
                    <a:gd name="T39" fmla="*/ 265 h 1056"/>
                    <a:gd name="T40" fmla="*/ 82 w 1330"/>
                    <a:gd name="T41" fmla="*/ 269 h 1056"/>
                    <a:gd name="T42" fmla="*/ 125 w 1330"/>
                    <a:gd name="T43" fmla="*/ 197 h 1056"/>
                    <a:gd name="T44" fmla="*/ 0 w 1330"/>
                    <a:gd name="T45" fmla="*/ 554 h 1056"/>
                    <a:gd name="T46" fmla="*/ 0 w 1330"/>
                    <a:gd name="T47" fmla="*/ 572 h 1056"/>
                    <a:gd name="T48" fmla="*/ 8 w 1330"/>
                    <a:gd name="T49" fmla="*/ 572 h 1056"/>
                    <a:gd name="T50" fmla="*/ 8 w 1330"/>
                    <a:gd name="T51" fmla="*/ 554 h 1056"/>
                    <a:gd name="T52" fmla="*/ 16 w 1330"/>
                    <a:gd name="T53" fmla="*/ 467 h 1056"/>
                    <a:gd name="T54" fmla="*/ 8 w 1330"/>
                    <a:gd name="T55" fmla="*/ 466 h 1056"/>
                    <a:gd name="T56" fmla="*/ 0 w 1330"/>
                    <a:gd name="T57" fmla="*/ 554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0" h="1056">
                      <a:moveTo>
                        <a:pt x="69" y="849"/>
                      </a:moveTo>
                      <a:cubicBezTo>
                        <a:pt x="62" y="853"/>
                        <a:pt x="62" y="853"/>
                        <a:pt x="62" y="853"/>
                      </a:cubicBezTo>
                      <a:cubicBezTo>
                        <a:pt x="98" y="929"/>
                        <a:pt x="148" y="998"/>
                        <a:pt x="210" y="1056"/>
                      </a:cubicBezTo>
                      <a:cubicBezTo>
                        <a:pt x="215" y="1050"/>
                        <a:pt x="215" y="1050"/>
                        <a:pt x="215" y="1050"/>
                      </a:cubicBezTo>
                      <a:cubicBezTo>
                        <a:pt x="154" y="993"/>
                        <a:pt x="105" y="925"/>
                        <a:pt x="69" y="849"/>
                      </a:cubicBezTo>
                      <a:close/>
                      <a:moveTo>
                        <a:pt x="1330" y="542"/>
                      </a:moveTo>
                      <a:cubicBezTo>
                        <a:pt x="1322" y="542"/>
                        <a:pt x="1322" y="542"/>
                        <a:pt x="1322" y="542"/>
                      </a:cubicBezTo>
                      <a:cubicBezTo>
                        <a:pt x="1322" y="552"/>
                        <a:pt x="1322" y="562"/>
                        <a:pt x="1322" y="572"/>
                      </a:cubicBezTo>
                      <a:cubicBezTo>
                        <a:pt x="1322" y="645"/>
                        <a:pt x="1310" y="716"/>
                        <a:pt x="1287" y="785"/>
                      </a:cubicBezTo>
                      <a:cubicBezTo>
                        <a:pt x="1295" y="788"/>
                        <a:pt x="1295" y="788"/>
                        <a:pt x="1295" y="788"/>
                      </a:cubicBezTo>
                      <a:cubicBezTo>
                        <a:pt x="1318" y="718"/>
                        <a:pt x="1330" y="646"/>
                        <a:pt x="1330" y="572"/>
                      </a:cubicBezTo>
                      <a:cubicBezTo>
                        <a:pt x="1330" y="562"/>
                        <a:pt x="1330" y="552"/>
                        <a:pt x="1330" y="542"/>
                      </a:cubicBezTo>
                      <a:close/>
                      <a:moveTo>
                        <a:pt x="255" y="47"/>
                      </a:moveTo>
                      <a:cubicBezTo>
                        <a:pt x="260" y="54"/>
                        <a:pt x="260" y="54"/>
                        <a:pt x="260" y="54"/>
                      </a:cubicBezTo>
                      <a:cubicBezTo>
                        <a:pt x="282" y="37"/>
                        <a:pt x="306" y="21"/>
                        <a:pt x="329" y="6"/>
                      </a:cubicBezTo>
                      <a:cubicBezTo>
                        <a:pt x="325" y="0"/>
                        <a:pt x="325" y="0"/>
                        <a:pt x="325" y="0"/>
                      </a:cubicBezTo>
                      <a:cubicBezTo>
                        <a:pt x="301" y="14"/>
                        <a:pt x="278" y="30"/>
                        <a:pt x="255" y="47"/>
                      </a:cubicBezTo>
                      <a:close/>
                      <a:moveTo>
                        <a:pt x="125" y="197"/>
                      </a:moveTo>
                      <a:cubicBezTo>
                        <a:pt x="118" y="193"/>
                        <a:pt x="118" y="193"/>
                        <a:pt x="118" y="193"/>
                      </a:cubicBezTo>
                      <a:cubicBezTo>
                        <a:pt x="102" y="216"/>
                        <a:pt x="88" y="240"/>
                        <a:pt x="75" y="265"/>
                      </a:cubicBezTo>
                      <a:cubicBezTo>
                        <a:pt x="82" y="269"/>
                        <a:pt x="82" y="269"/>
                        <a:pt x="82" y="269"/>
                      </a:cubicBezTo>
                      <a:cubicBezTo>
                        <a:pt x="94" y="244"/>
                        <a:pt x="109" y="220"/>
                        <a:pt x="125" y="197"/>
                      </a:cubicBezTo>
                      <a:close/>
                      <a:moveTo>
                        <a:pt x="0" y="554"/>
                      </a:moveTo>
                      <a:cubicBezTo>
                        <a:pt x="0" y="560"/>
                        <a:pt x="0" y="566"/>
                        <a:pt x="0" y="572"/>
                      </a:cubicBezTo>
                      <a:cubicBezTo>
                        <a:pt x="8" y="572"/>
                        <a:pt x="8" y="572"/>
                        <a:pt x="8" y="572"/>
                      </a:cubicBezTo>
                      <a:cubicBezTo>
                        <a:pt x="8" y="566"/>
                        <a:pt x="8" y="560"/>
                        <a:pt x="8" y="554"/>
                      </a:cubicBezTo>
                      <a:cubicBezTo>
                        <a:pt x="9" y="525"/>
                        <a:pt x="12" y="496"/>
                        <a:pt x="16" y="467"/>
                      </a:cubicBezTo>
                      <a:cubicBezTo>
                        <a:pt x="8" y="466"/>
                        <a:pt x="8" y="466"/>
                        <a:pt x="8" y="466"/>
                      </a:cubicBezTo>
                      <a:cubicBezTo>
                        <a:pt x="4" y="495"/>
                        <a:pt x="1" y="525"/>
                        <a:pt x="0" y="5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sp>
            <p:nvSpPr>
              <p:cNvPr id="119" name="Freeform 97"/>
              <p:cNvSpPr>
                <a:spLocks noEditPoints="1"/>
              </p:cNvSpPr>
              <p:nvPr/>
            </p:nvSpPr>
            <p:spPr bwMode="auto">
              <a:xfrm>
                <a:off x="510533" y="1824317"/>
                <a:ext cx="4155734" cy="4154714"/>
              </a:xfrm>
              <a:custGeom>
                <a:avLst/>
                <a:gdLst>
                  <a:gd name="T0" fmla="*/ 862 w 1723"/>
                  <a:gd name="T1" fmla="*/ 1723 h 1723"/>
                  <a:gd name="T2" fmla="*/ 253 w 1723"/>
                  <a:gd name="T3" fmla="*/ 1471 h 1723"/>
                  <a:gd name="T4" fmla="*/ 0 w 1723"/>
                  <a:gd name="T5" fmla="*/ 862 h 1723"/>
                  <a:gd name="T6" fmla="*/ 253 w 1723"/>
                  <a:gd name="T7" fmla="*/ 252 h 1723"/>
                  <a:gd name="T8" fmla="*/ 862 w 1723"/>
                  <a:gd name="T9" fmla="*/ 0 h 1723"/>
                  <a:gd name="T10" fmla="*/ 1471 w 1723"/>
                  <a:gd name="T11" fmla="*/ 252 h 1723"/>
                  <a:gd name="T12" fmla="*/ 1723 w 1723"/>
                  <a:gd name="T13" fmla="*/ 862 h 1723"/>
                  <a:gd name="T14" fmla="*/ 1471 w 1723"/>
                  <a:gd name="T15" fmla="*/ 1471 h 1723"/>
                  <a:gd name="T16" fmla="*/ 862 w 1723"/>
                  <a:gd name="T17" fmla="*/ 1723 h 1723"/>
                  <a:gd name="T18" fmla="*/ 862 w 1723"/>
                  <a:gd name="T19" fmla="*/ 4 h 1723"/>
                  <a:gd name="T20" fmla="*/ 4 w 1723"/>
                  <a:gd name="T21" fmla="*/ 862 h 1723"/>
                  <a:gd name="T22" fmla="*/ 862 w 1723"/>
                  <a:gd name="T23" fmla="*/ 1719 h 1723"/>
                  <a:gd name="T24" fmla="*/ 1719 w 1723"/>
                  <a:gd name="T25" fmla="*/ 862 h 1723"/>
                  <a:gd name="T26" fmla="*/ 862 w 1723"/>
                  <a:gd name="T27" fmla="*/ 4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3" h="1723">
                    <a:moveTo>
                      <a:pt x="862" y="1723"/>
                    </a:moveTo>
                    <a:cubicBezTo>
                      <a:pt x="632" y="1723"/>
                      <a:pt x="415" y="1633"/>
                      <a:pt x="253" y="1471"/>
                    </a:cubicBezTo>
                    <a:cubicBezTo>
                      <a:pt x="90" y="1308"/>
                      <a:pt x="0" y="1092"/>
                      <a:pt x="0" y="862"/>
                    </a:cubicBezTo>
                    <a:cubicBezTo>
                      <a:pt x="0" y="631"/>
                      <a:pt x="90" y="415"/>
                      <a:pt x="253" y="252"/>
                    </a:cubicBezTo>
                    <a:cubicBezTo>
                      <a:pt x="415" y="90"/>
                      <a:pt x="632" y="0"/>
                      <a:pt x="862" y="0"/>
                    </a:cubicBezTo>
                    <a:cubicBezTo>
                      <a:pt x="1092" y="0"/>
                      <a:pt x="1308" y="90"/>
                      <a:pt x="1471" y="252"/>
                    </a:cubicBezTo>
                    <a:cubicBezTo>
                      <a:pt x="1634" y="415"/>
                      <a:pt x="1723" y="631"/>
                      <a:pt x="1723" y="862"/>
                    </a:cubicBezTo>
                    <a:cubicBezTo>
                      <a:pt x="1723" y="1092"/>
                      <a:pt x="1634" y="1308"/>
                      <a:pt x="1471" y="1471"/>
                    </a:cubicBezTo>
                    <a:cubicBezTo>
                      <a:pt x="1308" y="1633"/>
                      <a:pt x="1092" y="1723"/>
                      <a:pt x="862" y="1723"/>
                    </a:cubicBezTo>
                    <a:close/>
                    <a:moveTo>
                      <a:pt x="862" y="4"/>
                    </a:moveTo>
                    <a:cubicBezTo>
                      <a:pt x="389" y="4"/>
                      <a:pt x="4" y="389"/>
                      <a:pt x="4" y="862"/>
                    </a:cubicBezTo>
                    <a:cubicBezTo>
                      <a:pt x="4" y="1334"/>
                      <a:pt x="389" y="1719"/>
                      <a:pt x="862" y="1719"/>
                    </a:cubicBezTo>
                    <a:cubicBezTo>
                      <a:pt x="1335" y="1719"/>
                      <a:pt x="1719" y="1334"/>
                      <a:pt x="1719" y="862"/>
                    </a:cubicBezTo>
                    <a:cubicBezTo>
                      <a:pt x="1719" y="389"/>
                      <a:pt x="1335" y="4"/>
                      <a:pt x="862" y="4"/>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120" name="组合 119"/>
              <p:cNvGrpSpPr/>
              <p:nvPr/>
            </p:nvGrpSpPr>
            <p:grpSpPr>
              <a:xfrm>
                <a:off x="510533" y="1828393"/>
                <a:ext cx="4150638" cy="4145543"/>
                <a:chOff x="3919886" y="1308600"/>
                <a:chExt cx="4150638" cy="4145543"/>
              </a:xfrm>
              <a:grpFill/>
            </p:grpSpPr>
            <p:sp>
              <p:nvSpPr>
                <p:cNvPr id="121" name="Freeform 104"/>
                <p:cNvSpPr/>
                <p:nvPr/>
              </p:nvSpPr>
              <p:spPr bwMode="auto">
                <a:xfrm>
                  <a:off x="3919886" y="3016547"/>
                  <a:ext cx="723533" cy="1934179"/>
                </a:xfrm>
                <a:custGeom>
                  <a:avLst/>
                  <a:gdLst>
                    <a:gd name="T0" fmla="*/ 4 w 300"/>
                    <a:gd name="T1" fmla="*/ 152 h 802"/>
                    <a:gd name="T2" fmla="*/ 18 w 300"/>
                    <a:gd name="T3" fmla="*/ 0 h 802"/>
                    <a:gd name="T4" fmla="*/ 14 w 300"/>
                    <a:gd name="T5" fmla="*/ 0 h 802"/>
                    <a:gd name="T6" fmla="*/ 0 w 300"/>
                    <a:gd name="T7" fmla="*/ 152 h 802"/>
                    <a:gd name="T8" fmla="*/ 253 w 300"/>
                    <a:gd name="T9" fmla="*/ 761 h 802"/>
                    <a:gd name="T10" fmla="*/ 297 w 300"/>
                    <a:gd name="T11" fmla="*/ 802 h 802"/>
                    <a:gd name="T12" fmla="*/ 300 w 300"/>
                    <a:gd name="T13" fmla="*/ 799 h 802"/>
                    <a:gd name="T14" fmla="*/ 4 w 300"/>
                    <a:gd name="T15" fmla="*/ 152 h 8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802">
                      <a:moveTo>
                        <a:pt x="4" y="152"/>
                      </a:moveTo>
                      <a:cubicBezTo>
                        <a:pt x="4" y="100"/>
                        <a:pt x="9" y="49"/>
                        <a:pt x="18" y="0"/>
                      </a:cubicBezTo>
                      <a:cubicBezTo>
                        <a:pt x="14" y="0"/>
                        <a:pt x="14" y="0"/>
                        <a:pt x="14" y="0"/>
                      </a:cubicBezTo>
                      <a:cubicBezTo>
                        <a:pt x="5" y="49"/>
                        <a:pt x="0" y="100"/>
                        <a:pt x="0" y="152"/>
                      </a:cubicBezTo>
                      <a:cubicBezTo>
                        <a:pt x="0" y="382"/>
                        <a:pt x="90" y="598"/>
                        <a:pt x="253" y="761"/>
                      </a:cubicBezTo>
                      <a:cubicBezTo>
                        <a:pt x="267" y="775"/>
                        <a:pt x="282" y="789"/>
                        <a:pt x="297" y="802"/>
                      </a:cubicBezTo>
                      <a:cubicBezTo>
                        <a:pt x="300" y="799"/>
                        <a:pt x="300" y="799"/>
                        <a:pt x="300" y="799"/>
                      </a:cubicBezTo>
                      <a:cubicBezTo>
                        <a:pt x="119" y="641"/>
                        <a:pt x="4" y="410"/>
                        <a:pt x="4" y="1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122" name="组合 121"/>
                <p:cNvGrpSpPr/>
                <p:nvPr/>
              </p:nvGrpSpPr>
              <p:grpSpPr>
                <a:xfrm>
                  <a:off x="4395788" y="1308600"/>
                  <a:ext cx="3674736" cy="4145543"/>
                  <a:chOff x="1214706" y="651777"/>
                  <a:chExt cx="3674736" cy="4145543"/>
                </a:xfrm>
                <a:grpFill/>
              </p:grpSpPr>
              <p:sp>
                <p:nvSpPr>
                  <p:cNvPr id="123" name="Freeform 103"/>
                  <p:cNvSpPr>
                    <a:spLocks noEditPoints="1"/>
                  </p:cNvSpPr>
                  <p:nvPr/>
                </p:nvSpPr>
                <p:spPr bwMode="auto">
                  <a:xfrm>
                    <a:off x="2347902" y="857628"/>
                    <a:ext cx="2541540" cy="3939692"/>
                  </a:xfrm>
                  <a:custGeom>
                    <a:avLst/>
                    <a:gdLst>
                      <a:gd name="T0" fmla="*/ 751 w 1054"/>
                      <a:gd name="T1" fmla="*/ 119 h 1634"/>
                      <a:gd name="T2" fmla="*/ 698 w 1054"/>
                      <a:gd name="T3" fmla="*/ 78 h 1634"/>
                      <a:gd name="T4" fmla="*/ 688 w 1054"/>
                      <a:gd name="T5" fmla="*/ 93 h 1634"/>
                      <a:gd name="T6" fmla="*/ 739 w 1054"/>
                      <a:gd name="T7" fmla="*/ 133 h 1634"/>
                      <a:gd name="T8" fmla="*/ 751 w 1054"/>
                      <a:gd name="T9" fmla="*/ 119 h 1634"/>
                      <a:gd name="T10" fmla="*/ 687 w 1054"/>
                      <a:gd name="T11" fmla="*/ 70 h 1634"/>
                      <a:gd name="T12" fmla="*/ 635 w 1054"/>
                      <a:gd name="T13" fmla="*/ 36 h 1634"/>
                      <a:gd name="T14" fmla="*/ 626 w 1054"/>
                      <a:gd name="T15" fmla="*/ 52 h 1634"/>
                      <a:gd name="T16" fmla="*/ 677 w 1054"/>
                      <a:gd name="T17" fmla="*/ 85 h 1634"/>
                      <a:gd name="T18" fmla="*/ 687 w 1054"/>
                      <a:gd name="T19" fmla="*/ 70 h 1634"/>
                      <a:gd name="T20" fmla="*/ 821 w 1054"/>
                      <a:gd name="T21" fmla="*/ 186 h 1634"/>
                      <a:gd name="T22" fmla="*/ 807 w 1054"/>
                      <a:gd name="T23" fmla="*/ 198 h 1634"/>
                      <a:gd name="T24" fmla="*/ 1036 w 1054"/>
                      <a:gd name="T25" fmla="*/ 775 h 1634"/>
                      <a:gd name="T26" fmla="*/ 195 w 1054"/>
                      <a:gd name="T27" fmla="*/ 1615 h 1634"/>
                      <a:gd name="T28" fmla="*/ 4 w 1054"/>
                      <a:gd name="T29" fmla="*/ 1594 h 1634"/>
                      <a:gd name="T30" fmla="*/ 0 w 1054"/>
                      <a:gd name="T31" fmla="*/ 1612 h 1634"/>
                      <a:gd name="T32" fmla="*/ 195 w 1054"/>
                      <a:gd name="T33" fmla="*/ 1634 h 1634"/>
                      <a:gd name="T34" fmla="*/ 1054 w 1054"/>
                      <a:gd name="T35" fmla="*/ 775 h 1634"/>
                      <a:gd name="T36" fmla="*/ 821 w 1054"/>
                      <a:gd name="T37" fmla="*/ 186 h 1634"/>
                      <a:gd name="T38" fmla="*/ 623 w 1054"/>
                      <a:gd name="T39" fmla="*/ 29 h 1634"/>
                      <a:gd name="T40" fmla="*/ 568 w 1054"/>
                      <a:gd name="T41" fmla="*/ 0 h 1634"/>
                      <a:gd name="T42" fmla="*/ 560 w 1054"/>
                      <a:gd name="T43" fmla="*/ 17 h 1634"/>
                      <a:gd name="T44" fmla="*/ 614 w 1054"/>
                      <a:gd name="T45" fmla="*/ 45 h 1634"/>
                      <a:gd name="T46" fmla="*/ 623 w 1054"/>
                      <a:gd name="T47" fmla="*/ 29 h 1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4" h="1634">
                        <a:moveTo>
                          <a:pt x="751" y="119"/>
                        </a:moveTo>
                        <a:cubicBezTo>
                          <a:pt x="734" y="105"/>
                          <a:pt x="716" y="91"/>
                          <a:pt x="698" y="78"/>
                        </a:cubicBezTo>
                        <a:cubicBezTo>
                          <a:pt x="688" y="93"/>
                          <a:pt x="688" y="93"/>
                          <a:pt x="688" y="93"/>
                        </a:cubicBezTo>
                        <a:cubicBezTo>
                          <a:pt x="705" y="106"/>
                          <a:pt x="722" y="119"/>
                          <a:pt x="739" y="133"/>
                        </a:cubicBezTo>
                        <a:lnTo>
                          <a:pt x="751" y="119"/>
                        </a:lnTo>
                        <a:close/>
                        <a:moveTo>
                          <a:pt x="687" y="70"/>
                        </a:moveTo>
                        <a:cubicBezTo>
                          <a:pt x="670" y="58"/>
                          <a:pt x="653" y="47"/>
                          <a:pt x="635" y="36"/>
                        </a:cubicBezTo>
                        <a:cubicBezTo>
                          <a:pt x="626" y="52"/>
                          <a:pt x="626" y="52"/>
                          <a:pt x="626" y="52"/>
                        </a:cubicBezTo>
                        <a:cubicBezTo>
                          <a:pt x="643" y="63"/>
                          <a:pt x="660" y="74"/>
                          <a:pt x="677" y="85"/>
                        </a:cubicBezTo>
                        <a:lnTo>
                          <a:pt x="687" y="70"/>
                        </a:lnTo>
                        <a:close/>
                        <a:moveTo>
                          <a:pt x="821" y="186"/>
                        </a:moveTo>
                        <a:cubicBezTo>
                          <a:pt x="807" y="198"/>
                          <a:pt x="807" y="198"/>
                          <a:pt x="807" y="198"/>
                        </a:cubicBezTo>
                        <a:cubicBezTo>
                          <a:pt x="949" y="349"/>
                          <a:pt x="1036" y="552"/>
                          <a:pt x="1036" y="775"/>
                        </a:cubicBezTo>
                        <a:cubicBezTo>
                          <a:pt x="1036" y="1239"/>
                          <a:pt x="659" y="1615"/>
                          <a:pt x="195" y="1615"/>
                        </a:cubicBezTo>
                        <a:cubicBezTo>
                          <a:pt x="129" y="1615"/>
                          <a:pt x="66" y="1608"/>
                          <a:pt x="4" y="1594"/>
                        </a:cubicBezTo>
                        <a:cubicBezTo>
                          <a:pt x="0" y="1612"/>
                          <a:pt x="0" y="1612"/>
                          <a:pt x="0" y="1612"/>
                        </a:cubicBezTo>
                        <a:cubicBezTo>
                          <a:pt x="63" y="1626"/>
                          <a:pt x="128" y="1634"/>
                          <a:pt x="195" y="1634"/>
                        </a:cubicBezTo>
                        <a:cubicBezTo>
                          <a:pt x="670" y="1634"/>
                          <a:pt x="1054" y="1249"/>
                          <a:pt x="1054" y="775"/>
                        </a:cubicBezTo>
                        <a:cubicBezTo>
                          <a:pt x="1054" y="547"/>
                          <a:pt x="966" y="339"/>
                          <a:pt x="821" y="186"/>
                        </a:cubicBezTo>
                        <a:close/>
                        <a:moveTo>
                          <a:pt x="623" y="29"/>
                        </a:moveTo>
                        <a:cubicBezTo>
                          <a:pt x="605" y="19"/>
                          <a:pt x="587" y="9"/>
                          <a:pt x="568" y="0"/>
                        </a:cubicBezTo>
                        <a:cubicBezTo>
                          <a:pt x="560" y="17"/>
                          <a:pt x="560" y="17"/>
                          <a:pt x="560" y="17"/>
                        </a:cubicBezTo>
                        <a:cubicBezTo>
                          <a:pt x="578" y="26"/>
                          <a:pt x="596" y="35"/>
                          <a:pt x="614" y="45"/>
                        </a:cubicBezTo>
                        <a:lnTo>
                          <a:pt x="623"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24" name="Freeform 165"/>
                  <p:cNvSpPr/>
                  <p:nvPr/>
                </p:nvSpPr>
                <p:spPr bwMode="auto">
                  <a:xfrm>
                    <a:off x="1214706" y="1085897"/>
                    <a:ext cx="360747" cy="354633"/>
                  </a:xfrm>
                  <a:custGeom>
                    <a:avLst/>
                    <a:gdLst>
                      <a:gd name="T0" fmla="*/ 0 w 150"/>
                      <a:gd name="T1" fmla="*/ 135 h 147"/>
                      <a:gd name="T2" fmla="*/ 14 w 150"/>
                      <a:gd name="T3" fmla="*/ 147 h 147"/>
                      <a:gd name="T4" fmla="*/ 150 w 150"/>
                      <a:gd name="T5" fmla="*/ 15 h 147"/>
                      <a:gd name="T6" fmla="*/ 138 w 150"/>
                      <a:gd name="T7" fmla="*/ 0 h 147"/>
                      <a:gd name="T8" fmla="*/ 0 w 150"/>
                      <a:gd name="T9" fmla="*/ 135 h 147"/>
                    </a:gdLst>
                    <a:ahLst/>
                    <a:cxnLst>
                      <a:cxn ang="0">
                        <a:pos x="T0" y="T1"/>
                      </a:cxn>
                      <a:cxn ang="0">
                        <a:pos x="T2" y="T3"/>
                      </a:cxn>
                      <a:cxn ang="0">
                        <a:pos x="T4" y="T5"/>
                      </a:cxn>
                      <a:cxn ang="0">
                        <a:pos x="T6" y="T7"/>
                      </a:cxn>
                      <a:cxn ang="0">
                        <a:pos x="T8" y="T9"/>
                      </a:cxn>
                    </a:cxnLst>
                    <a:rect l="0" t="0" r="r" b="b"/>
                    <a:pathLst>
                      <a:path w="150" h="147">
                        <a:moveTo>
                          <a:pt x="0" y="135"/>
                        </a:moveTo>
                        <a:cubicBezTo>
                          <a:pt x="14" y="147"/>
                          <a:pt x="14" y="147"/>
                          <a:pt x="14" y="147"/>
                        </a:cubicBezTo>
                        <a:cubicBezTo>
                          <a:pt x="54" y="98"/>
                          <a:pt x="100" y="54"/>
                          <a:pt x="150" y="15"/>
                        </a:cubicBezTo>
                        <a:cubicBezTo>
                          <a:pt x="138" y="0"/>
                          <a:pt x="138" y="0"/>
                          <a:pt x="138" y="0"/>
                        </a:cubicBezTo>
                        <a:cubicBezTo>
                          <a:pt x="87" y="40"/>
                          <a:pt x="41" y="85"/>
                          <a:pt x="0" y="135"/>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25" name="Freeform 166"/>
                  <p:cNvSpPr/>
                  <p:nvPr/>
                </p:nvSpPr>
                <p:spPr bwMode="auto">
                  <a:xfrm>
                    <a:off x="2581267" y="651777"/>
                    <a:ext cx="460616" cy="58086"/>
                  </a:xfrm>
                  <a:custGeom>
                    <a:avLst/>
                    <a:gdLst>
                      <a:gd name="T0" fmla="*/ 98 w 191"/>
                      <a:gd name="T1" fmla="*/ 19 h 24"/>
                      <a:gd name="T2" fmla="*/ 189 w 191"/>
                      <a:gd name="T3" fmla="*/ 24 h 24"/>
                      <a:gd name="T4" fmla="*/ 191 w 191"/>
                      <a:gd name="T5" fmla="*/ 5 h 24"/>
                      <a:gd name="T6" fmla="*/ 98 w 191"/>
                      <a:gd name="T7" fmla="*/ 0 h 24"/>
                      <a:gd name="T8" fmla="*/ 0 w 191"/>
                      <a:gd name="T9" fmla="*/ 6 h 24"/>
                      <a:gd name="T10" fmla="*/ 2 w 191"/>
                      <a:gd name="T11" fmla="*/ 24 h 24"/>
                      <a:gd name="T12" fmla="*/ 98 w 191"/>
                      <a:gd name="T13" fmla="*/ 19 h 24"/>
                    </a:gdLst>
                    <a:ahLst/>
                    <a:cxnLst>
                      <a:cxn ang="0">
                        <a:pos x="T0" y="T1"/>
                      </a:cxn>
                      <a:cxn ang="0">
                        <a:pos x="T2" y="T3"/>
                      </a:cxn>
                      <a:cxn ang="0">
                        <a:pos x="T4" y="T5"/>
                      </a:cxn>
                      <a:cxn ang="0">
                        <a:pos x="T6" y="T7"/>
                      </a:cxn>
                      <a:cxn ang="0">
                        <a:pos x="T8" y="T9"/>
                      </a:cxn>
                      <a:cxn ang="0">
                        <a:pos x="T10" y="T11"/>
                      </a:cxn>
                      <a:cxn ang="0">
                        <a:pos x="T12" y="T13"/>
                      </a:cxn>
                    </a:cxnLst>
                    <a:rect l="0" t="0" r="r" b="b"/>
                    <a:pathLst>
                      <a:path w="191" h="24">
                        <a:moveTo>
                          <a:pt x="98" y="19"/>
                        </a:moveTo>
                        <a:cubicBezTo>
                          <a:pt x="129" y="19"/>
                          <a:pt x="159" y="20"/>
                          <a:pt x="189" y="24"/>
                        </a:cubicBezTo>
                        <a:cubicBezTo>
                          <a:pt x="191" y="5"/>
                          <a:pt x="191" y="5"/>
                          <a:pt x="191" y="5"/>
                        </a:cubicBezTo>
                        <a:cubicBezTo>
                          <a:pt x="160" y="2"/>
                          <a:pt x="129" y="0"/>
                          <a:pt x="98" y="0"/>
                        </a:cubicBezTo>
                        <a:cubicBezTo>
                          <a:pt x="65" y="0"/>
                          <a:pt x="32" y="2"/>
                          <a:pt x="0" y="6"/>
                        </a:cubicBezTo>
                        <a:cubicBezTo>
                          <a:pt x="2" y="24"/>
                          <a:pt x="2" y="24"/>
                          <a:pt x="2" y="24"/>
                        </a:cubicBezTo>
                        <a:cubicBezTo>
                          <a:pt x="33" y="21"/>
                          <a:pt x="65" y="19"/>
                          <a:pt x="98" y="19"/>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grpSp>
          <p:sp>
            <p:nvSpPr>
              <p:cNvPr id="126" name="Freeform 168"/>
              <p:cNvSpPr>
                <a:spLocks noEditPoints="1"/>
              </p:cNvSpPr>
              <p:nvPr/>
            </p:nvSpPr>
            <p:spPr bwMode="auto">
              <a:xfrm>
                <a:off x="1537747" y="2851531"/>
                <a:ext cx="2101305" cy="2100286"/>
              </a:xfrm>
              <a:custGeom>
                <a:avLst/>
                <a:gdLst>
                  <a:gd name="T0" fmla="*/ 232 w 871"/>
                  <a:gd name="T1" fmla="*/ 77 h 871"/>
                  <a:gd name="T2" fmla="*/ 162 w 871"/>
                  <a:gd name="T3" fmla="*/ 127 h 871"/>
                  <a:gd name="T4" fmla="*/ 332 w 871"/>
                  <a:gd name="T5" fmla="*/ 36 h 871"/>
                  <a:gd name="T6" fmla="*/ 271 w 871"/>
                  <a:gd name="T7" fmla="*/ 57 h 871"/>
                  <a:gd name="T8" fmla="*/ 417 w 871"/>
                  <a:gd name="T9" fmla="*/ 23 h 871"/>
                  <a:gd name="T10" fmla="*/ 396 w 871"/>
                  <a:gd name="T11" fmla="*/ 25 h 871"/>
                  <a:gd name="T12" fmla="*/ 132 w 871"/>
                  <a:gd name="T13" fmla="*/ 157 h 871"/>
                  <a:gd name="T14" fmla="*/ 33 w 871"/>
                  <a:gd name="T15" fmla="*/ 347 h 871"/>
                  <a:gd name="T16" fmla="*/ 26 w 871"/>
                  <a:gd name="T17" fmla="*/ 389 h 871"/>
                  <a:gd name="T18" fmla="*/ 29 w 871"/>
                  <a:gd name="T19" fmla="*/ 368 h 871"/>
                  <a:gd name="T20" fmla="*/ 24 w 871"/>
                  <a:gd name="T21" fmla="*/ 454 h 871"/>
                  <a:gd name="T22" fmla="*/ 70 w 871"/>
                  <a:gd name="T23" fmla="*/ 245 h 871"/>
                  <a:gd name="T24" fmla="*/ 92 w 871"/>
                  <a:gd name="T25" fmla="*/ 208 h 871"/>
                  <a:gd name="T26" fmla="*/ 822 w 871"/>
                  <a:gd name="T27" fmla="*/ 291 h 871"/>
                  <a:gd name="T28" fmla="*/ 795 w 871"/>
                  <a:gd name="T29" fmla="*/ 232 h 871"/>
                  <a:gd name="T30" fmla="*/ 754 w 871"/>
                  <a:gd name="T31" fmla="*/ 154 h 871"/>
                  <a:gd name="T32" fmla="*/ 834 w 871"/>
                  <a:gd name="T33" fmla="*/ 326 h 871"/>
                  <a:gd name="T34" fmla="*/ 848 w 871"/>
                  <a:gd name="T35" fmla="*/ 417 h 871"/>
                  <a:gd name="T36" fmla="*/ 840 w 871"/>
                  <a:gd name="T37" fmla="*/ 353 h 871"/>
                  <a:gd name="T38" fmla="*/ 591 w 871"/>
                  <a:gd name="T39" fmla="*/ 40 h 871"/>
                  <a:gd name="T40" fmla="*/ 527 w 871"/>
                  <a:gd name="T41" fmla="*/ 20 h 871"/>
                  <a:gd name="T42" fmla="*/ 723 w 871"/>
                  <a:gd name="T43" fmla="*/ 122 h 871"/>
                  <a:gd name="T44" fmla="*/ 670 w 871"/>
                  <a:gd name="T45" fmla="*/ 81 h 871"/>
                  <a:gd name="T46" fmla="*/ 632 w 871"/>
                  <a:gd name="T47" fmla="*/ 58 h 871"/>
                  <a:gd name="T48" fmla="*/ 612 w 871"/>
                  <a:gd name="T49" fmla="*/ 49 h 871"/>
                  <a:gd name="T50" fmla="*/ 658 w 871"/>
                  <a:gd name="T51" fmla="*/ 783 h 871"/>
                  <a:gd name="T52" fmla="*/ 476 w 871"/>
                  <a:gd name="T53" fmla="*/ 846 h 871"/>
                  <a:gd name="T54" fmla="*/ 620 w 871"/>
                  <a:gd name="T55" fmla="*/ 805 h 871"/>
                  <a:gd name="T56" fmla="*/ 540 w 871"/>
                  <a:gd name="T57" fmla="*/ 835 h 871"/>
                  <a:gd name="T58" fmla="*/ 518 w 871"/>
                  <a:gd name="T59" fmla="*/ 840 h 871"/>
                  <a:gd name="T60" fmla="*/ 740 w 871"/>
                  <a:gd name="T61" fmla="*/ 714 h 871"/>
                  <a:gd name="T62" fmla="*/ 25 w 871"/>
                  <a:gd name="T63" fmla="*/ 475 h 871"/>
                  <a:gd name="T64" fmla="*/ 834 w 871"/>
                  <a:gd name="T65" fmla="*/ 545 h 871"/>
                  <a:gd name="T66" fmla="*/ 846 w 871"/>
                  <a:gd name="T67" fmla="*/ 482 h 871"/>
                  <a:gd name="T68" fmla="*/ 754 w 871"/>
                  <a:gd name="T69" fmla="*/ 698 h 871"/>
                  <a:gd name="T70" fmla="*/ 820 w 871"/>
                  <a:gd name="T71" fmla="*/ 586 h 871"/>
                  <a:gd name="T72" fmla="*/ 811 w 871"/>
                  <a:gd name="T73" fmla="*/ 606 h 871"/>
                  <a:gd name="T74" fmla="*/ 639 w 871"/>
                  <a:gd name="T75" fmla="*/ 794 h 871"/>
                  <a:gd name="T76" fmla="*/ 103 w 871"/>
                  <a:gd name="T77" fmla="*/ 701 h 871"/>
                  <a:gd name="T78" fmla="*/ 118 w 871"/>
                  <a:gd name="T79" fmla="*/ 718 h 871"/>
                  <a:gd name="T80" fmla="*/ 133 w 871"/>
                  <a:gd name="T81" fmla="*/ 734 h 871"/>
                  <a:gd name="T82" fmla="*/ 32 w 871"/>
                  <a:gd name="T83" fmla="*/ 518 h 871"/>
                  <a:gd name="T84" fmla="*/ 38 w 871"/>
                  <a:gd name="T85" fmla="*/ 545 h 871"/>
                  <a:gd name="T86" fmla="*/ 58 w 871"/>
                  <a:gd name="T87" fmla="*/ 600 h 871"/>
                  <a:gd name="T88" fmla="*/ 323 w 871"/>
                  <a:gd name="T89" fmla="*/ 845 h 871"/>
                  <a:gd name="T90" fmla="*/ 344 w 871"/>
                  <a:gd name="T91" fmla="*/ 851 h 871"/>
                  <a:gd name="T92" fmla="*/ 410 w 871"/>
                  <a:gd name="T93" fmla="*/ 860 h 871"/>
                  <a:gd name="T94" fmla="*/ 202 w 871"/>
                  <a:gd name="T95" fmla="*/ 790 h 871"/>
                  <a:gd name="T96" fmla="*/ 220 w 871"/>
                  <a:gd name="T97" fmla="*/ 802 h 871"/>
                  <a:gd name="T98" fmla="*/ 174 w 871"/>
                  <a:gd name="T99" fmla="*/ 754 h 871"/>
                  <a:gd name="T100" fmla="*/ 677 w 871"/>
                  <a:gd name="T101" fmla="*/ 108 h 871"/>
                  <a:gd name="T102" fmla="*/ 433 w 871"/>
                  <a:gd name="T103" fmla="*/ 0 h 871"/>
                  <a:gd name="T104" fmla="*/ 109 w 871"/>
                  <a:gd name="T105" fmla="*/ 194 h 871"/>
                  <a:gd name="T106" fmla="*/ 0 w 871"/>
                  <a:gd name="T107" fmla="*/ 438 h 871"/>
                  <a:gd name="T108" fmla="*/ 194 w 871"/>
                  <a:gd name="T109" fmla="*/ 762 h 871"/>
                  <a:gd name="T110" fmla="*/ 439 w 871"/>
                  <a:gd name="T111" fmla="*/ 871 h 871"/>
                  <a:gd name="T112" fmla="*/ 763 w 871"/>
                  <a:gd name="T113" fmla="*/ 677 h 871"/>
                  <a:gd name="T114" fmla="*/ 871 w 871"/>
                  <a:gd name="T115" fmla="*/ 433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1" h="871">
                    <a:moveTo>
                      <a:pt x="251" y="67"/>
                    </a:moveTo>
                    <a:cubicBezTo>
                      <a:pt x="246" y="55"/>
                      <a:pt x="246" y="55"/>
                      <a:pt x="246" y="55"/>
                    </a:cubicBezTo>
                    <a:cubicBezTo>
                      <a:pt x="240" y="58"/>
                      <a:pt x="240" y="58"/>
                      <a:pt x="240" y="58"/>
                    </a:cubicBezTo>
                    <a:cubicBezTo>
                      <a:pt x="246" y="69"/>
                      <a:pt x="246" y="69"/>
                      <a:pt x="246" y="69"/>
                    </a:cubicBezTo>
                    <a:cubicBezTo>
                      <a:pt x="248" y="68"/>
                      <a:pt x="250" y="67"/>
                      <a:pt x="251" y="67"/>
                    </a:cubicBezTo>
                    <a:close/>
                    <a:moveTo>
                      <a:pt x="232" y="77"/>
                    </a:moveTo>
                    <a:cubicBezTo>
                      <a:pt x="226" y="66"/>
                      <a:pt x="226" y="66"/>
                      <a:pt x="226" y="66"/>
                    </a:cubicBezTo>
                    <a:cubicBezTo>
                      <a:pt x="221" y="69"/>
                      <a:pt x="221" y="69"/>
                      <a:pt x="221" y="69"/>
                    </a:cubicBezTo>
                    <a:cubicBezTo>
                      <a:pt x="227" y="80"/>
                      <a:pt x="227" y="80"/>
                      <a:pt x="227" y="80"/>
                    </a:cubicBezTo>
                    <a:cubicBezTo>
                      <a:pt x="229" y="79"/>
                      <a:pt x="231" y="78"/>
                      <a:pt x="232" y="77"/>
                    </a:cubicBezTo>
                    <a:close/>
                    <a:moveTo>
                      <a:pt x="214" y="88"/>
                    </a:moveTo>
                    <a:cubicBezTo>
                      <a:pt x="207" y="77"/>
                      <a:pt x="207" y="77"/>
                      <a:pt x="207" y="77"/>
                    </a:cubicBezTo>
                    <a:cubicBezTo>
                      <a:pt x="202" y="81"/>
                      <a:pt x="202" y="81"/>
                      <a:pt x="202" y="81"/>
                    </a:cubicBezTo>
                    <a:cubicBezTo>
                      <a:pt x="209" y="91"/>
                      <a:pt x="209" y="91"/>
                      <a:pt x="209" y="91"/>
                    </a:cubicBezTo>
                    <a:cubicBezTo>
                      <a:pt x="211" y="90"/>
                      <a:pt x="212" y="89"/>
                      <a:pt x="214" y="88"/>
                    </a:cubicBezTo>
                    <a:close/>
                    <a:moveTo>
                      <a:pt x="162" y="127"/>
                    </a:moveTo>
                    <a:cubicBezTo>
                      <a:pt x="154" y="117"/>
                      <a:pt x="154" y="117"/>
                      <a:pt x="154" y="117"/>
                    </a:cubicBezTo>
                    <a:cubicBezTo>
                      <a:pt x="149" y="121"/>
                      <a:pt x="149" y="121"/>
                      <a:pt x="149" y="121"/>
                    </a:cubicBezTo>
                    <a:cubicBezTo>
                      <a:pt x="158" y="131"/>
                      <a:pt x="158" y="131"/>
                      <a:pt x="158" y="131"/>
                    </a:cubicBezTo>
                    <a:cubicBezTo>
                      <a:pt x="159" y="130"/>
                      <a:pt x="161" y="128"/>
                      <a:pt x="162" y="127"/>
                    </a:cubicBezTo>
                    <a:close/>
                    <a:moveTo>
                      <a:pt x="179" y="113"/>
                    </a:moveTo>
                    <a:cubicBezTo>
                      <a:pt x="171" y="103"/>
                      <a:pt x="171" y="103"/>
                      <a:pt x="171" y="103"/>
                    </a:cubicBezTo>
                    <a:cubicBezTo>
                      <a:pt x="166" y="107"/>
                      <a:pt x="166" y="107"/>
                      <a:pt x="166" y="107"/>
                    </a:cubicBezTo>
                    <a:cubicBezTo>
                      <a:pt x="174" y="117"/>
                      <a:pt x="174" y="117"/>
                      <a:pt x="174" y="117"/>
                    </a:cubicBezTo>
                    <a:cubicBezTo>
                      <a:pt x="176" y="115"/>
                      <a:pt x="177" y="114"/>
                      <a:pt x="179" y="113"/>
                    </a:cubicBezTo>
                    <a:close/>
                    <a:moveTo>
                      <a:pt x="332" y="36"/>
                    </a:moveTo>
                    <a:cubicBezTo>
                      <a:pt x="329" y="24"/>
                      <a:pt x="329" y="24"/>
                      <a:pt x="329" y="24"/>
                    </a:cubicBezTo>
                    <a:cubicBezTo>
                      <a:pt x="323" y="26"/>
                      <a:pt x="323" y="26"/>
                      <a:pt x="323" y="26"/>
                    </a:cubicBezTo>
                    <a:cubicBezTo>
                      <a:pt x="326" y="38"/>
                      <a:pt x="326" y="38"/>
                      <a:pt x="326" y="38"/>
                    </a:cubicBezTo>
                    <a:cubicBezTo>
                      <a:pt x="328" y="37"/>
                      <a:pt x="330" y="37"/>
                      <a:pt x="332" y="36"/>
                    </a:cubicBezTo>
                    <a:close/>
                    <a:moveTo>
                      <a:pt x="375" y="28"/>
                    </a:moveTo>
                    <a:cubicBezTo>
                      <a:pt x="373" y="15"/>
                      <a:pt x="373" y="15"/>
                      <a:pt x="373" y="15"/>
                    </a:cubicBezTo>
                    <a:cubicBezTo>
                      <a:pt x="367" y="16"/>
                      <a:pt x="367" y="16"/>
                      <a:pt x="367" y="16"/>
                    </a:cubicBezTo>
                    <a:cubicBezTo>
                      <a:pt x="369" y="29"/>
                      <a:pt x="369" y="29"/>
                      <a:pt x="369" y="29"/>
                    </a:cubicBezTo>
                    <a:cubicBezTo>
                      <a:pt x="371" y="28"/>
                      <a:pt x="373" y="28"/>
                      <a:pt x="375" y="28"/>
                    </a:cubicBezTo>
                    <a:close/>
                    <a:moveTo>
                      <a:pt x="271" y="57"/>
                    </a:moveTo>
                    <a:cubicBezTo>
                      <a:pt x="266" y="46"/>
                      <a:pt x="266" y="46"/>
                      <a:pt x="266" y="46"/>
                    </a:cubicBezTo>
                    <a:cubicBezTo>
                      <a:pt x="260" y="48"/>
                      <a:pt x="260" y="48"/>
                      <a:pt x="260" y="48"/>
                    </a:cubicBezTo>
                    <a:cubicBezTo>
                      <a:pt x="266" y="60"/>
                      <a:pt x="266" y="60"/>
                      <a:pt x="266" y="60"/>
                    </a:cubicBezTo>
                    <a:cubicBezTo>
                      <a:pt x="267" y="59"/>
                      <a:pt x="269" y="58"/>
                      <a:pt x="271" y="57"/>
                    </a:cubicBezTo>
                    <a:close/>
                    <a:moveTo>
                      <a:pt x="353" y="31"/>
                    </a:moveTo>
                    <a:cubicBezTo>
                      <a:pt x="351" y="19"/>
                      <a:pt x="351" y="19"/>
                      <a:pt x="351" y="19"/>
                    </a:cubicBezTo>
                    <a:cubicBezTo>
                      <a:pt x="345" y="20"/>
                      <a:pt x="345" y="20"/>
                      <a:pt x="345" y="20"/>
                    </a:cubicBezTo>
                    <a:cubicBezTo>
                      <a:pt x="347" y="33"/>
                      <a:pt x="347" y="33"/>
                      <a:pt x="347" y="33"/>
                    </a:cubicBezTo>
                    <a:cubicBezTo>
                      <a:pt x="349" y="32"/>
                      <a:pt x="351" y="32"/>
                      <a:pt x="353" y="31"/>
                    </a:cubicBezTo>
                    <a:close/>
                    <a:moveTo>
                      <a:pt x="417" y="23"/>
                    </a:moveTo>
                    <a:cubicBezTo>
                      <a:pt x="417" y="11"/>
                      <a:pt x="417" y="11"/>
                      <a:pt x="417" y="11"/>
                    </a:cubicBezTo>
                    <a:cubicBezTo>
                      <a:pt x="411" y="11"/>
                      <a:pt x="411" y="11"/>
                      <a:pt x="411" y="11"/>
                    </a:cubicBezTo>
                    <a:cubicBezTo>
                      <a:pt x="411" y="24"/>
                      <a:pt x="411" y="24"/>
                      <a:pt x="411" y="24"/>
                    </a:cubicBezTo>
                    <a:cubicBezTo>
                      <a:pt x="413" y="24"/>
                      <a:pt x="415" y="24"/>
                      <a:pt x="417" y="23"/>
                    </a:cubicBezTo>
                    <a:close/>
                    <a:moveTo>
                      <a:pt x="291" y="49"/>
                    </a:moveTo>
                    <a:cubicBezTo>
                      <a:pt x="287" y="38"/>
                      <a:pt x="287" y="38"/>
                      <a:pt x="287" y="38"/>
                    </a:cubicBezTo>
                    <a:cubicBezTo>
                      <a:pt x="281" y="40"/>
                      <a:pt x="281" y="40"/>
                      <a:pt x="281" y="40"/>
                    </a:cubicBezTo>
                    <a:cubicBezTo>
                      <a:pt x="285" y="51"/>
                      <a:pt x="285" y="51"/>
                      <a:pt x="285" y="51"/>
                    </a:cubicBezTo>
                    <a:cubicBezTo>
                      <a:pt x="287" y="51"/>
                      <a:pt x="289" y="50"/>
                      <a:pt x="291" y="49"/>
                    </a:cubicBezTo>
                    <a:close/>
                    <a:moveTo>
                      <a:pt x="396" y="25"/>
                    </a:moveTo>
                    <a:cubicBezTo>
                      <a:pt x="395" y="12"/>
                      <a:pt x="395" y="12"/>
                      <a:pt x="395" y="12"/>
                    </a:cubicBezTo>
                    <a:cubicBezTo>
                      <a:pt x="389" y="13"/>
                      <a:pt x="389" y="13"/>
                      <a:pt x="389" y="13"/>
                    </a:cubicBezTo>
                    <a:cubicBezTo>
                      <a:pt x="390" y="26"/>
                      <a:pt x="390" y="26"/>
                      <a:pt x="390" y="26"/>
                    </a:cubicBezTo>
                    <a:cubicBezTo>
                      <a:pt x="392" y="25"/>
                      <a:pt x="394" y="25"/>
                      <a:pt x="396" y="25"/>
                    </a:cubicBezTo>
                    <a:close/>
                    <a:moveTo>
                      <a:pt x="146" y="142"/>
                    </a:moveTo>
                    <a:cubicBezTo>
                      <a:pt x="138" y="133"/>
                      <a:pt x="138" y="133"/>
                      <a:pt x="138" y="133"/>
                    </a:cubicBezTo>
                    <a:cubicBezTo>
                      <a:pt x="133" y="137"/>
                      <a:pt x="133" y="137"/>
                      <a:pt x="133" y="137"/>
                    </a:cubicBezTo>
                    <a:cubicBezTo>
                      <a:pt x="142" y="146"/>
                      <a:pt x="142" y="146"/>
                      <a:pt x="142" y="146"/>
                    </a:cubicBezTo>
                    <a:cubicBezTo>
                      <a:pt x="144" y="144"/>
                      <a:pt x="145" y="143"/>
                      <a:pt x="146" y="142"/>
                    </a:cubicBezTo>
                    <a:close/>
                    <a:moveTo>
                      <a:pt x="132" y="157"/>
                    </a:moveTo>
                    <a:cubicBezTo>
                      <a:pt x="122" y="149"/>
                      <a:pt x="122" y="149"/>
                      <a:pt x="122" y="149"/>
                    </a:cubicBezTo>
                    <a:cubicBezTo>
                      <a:pt x="118" y="153"/>
                      <a:pt x="118" y="153"/>
                      <a:pt x="118" y="153"/>
                    </a:cubicBezTo>
                    <a:cubicBezTo>
                      <a:pt x="127" y="162"/>
                      <a:pt x="127" y="162"/>
                      <a:pt x="127" y="162"/>
                    </a:cubicBezTo>
                    <a:cubicBezTo>
                      <a:pt x="129" y="160"/>
                      <a:pt x="130" y="159"/>
                      <a:pt x="132" y="157"/>
                    </a:cubicBezTo>
                    <a:close/>
                    <a:moveTo>
                      <a:pt x="38" y="326"/>
                    </a:moveTo>
                    <a:cubicBezTo>
                      <a:pt x="26" y="322"/>
                      <a:pt x="26" y="322"/>
                      <a:pt x="26" y="322"/>
                    </a:cubicBezTo>
                    <a:cubicBezTo>
                      <a:pt x="25" y="328"/>
                      <a:pt x="25" y="328"/>
                      <a:pt x="25" y="328"/>
                    </a:cubicBezTo>
                    <a:cubicBezTo>
                      <a:pt x="37" y="331"/>
                      <a:pt x="37" y="331"/>
                      <a:pt x="37" y="331"/>
                    </a:cubicBezTo>
                    <a:cubicBezTo>
                      <a:pt x="37" y="330"/>
                      <a:pt x="38" y="328"/>
                      <a:pt x="38" y="326"/>
                    </a:cubicBezTo>
                    <a:close/>
                    <a:moveTo>
                      <a:pt x="33" y="347"/>
                    </a:moveTo>
                    <a:cubicBezTo>
                      <a:pt x="21" y="344"/>
                      <a:pt x="21" y="344"/>
                      <a:pt x="21" y="344"/>
                    </a:cubicBezTo>
                    <a:cubicBezTo>
                      <a:pt x="19" y="350"/>
                      <a:pt x="19" y="350"/>
                      <a:pt x="19" y="350"/>
                    </a:cubicBezTo>
                    <a:cubicBezTo>
                      <a:pt x="32" y="352"/>
                      <a:pt x="32" y="352"/>
                      <a:pt x="32" y="352"/>
                    </a:cubicBezTo>
                    <a:cubicBezTo>
                      <a:pt x="32" y="351"/>
                      <a:pt x="33" y="349"/>
                      <a:pt x="33" y="347"/>
                    </a:cubicBezTo>
                    <a:close/>
                    <a:moveTo>
                      <a:pt x="24" y="411"/>
                    </a:moveTo>
                    <a:cubicBezTo>
                      <a:pt x="12" y="410"/>
                      <a:pt x="12" y="410"/>
                      <a:pt x="12" y="410"/>
                    </a:cubicBezTo>
                    <a:cubicBezTo>
                      <a:pt x="11" y="416"/>
                      <a:pt x="11" y="416"/>
                      <a:pt x="11" y="416"/>
                    </a:cubicBezTo>
                    <a:cubicBezTo>
                      <a:pt x="24" y="417"/>
                      <a:pt x="24" y="417"/>
                      <a:pt x="24" y="417"/>
                    </a:cubicBezTo>
                    <a:cubicBezTo>
                      <a:pt x="24" y="415"/>
                      <a:pt x="24" y="413"/>
                      <a:pt x="24" y="411"/>
                    </a:cubicBezTo>
                    <a:close/>
                    <a:moveTo>
                      <a:pt x="26" y="389"/>
                    </a:moveTo>
                    <a:cubicBezTo>
                      <a:pt x="13" y="388"/>
                      <a:pt x="13" y="388"/>
                      <a:pt x="13" y="388"/>
                    </a:cubicBezTo>
                    <a:cubicBezTo>
                      <a:pt x="13" y="394"/>
                      <a:pt x="13" y="394"/>
                      <a:pt x="13" y="394"/>
                    </a:cubicBezTo>
                    <a:cubicBezTo>
                      <a:pt x="25" y="395"/>
                      <a:pt x="25" y="395"/>
                      <a:pt x="25" y="395"/>
                    </a:cubicBezTo>
                    <a:cubicBezTo>
                      <a:pt x="26" y="393"/>
                      <a:pt x="26" y="391"/>
                      <a:pt x="26" y="389"/>
                    </a:cubicBezTo>
                    <a:close/>
                    <a:moveTo>
                      <a:pt x="52" y="285"/>
                    </a:moveTo>
                    <a:cubicBezTo>
                      <a:pt x="40" y="280"/>
                      <a:pt x="40" y="280"/>
                      <a:pt x="40" y="280"/>
                    </a:cubicBezTo>
                    <a:cubicBezTo>
                      <a:pt x="38" y="286"/>
                      <a:pt x="38" y="286"/>
                      <a:pt x="38" y="286"/>
                    </a:cubicBezTo>
                    <a:cubicBezTo>
                      <a:pt x="50" y="290"/>
                      <a:pt x="50" y="290"/>
                      <a:pt x="50" y="290"/>
                    </a:cubicBezTo>
                    <a:cubicBezTo>
                      <a:pt x="50" y="288"/>
                      <a:pt x="51" y="287"/>
                      <a:pt x="52" y="285"/>
                    </a:cubicBezTo>
                    <a:close/>
                    <a:moveTo>
                      <a:pt x="29" y="368"/>
                    </a:moveTo>
                    <a:cubicBezTo>
                      <a:pt x="17" y="366"/>
                      <a:pt x="17" y="366"/>
                      <a:pt x="17" y="366"/>
                    </a:cubicBezTo>
                    <a:cubicBezTo>
                      <a:pt x="16" y="372"/>
                      <a:pt x="16" y="372"/>
                      <a:pt x="16" y="372"/>
                    </a:cubicBezTo>
                    <a:cubicBezTo>
                      <a:pt x="28" y="374"/>
                      <a:pt x="28" y="374"/>
                      <a:pt x="28" y="374"/>
                    </a:cubicBezTo>
                    <a:cubicBezTo>
                      <a:pt x="28" y="372"/>
                      <a:pt x="29" y="370"/>
                      <a:pt x="29" y="368"/>
                    </a:cubicBezTo>
                    <a:close/>
                    <a:moveTo>
                      <a:pt x="60" y="265"/>
                    </a:moveTo>
                    <a:cubicBezTo>
                      <a:pt x="49" y="260"/>
                      <a:pt x="49" y="260"/>
                      <a:pt x="49" y="260"/>
                    </a:cubicBezTo>
                    <a:cubicBezTo>
                      <a:pt x="46" y="265"/>
                      <a:pt x="46" y="265"/>
                      <a:pt x="46" y="265"/>
                    </a:cubicBezTo>
                    <a:cubicBezTo>
                      <a:pt x="58" y="270"/>
                      <a:pt x="58" y="270"/>
                      <a:pt x="58" y="270"/>
                    </a:cubicBezTo>
                    <a:cubicBezTo>
                      <a:pt x="59" y="268"/>
                      <a:pt x="59" y="267"/>
                      <a:pt x="60" y="265"/>
                    </a:cubicBezTo>
                    <a:close/>
                    <a:moveTo>
                      <a:pt x="24" y="454"/>
                    </a:moveTo>
                    <a:cubicBezTo>
                      <a:pt x="11" y="455"/>
                      <a:pt x="11" y="455"/>
                      <a:pt x="11" y="455"/>
                    </a:cubicBezTo>
                    <a:cubicBezTo>
                      <a:pt x="11" y="461"/>
                      <a:pt x="11" y="461"/>
                      <a:pt x="11" y="461"/>
                    </a:cubicBezTo>
                    <a:cubicBezTo>
                      <a:pt x="24" y="460"/>
                      <a:pt x="24" y="460"/>
                      <a:pt x="24" y="460"/>
                    </a:cubicBezTo>
                    <a:cubicBezTo>
                      <a:pt x="24" y="458"/>
                      <a:pt x="24" y="456"/>
                      <a:pt x="24" y="454"/>
                    </a:cubicBezTo>
                    <a:close/>
                    <a:moveTo>
                      <a:pt x="117" y="173"/>
                    </a:moveTo>
                    <a:cubicBezTo>
                      <a:pt x="108" y="166"/>
                      <a:pt x="108" y="166"/>
                      <a:pt x="108" y="166"/>
                    </a:cubicBezTo>
                    <a:cubicBezTo>
                      <a:pt x="104" y="170"/>
                      <a:pt x="104" y="170"/>
                      <a:pt x="104" y="170"/>
                    </a:cubicBezTo>
                    <a:cubicBezTo>
                      <a:pt x="114" y="178"/>
                      <a:pt x="114" y="178"/>
                      <a:pt x="114" y="178"/>
                    </a:cubicBezTo>
                    <a:cubicBezTo>
                      <a:pt x="115" y="177"/>
                      <a:pt x="116" y="175"/>
                      <a:pt x="117" y="173"/>
                    </a:cubicBezTo>
                    <a:close/>
                    <a:moveTo>
                      <a:pt x="70" y="245"/>
                    </a:moveTo>
                    <a:cubicBezTo>
                      <a:pt x="59" y="240"/>
                      <a:pt x="59" y="240"/>
                      <a:pt x="59" y="240"/>
                    </a:cubicBezTo>
                    <a:cubicBezTo>
                      <a:pt x="56" y="245"/>
                      <a:pt x="56" y="245"/>
                      <a:pt x="56" y="245"/>
                    </a:cubicBezTo>
                    <a:cubicBezTo>
                      <a:pt x="67" y="251"/>
                      <a:pt x="67" y="251"/>
                      <a:pt x="67" y="251"/>
                    </a:cubicBezTo>
                    <a:cubicBezTo>
                      <a:pt x="68" y="249"/>
                      <a:pt x="69" y="247"/>
                      <a:pt x="70" y="245"/>
                    </a:cubicBezTo>
                    <a:close/>
                    <a:moveTo>
                      <a:pt x="80" y="227"/>
                    </a:moveTo>
                    <a:cubicBezTo>
                      <a:pt x="69" y="220"/>
                      <a:pt x="69" y="220"/>
                      <a:pt x="69" y="220"/>
                    </a:cubicBezTo>
                    <a:cubicBezTo>
                      <a:pt x="66" y="225"/>
                      <a:pt x="66" y="225"/>
                      <a:pt x="66" y="225"/>
                    </a:cubicBezTo>
                    <a:cubicBezTo>
                      <a:pt x="77" y="232"/>
                      <a:pt x="77" y="232"/>
                      <a:pt x="77" y="232"/>
                    </a:cubicBezTo>
                    <a:cubicBezTo>
                      <a:pt x="78" y="230"/>
                      <a:pt x="79" y="228"/>
                      <a:pt x="80" y="227"/>
                    </a:cubicBezTo>
                    <a:close/>
                    <a:moveTo>
                      <a:pt x="92" y="208"/>
                    </a:moveTo>
                    <a:cubicBezTo>
                      <a:pt x="81" y="201"/>
                      <a:pt x="81" y="201"/>
                      <a:pt x="81" y="201"/>
                    </a:cubicBezTo>
                    <a:cubicBezTo>
                      <a:pt x="78" y="206"/>
                      <a:pt x="78" y="206"/>
                      <a:pt x="78" y="206"/>
                    </a:cubicBezTo>
                    <a:cubicBezTo>
                      <a:pt x="88" y="213"/>
                      <a:pt x="88" y="213"/>
                      <a:pt x="88" y="213"/>
                    </a:cubicBezTo>
                    <a:cubicBezTo>
                      <a:pt x="89" y="212"/>
                      <a:pt x="91" y="210"/>
                      <a:pt x="92" y="208"/>
                    </a:cubicBezTo>
                    <a:close/>
                    <a:moveTo>
                      <a:pt x="739" y="137"/>
                    </a:moveTo>
                    <a:cubicBezTo>
                      <a:pt x="734" y="133"/>
                      <a:pt x="734" y="133"/>
                      <a:pt x="734" y="133"/>
                    </a:cubicBezTo>
                    <a:cubicBezTo>
                      <a:pt x="726" y="142"/>
                      <a:pt x="726" y="142"/>
                      <a:pt x="726" y="142"/>
                    </a:cubicBezTo>
                    <a:cubicBezTo>
                      <a:pt x="727" y="143"/>
                      <a:pt x="728" y="145"/>
                      <a:pt x="730" y="146"/>
                    </a:cubicBezTo>
                    <a:lnTo>
                      <a:pt x="739" y="137"/>
                    </a:lnTo>
                    <a:close/>
                    <a:moveTo>
                      <a:pt x="822" y="291"/>
                    </a:moveTo>
                    <a:cubicBezTo>
                      <a:pt x="834" y="286"/>
                      <a:pt x="834" y="286"/>
                      <a:pt x="834" y="286"/>
                    </a:cubicBezTo>
                    <a:cubicBezTo>
                      <a:pt x="832" y="281"/>
                      <a:pt x="832" y="281"/>
                      <a:pt x="832" y="281"/>
                    </a:cubicBezTo>
                    <a:cubicBezTo>
                      <a:pt x="820" y="285"/>
                      <a:pt x="820" y="285"/>
                      <a:pt x="820" y="285"/>
                    </a:cubicBezTo>
                    <a:cubicBezTo>
                      <a:pt x="821" y="287"/>
                      <a:pt x="821" y="289"/>
                      <a:pt x="822" y="291"/>
                    </a:cubicBezTo>
                    <a:close/>
                    <a:moveTo>
                      <a:pt x="814" y="271"/>
                    </a:moveTo>
                    <a:cubicBezTo>
                      <a:pt x="826" y="266"/>
                      <a:pt x="826" y="266"/>
                      <a:pt x="826" y="266"/>
                    </a:cubicBezTo>
                    <a:cubicBezTo>
                      <a:pt x="823" y="260"/>
                      <a:pt x="823" y="260"/>
                      <a:pt x="823" y="260"/>
                    </a:cubicBezTo>
                    <a:cubicBezTo>
                      <a:pt x="812" y="265"/>
                      <a:pt x="812" y="265"/>
                      <a:pt x="812" y="265"/>
                    </a:cubicBezTo>
                    <a:cubicBezTo>
                      <a:pt x="812" y="267"/>
                      <a:pt x="813" y="269"/>
                      <a:pt x="814" y="271"/>
                    </a:cubicBezTo>
                    <a:close/>
                    <a:moveTo>
                      <a:pt x="795" y="232"/>
                    </a:moveTo>
                    <a:cubicBezTo>
                      <a:pt x="806" y="226"/>
                      <a:pt x="806" y="226"/>
                      <a:pt x="806" y="226"/>
                    </a:cubicBezTo>
                    <a:cubicBezTo>
                      <a:pt x="803" y="221"/>
                      <a:pt x="803" y="221"/>
                      <a:pt x="803" y="221"/>
                    </a:cubicBezTo>
                    <a:cubicBezTo>
                      <a:pt x="792" y="227"/>
                      <a:pt x="792" y="227"/>
                      <a:pt x="792" y="227"/>
                    </a:cubicBezTo>
                    <a:cubicBezTo>
                      <a:pt x="793" y="229"/>
                      <a:pt x="794" y="230"/>
                      <a:pt x="795" y="232"/>
                    </a:cubicBezTo>
                    <a:close/>
                    <a:moveTo>
                      <a:pt x="768" y="171"/>
                    </a:moveTo>
                    <a:cubicBezTo>
                      <a:pt x="764" y="166"/>
                      <a:pt x="764" y="166"/>
                      <a:pt x="764" y="166"/>
                    </a:cubicBezTo>
                    <a:cubicBezTo>
                      <a:pt x="755" y="174"/>
                      <a:pt x="755" y="174"/>
                      <a:pt x="755" y="174"/>
                    </a:cubicBezTo>
                    <a:cubicBezTo>
                      <a:pt x="756" y="175"/>
                      <a:pt x="757" y="177"/>
                      <a:pt x="758" y="178"/>
                    </a:cubicBezTo>
                    <a:lnTo>
                      <a:pt x="768" y="171"/>
                    </a:lnTo>
                    <a:close/>
                    <a:moveTo>
                      <a:pt x="754" y="154"/>
                    </a:moveTo>
                    <a:cubicBezTo>
                      <a:pt x="750" y="149"/>
                      <a:pt x="750" y="149"/>
                      <a:pt x="750" y="149"/>
                    </a:cubicBezTo>
                    <a:cubicBezTo>
                      <a:pt x="741" y="157"/>
                      <a:pt x="741" y="157"/>
                      <a:pt x="741" y="157"/>
                    </a:cubicBezTo>
                    <a:cubicBezTo>
                      <a:pt x="742" y="159"/>
                      <a:pt x="743" y="160"/>
                      <a:pt x="745" y="162"/>
                    </a:cubicBezTo>
                    <a:lnTo>
                      <a:pt x="754" y="154"/>
                    </a:lnTo>
                    <a:close/>
                    <a:moveTo>
                      <a:pt x="784" y="214"/>
                    </a:moveTo>
                    <a:cubicBezTo>
                      <a:pt x="794" y="207"/>
                      <a:pt x="794" y="207"/>
                      <a:pt x="794" y="207"/>
                    </a:cubicBezTo>
                    <a:cubicBezTo>
                      <a:pt x="791" y="202"/>
                      <a:pt x="791" y="202"/>
                      <a:pt x="791" y="202"/>
                    </a:cubicBezTo>
                    <a:cubicBezTo>
                      <a:pt x="780" y="209"/>
                      <a:pt x="780" y="209"/>
                      <a:pt x="780" y="209"/>
                    </a:cubicBezTo>
                    <a:cubicBezTo>
                      <a:pt x="781" y="210"/>
                      <a:pt x="783" y="212"/>
                      <a:pt x="784" y="214"/>
                    </a:cubicBezTo>
                    <a:close/>
                    <a:moveTo>
                      <a:pt x="834" y="326"/>
                    </a:moveTo>
                    <a:cubicBezTo>
                      <a:pt x="834" y="328"/>
                      <a:pt x="835" y="330"/>
                      <a:pt x="835" y="332"/>
                    </a:cubicBezTo>
                    <a:cubicBezTo>
                      <a:pt x="847" y="329"/>
                      <a:pt x="847" y="329"/>
                      <a:pt x="847" y="329"/>
                    </a:cubicBezTo>
                    <a:cubicBezTo>
                      <a:pt x="846" y="323"/>
                      <a:pt x="846" y="323"/>
                      <a:pt x="846" y="323"/>
                    </a:cubicBezTo>
                    <a:lnTo>
                      <a:pt x="834" y="326"/>
                    </a:lnTo>
                    <a:close/>
                    <a:moveTo>
                      <a:pt x="846" y="396"/>
                    </a:moveTo>
                    <a:cubicBezTo>
                      <a:pt x="859" y="394"/>
                      <a:pt x="859" y="394"/>
                      <a:pt x="859" y="394"/>
                    </a:cubicBezTo>
                    <a:cubicBezTo>
                      <a:pt x="858" y="388"/>
                      <a:pt x="858" y="388"/>
                      <a:pt x="858" y="388"/>
                    </a:cubicBezTo>
                    <a:cubicBezTo>
                      <a:pt x="846" y="390"/>
                      <a:pt x="846" y="390"/>
                      <a:pt x="846" y="390"/>
                    </a:cubicBezTo>
                    <a:cubicBezTo>
                      <a:pt x="846" y="392"/>
                      <a:pt x="846" y="394"/>
                      <a:pt x="846" y="396"/>
                    </a:cubicBezTo>
                    <a:close/>
                    <a:moveTo>
                      <a:pt x="848" y="417"/>
                    </a:moveTo>
                    <a:cubicBezTo>
                      <a:pt x="861" y="417"/>
                      <a:pt x="861" y="417"/>
                      <a:pt x="861" y="417"/>
                    </a:cubicBezTo>
                    <a:cubicBezTo>
                      <a:pt x="860" y="411"/>
                      <a:pt x="860" y="411"/>
                      <a:pt x="860" y="411"/>
                    </a:cubicBezTo>
                    <a:cubicBezTo>
                      <a:pt x="848" y="411"/>
                      <a:pt x="848" y="411"/>
                      <a:pt x="848" y="411"/>
                    </a:cubicBezTo>
                    <a:cubicBezTo>
                      <a:pt x="848" y="413"/>
                      <a:pt x="848" y="415"/>
                      <a:pt x="848" y="417"/>
                    </a:cubicBezTo>
                    <a:close/>
                    <a:moveTo>
                      <a:pt x="844" y="374"/>
                    </a:moveTo>
                    <a:cubicBezTo>
                      <a:pt x="856" y="372"/>
                      <a:pt x="856" y="372"/>
                      <a:pt x="856" y="372"/>
                    </a:cubicBezTo>
                    <a:cubicBezTo>
                      <a:pt x="855" y="366"/>
                      <a:pt x="855" y="366"/>
                      <a:pt x="855" y="366"/>
                    </a:cubicBezTo>
                    <a:cubicBezTo>
                      <a:pt x="843" y="368"/>
                      <a:pt x="843" y="368"/>
                      <a:pt x="843" y="368"/>
                    </a:cubicBezTo>
                    <a:cubicBezTo>
                      <a:pt x="843" y="370"/>
                      <a:pt x="844" y="372"/>
                      <a:pt x="844" y="374"/>
                    </a:cubicBezTo>
                    <a:close/>
                    <a:moveTo>
                      <a:pt x="840" y="353"/>
                    </a:moveTo>
                    <a:cubicBezTo>
                      <a:pt x="852" y="350"/>
                      <a:pt x="852" y="350"/>
                      <a:pt x="852" y="350"/>
                    </a:cubicBezTo>
                    <a:cubicBezTo>
                      <a:pt x="851" y="344"/>
                      <a:pt x="851" y="344"/>
                      <a:pt x="851" y="344"/>
                    </a:cubicBezTo>
                    <a:cubicBezTo>
                      <a:pt x="839" y="347"/>
                      <a:pt x="839" y="347"/>
                      <a:pt x="839" y="347"/>
                    </a:cubicBezTo>
                    <a:cubicBezTo>
                      <a:pt x="839" y="349"/>
                      <a:pt x="840" y="351"/>
                      <a:pt x="840" y="353"/>
                    </a:cubicBezTo>
                    <a:close/>
                    <a:moveTo>
                      <a:pt x="651" y="69"/>
                    </a:moveTo>
                    <a:cubicBezTo>
                      <a:pt x="646" y="66"/>
                      <a:pt x="646" y="66"/>
                      <a:pt x="646" y="66"/>
                    </a:cubicBezTo>
                    <a:cubicBezTo>
                      <a:pt x="640" y="77"/>
                      <a:pt x="640" y="77"/>
                      <a:pt x="640" y="77"/>
                    </a:cubicBezTo>
                    <a:cubicBezTo>
                      <a:pt x="641" y="78"/>
                      <a:pt x="643" y="79"/>
                      <a:pt x="645" y="80"/>
                    </a:cubicBezTo>
                    <a:lnTo>
                      <a:pt x="651" y="69"/>
                    </a:lnTo>
                    <a:close/>
                    <a:moveTo>
                      <a:pt x="591" y="40"/>
                    </a:moveTo>
                    <a:cubicBezTo>
                      <a:pt x="586" y="38"/>
                      <a:pt x="586" y="38"/>
                      <a:pt x="586" y="38"/>
                    </a:cubicBezTo>
                    <a:cubicBezTo>
                      <a:pt x="581" y="49"/>
                      <a:pt x="581" y="49"/>
                      <a:pt x="581" y="49"/>
                    </a:cubicBezTo>
                    <a:cubicBezTo>
                      <a:pt x="583" y="50"/>
                      <a:pt x="585" y="51"/>
                      <a:pt x="587" y="52"/>
                    </a:cubicBezTo>
                    <a:lnTo>
                      <a:pt x="591" y="40"/>
                    </a:lnTo>
                    <a:close/>
                    <a:moveTo>
                      <a:pt x="549" y="26"/>
                    </a:moveTo>
                    <a:cubicBezTo>
                      <a:pt x="543" y="24"/>
                      <a:pt x="543" y="24"/>
                      <a:pt x="543" y="24"/>
                    </a:cubicBezTo>
                    <a:cubicBezTo>
                      <a:pt x="540" y="36"/>
                      <a:pt x="540" y="36"/>
                      <a:pt x="540" y="36"/>
                    </a:cubicBezTo>
                    <a:cubicBezTo>
                      <a:pt x="542" y="37"/>
                      <a:pt x="544" y="37"/>
                      <a:pt x="546" y="38"/>
                    </a:cubicBezTo>
                    <a:lnTo>
                      <a:pt x="549" y="26"/>
                    </a:lnTo>
                    <a:close/>
                    <a:moveTo>
                      <a:pt x="527" y="20"/>
                    </a:moveTo>
                    <a:cubicBezTo>
                      <a:pt x="522" y="19"/>
                      <a:pt x="522" y="19"/>
                      <a:pt x="522" y="19"/>
                    </a:cubicBezTo>
                    <a:cubicBezTo>
                      <a:pt x="519" y="31"/>
                      <a:pt x="519" y="31"/>
                      <a:pt x="519" y="31"/>
                    </a:cubicBezTo>
                    <a:cubicBezTo>
                      <a:pt x="521" y="32"/>
                      <a:pt x="523" y="32"/>
                      <a:pt x="525" y="33"/>
                    </a:cubicBezTo>
                    <a:lnTo>
                      <a:pt x="527" y="20"/>
                    </a:lnTo>
                    <a:close/>
                    <a:moveTo>
                      <a:pt x="506" y="16"/>
                    </a:moveTo>
                    <a:cubicBezTo>
                      <a:pt x="500" y="15"/>
                      <a:pt x="500" y="15"/>
                      <a:pt x="500" y="15"/>
                    </a:cubicBezTo>
                    <a:cubicBezTo>
                      <a:pt x="498" y="28"/>
                      <a:pt x="498" y="28"/>
                      <a:pt x="498" y="28"/>
                    </a:cubicBezTo>
                    <a:cubicBezTo>
                      <a:pt x="500" y="28"/>
                      <a:pt x="502" y="28"/>
                      <a:pt x="504" y="29"/>
                    </a:cubicBezTo>
                    <a:lnTo>
                      <a:pt x="506" y="16"/>
                    </a:lnTo>
                    <a:close/>
                    <a:moveTo>
                      <a:pt x="723" y="122"/>
                    </a:moveTo>
                    <a:cubicBezTo>
                      <a:pt x="718" y="118"/>
                      <a:pt x="718" y="118"/>
                      <a:pt x="718" y="118"/>
                    </a:cubicBezTo>
                    <a:cubicBezTo>
                      <a:pt x="710" y="127"/>
                      <a:pt x="710" y="127"/>
                      <a:pt x="710" y="127"/>
                    </a:cubicBezTo>
                    <a:cubicBezTo>
                      <a:pt x="711" y="129"/>
                      <a:pt x="713" y="130"/>
                      <a:pt x="714" y="131"/>
                    </a:cubicBezTo>
                    <a:lnTo>
                      <a:pt x="723" y="122"/>
                    </a:lnTo>
                    <a:close/>
                    <a:moveTo>
                      <a:pt x="484" y="13"/>
                    </a:moveTo>
                    <a:cubicBezTo>
                      <a:pt x="478" y="12"/>
                      <a:pt x="478" y="12"/>
                      <a:pt x="478" y="12"/>
                    </a:cubicBezTo>
                    <a:cubicBezTo>
                      <a:pt x="476" y="25"/>
                      <a:pt x="476" y="25"/>
                      <a:pt x="476" y="25"/>
                    </a:cubicBezTo>
                    <a:cubicBezTo>
                      <a:pt x="478" y="25"/>
                      <a:pt x="480" y="25"/>
                      <a:pt x="482" y="26"/>
                    </a:cubicBezTo>
                    <a:lnTo>
                      <a:pt x="484" y="13"/>
                    </a:lnTo>
                    <a:close/>
                    <a:moveTo>
                      <a:pt x="670" y="81"/>
                    </a:moveTo>
                    <a:cubicBezTo>
                      <a:pt x="665" y="78"/>
                      <a:pt x="665" y="78"/>
                      <a:pt x="665" y="78"/>
                    </a:cubicBezTo>
                    <a:cubicBezTo>
                      <a:pt x="658" y="88"/>
                      <a:pt x="658" y="88"/>
                      <a:pt x="658" y="88"/>
                    </a:cubicBezTo>
                    <a:cubicBezTo>
                      <a:pt x="660" y="89"/>
                      <a:pt x="662" y="90"/>
                      <a:pt x="663" y="91"/>
                    </a:cubicBezTo>
                    <a:lnTo>
                      <a:pt x="670" y="81"/>
                    </a:lnTo>
                    <a:close/>
                    <a:moveTo>
                      <a:pt x="698" y="117"/>
                    </a:moveTo>
                    <a:cubicBezTo>
                      <a:pt x="706" y="107"/>
                      <a:pt x="706" y="107"/>
                      <a:pt x="706" y="107"/>
                    </a:cubicBezTo>
                    <a:cubicBezTo>
                      <a:pt x="701" y="103"/>
                      <a:pt x="701" y="103"/>
                      <a:pt x="701" y="103"/>
                    </a:cubicBezTo>
                    <a:cubicBezTo>
                      <a:pt x="693" y="113"/>
                      <a:pt x="693" y="113"/>
                      <a:pt x="693" y="113"/>
                    </a:cubicBezTo>
                    <a:cubicBezTo>
                      <a:pt x="695" y="115"/>
                      <a:pt x="696" y="116"/>
                      <a:pt x="698" y="117"/>
                    </a:cubicBezTo>
                    <a:close/>
                    <a:moveTo>
                      <a:pt x="632" y="58"/>
                    </a:moveTo>
                    <a:cubicBezTo>
                      <a:pt x="626" y="56"/>
                      <a:pt x="626" y="56"/>
                      <a:pt x="626" y="56"/>
                    </a:cubicBezTo>
                    <a:cubicBezTo>
                      <a:pt x="621" y="67"/>
                      <a:pt x="621" y="67"/>
                      <a:pt x="621" y="67"/>
                    </a:cubicBezTo>
                    <a:cubicBezTo>
                      <a:pt x="622" y="68"/>
                      <a:pt x="624" y="69"/>
                      <a:pt x="626" y="69"/>
                    </a:cubicBezTo>
                    <a:lnTo>
                      <a:pt x="632" y="58"/>
                    </a:lnTo>
                    <a:close/>
                    <a:moveTo>
                      <a:pt x="461" y="11"/>
                    </a:moveTo>
                    <a:cubicBezTo>
                      <a:pt x="455" y="11"/>
                      <a:pt x="455" y="11"/>
                      <a:pt x="455" y="11"/>
                    </a:cubicBezTo>
                    <a:cubicBezTo>
                      <a:pt x="455" y="24"/>
                      <a:pt x="455" y="24"/>
                      <a:pt x="455" y="24"/>
                    </a:cubicBezTo>
                    <a:cubicBezTo>
                      <a:pt x="457" y="24"/>
                      <a:pt x="459" y="24"/>
                      <a:pt x="461" y="24"/>
                    </a:cubicBezTo>
                    <a:lnTo>
                      <a:pt x="461" y="11"/>
                    </a:lnTo>
                    <a:close/>
                    <a:moveTo>
                      <a:pt x="612" y="49"/>
                    </a:moveTo>
                    <a:cubicBezTo>
                      <a:pt x="606" y="46"/>
                      <a:pt x="606" y="46"/>
                      <a:pt x="606" y="46"/>
                    </a:cubicBezTo>
                    <a:cubicBezTo>
                      <a:pt x="601" y="58"/>
                      <a:pt x="601" y="58"/>
                      <a:pt x="601" y="58"/>
                    </a:cubicBezTo>
                    <a:cubicBezTo>
                      <a:pt x="603" y="58"/>
                      <a:pt x="605" y="59"/>
                      <a:pt x="607" y="60"/>
                    </a:cubicBezTo>
                    <a:lnTo>
                      <a:pt x="612" y="49"/>
                    </a:lnTo>
                    <a:close/>
                    <a:moveTo>
                      <a:pt x="805" y="251"/>
                    </a:moveTo>
                    <a:cubicBezTo>
                      <a:pt x="816" y="245"/>
                      <a:pt x="816" y="245"/>
                      <a:pt x="816" y="245"/>
                    </a:cubicBezTo>
                    <a:cubicBezTo>
                      <a:pt x="813" y="240"/>
                      <a:pt x="813" y="240"/>
                      <a:pt x="813" y="240"/>
                    </a:cubicBezTo>
                    <a:cubicBezTo>
                      <a:pt x="802" y="246"/>
                      <a:pt x="802" y="246"/>
                      <a:pt x="802" y="246"/>
                    </a:cubicBezTo>
                    <a:cubicBezTo>
                      <a:pt x="803" y="248"/>
                      <a:pt x="804" y="249"/>
                      <a:pt x="805" y="251"/>
                    </a:cubicBezTo>
                    <a:close/>
                    <a:moveTo>
                      <a:pt x="658" y="783"/>
                    </a:moveTo>
                    <a:cubicBezTo>
                      <a:pt x="665" y="794"/>
                      <a:pt x="665" y="794"/>
                      <a:pt x="665" y="794"/>
                    </a:cubicBezTo>
                    <a:cubicBezTo>
                      <a:pt x="670" y="791"/>
                      <a:pt x="670" y="791"/>
                      <a:pt x="670" y="791"/>
                    </a:cubicBezTo>
                    <a:cubicBezTo>
                      <a:pt x="663" y="780"/>
                      <a:pt x="663" y="780"/>
                      <a:pt x="663" y="780"/>
                    </a:cubicBezTo>
                    <a:cubicBezTo>
                      <a:pt x="661" y="781"/>
                      <a:pt x="660" y="782"/>
                      <a:pt x="658" y="783"/>
                    </a:cubicBezTo>
                    <a:close/>
                    <a:moveTo>
                      <a:pt x="693" y="758"/>
                    </a:moveTo>
                    <a:cubicBezTo>
                      <a:pt x="701" y="768"/>
                      <a:pt x="701" y="768"/>
                      <a:pt x="701" y="768"/>
                    </a:cubicBezTo>
                    <a:cubicBezTo>
                      <a:pt x="706" y="764"/>
                      <a:pt x="706" y="764"/>
                      <a:pt x="706" y="764"/>
                    </a:cubicBezTo>
                    <a:cubicBezTo>
                      <a:pt x="698" y="754"/>
                      <a:pt x="698" y="754"/>
                      <a:pt x="698" y="754"/>
                    </a:cubicBezTo>
                    <a:cubicBezTo>
                      <a:pt x="696" y="756"/>
                      <a:pt x="694" y="757"/>
                      <a:pt x="693" y="758"/>
                    </a:cubicBezTo>
                    <a:close/>
                    <a:moveTo>
                      <a:pt x="476" y="846"/>
                    </a:moveTo>
                    <a:cubicBezTo>
                      <a:pt x="477" y="859"/>
                      <a:pt x="477" y="859"/>
                      <a:pt x="477" y="859"/>
                    </a:cubicBezTo>
                    <a:cubicBezTo>
                      <a:pt x="483" y="858"/>
                      <a:pt x="483" y="858"/>
                      <a:pt x="483" y="858"/>
                    </a:cubicBezTo>
                    <a:cubicBezTo>
                      <a:pt x="482" y="845"/>
                      <a:pt x="482" y="845"/>
                      <a:pt x="482" y="845"/>
                    </a:cubicBezTo>
                    <a:cubicBezTo>
                      <a:pt x="480" y="846"/>
                      <a:pt x="478" y="846"/>
                      <a:pt x="476" y="846"/>
                    </a:cubicBezTo>
                    <a:close/>
                    <a:moveTo>
                      <a:pt x="709" y="744"/>
                    </a:moveTo>
                    <a:cubicBezTo>
                      <a:pt x="718" y="754"/>
                      <a:pt x="718" y="754"/>
                      <a:pt x="718" y="754"/>
                    </a:cubicBezTo>
                    <a:cubicBezTo>
                      <a:pt x="722" y="750"/>
                      <a:pt x="722" y="750"/>
                      <a:pt x="722" y="750"/>
                    </a:cubicBezTo>
                    <a:cubicBezTo>
                      <a:pt x="714" y="740"/>
                      <a:pt x="714" y="740"/>
                      <a:pt x="714" y="740"/>
                    </a:cubicBezTo>
                    <a:cubicBezTo>
                      <a:pt x="712" y="742"/>
                      <a:pt x="711" y="743"/>
                      <a:pt x="709" y="744"/>
                    </a:cubicBezTo>
                    <a:close/>
                    <a:moveTo>
                      <a:pt x="620" y="805"/>
                    </a:moveTo>
                    <a:cubicBezTo>
                      <a:pt x="626" y="816"/>
                      <a:pt x="626" y="816"/>
                      <a:pt x="626" y="816"/>
                    </a:cubicBezTo>
                    <a:cubicBezTo>
                      <a:pt x="631" y="813"/>
                      <a:pt x="631" y="813"/>
                      <a:pt x="631" y="813"/>
                    </a:cubicBezTo>
                    <a:cubicBezTo>
                      <a:pt x="626" y="802"/>
                      <a:pt x="626" y="802"/>
                      <a:pt x="626" y="802"/>
                    </a:cubicBezTo>
                    <a:cubicBezTo>
                      <a:pt x="624" y="803"/>
                      <a:pt x="622" y="804"/>
                      <a:pt x="620" y="805"/>
                    </a:cubicBezTo>
                    <a:close/>
                    <a:moveTo>
                      <a:pt x="725" y="729"/>
                    </a:moveTo>
                    <a:cubicBezTo>
                      <a:pt x="734" y="738"/>
                      <a:pt x="734" y="738"/>
                      <a:pt x="734" y="738"/>
                    </a:cubicBezTo>
                    <a:cubicBezTo>
                      <a:pt x="738" y="734"/>
                      <a:pt x="738" y="734"/>
                      <a:pt x="738" y="734"/>
                    </a:cubicBezTo>
                    <a:cubicBezTo>
                      <a:pt x="729" y="725"/>
                      <a:pt x="729" y="725"/>
                      <a:pt x="729" y="725"/>
                    </a:cubicBezTo>
                    <a:cubicBezTo>
                      <a:pt x="728" y="727"/>
                      <a:pt x="727" y="728"/>
                      <a:pt x="725" y="729"/>
                    </a:cubicBezTo>
                    <a:close/>
                    <a:moveTo>
                      <a:pt x="540" y="835"/>
                    </a:moveTo>
                    <a:cubicBezTo>
                      <a:pt x="543" y="847"/>
                      <a:pt x="543" y="847"/>
                      <a:pt x="543" y="847"/>
                    </a:cubicBezTo>
                    <a:cubicBezTo>
                      <a:pt x="549" y="845"/>
                      <a:pt x="549" y="845"/>
                      <a:pt x="549" y="845"/>
                    </a:cubicBezTo>
                    <a:cubicBezTo>
                      <a:pt x="545" y="833"/>
                      <a:pt x="545" y="833"/>
                      <a:pt x="545" y="833"/>
                    </a:cubicBezTo>
                    <a:cubicBezTo>
                      <a:pt x="543" y="834"/>
                      <a:pt x="541" y="834"/>
                      <a:pt x="540" y="835"/>
                    </a:cubicBezTo>
                    <a:close/>
                    <a:moveTo>
                      <a:pt x="601" y="814"/>
                    </a:moveTo>
                    <a:cubicBezTo>
                      <a:pt x="606" y="825"/>
                      <a:pt x="606" y="825"/>
                      <a:pt x="606" y="825"/>
                    </a:cubicBezTo>
                    <a:cubicBezTo>
                      <a:pt x="611" y="823"/>
                      <a:pt x="611" y="823"/>
                      <a:pt x="611" y="823"/>
                    </a:cubicBezTo>
                    <a:cubicBezTo>
                      <a:pt x="606" y="811"/>
                      <a:pt x="606" y="811"/>
                      <a:pt x="606" y="811"/>
                    </a:cubicBezTo>
                    <a:cubicBezTo>
                      <a:pt x="604" y="812"/>
                      <a:pt x="603" y="813"/>
                      <a:pt x="601" y="814"/>
                    </a:cubicBezTo>
                    <a:close/>
                    <a:moveTo>
                      <a:pt x="518" y="840"/>
                    </a:moveTo>
                    <a:cubicBezTo>
                      <a:pt x="521" y="852"/>
                      <a:pt x="521" y="852"/>
                      <a:pt x="521" y="852"/>
                    </a:cubicBezTo>
                    <a:cubicBezTo>
                      <a:pt x="527" y="851"/>
                      <a:pt x="527" y="851"/>
                      <a:pt x="527" y="851"/>
                    </a:cubicBezTo>
                    <a:cubicBezTo>
                      <a:pt x="524" y="838"/>
                      <a:pt x="524" y="838"/>
                      <a:pt x="524" y="838"/>
                    </a:cubicBezTo>
                    <a:cubicBezTo>
                      <a:pt x="522" y="839"/>
                      <a:pt x="520" y="839"/>
                      <a:pt x="518" y="840"/>
                    </a:cubicBezTo>
                    <a:close/>
                    <a:moveTo>
                      <a:pt x="497" y="843"/>
                    </a:moveTo>
                    <a:cubicBezTo>
                      <a:pt x="499" y="856"/>
                      <a:pt x="499" y="856"/>
                      <a:pt x="499" y="856"/>
                    </a:cubicBezTo>
                    <a:cubicBezTo>
                      <a:pt x="505" y="855"/>
                      <a:pt x="505" y="855"/>
                      <a:pt x="505" y="855"/>
                    </a:cubicBezTo>
                    <a:cubicBezTo>
                      <a:pt x="503" y="843"/>
                      <a:pt x="503" y="843"/>
                      <a:pt x="503" y="843"/>
                    </a:cubicBezTo>
                    <a:cubicBezTo>
                      <a:pt x="501" y="843"/>
                      <a:pt x="499" y="843"/>
                      <a:pt x="497" y="843"/>
                    </a:cubicBezTo>
                    <a:close/>
                    <a:moveTo>
                      <a:pt x="740" y="714"/>
                    </a:moveTo>
                    <a:cubicBezTo>
                      <a:pt x="750" y="722"/>
                      <a:pt x="750" y="722"/>
                      <a:pt x="750" y="722"/>
                    </a:cubicBezTo>
                    <a:cubicBezTo>
                      <a:pt x="754" y="718"/>
                      <a:pt x="754" y="718"/>
                      <a:pt x="754" y="718"/>
                    </a:cubicBezTo>
                    <a:cubicBezTo>
                      <a:pt x="744" y="709"/>
                      <a:pt x="744" y="709"/>
                      <a:pt x="744" y="709"/>
                    </a:cubicBezTo>
                    <a:cubicBezTo>
                      <a:pt x="743" y="711"/>
                      <a:pt x="742" y="712"/>
                      <a:pt x="740" y="714"/>
                    </a:cubicBezTo>
                    <a:close/>
                    <a:moveTo>
                      <a:pt x="581" y="822"/>
                    </a:moveTo>
                    <a:cubicBezTo>
                      <a:pt x="585" y="834"/>
                      <a:pt x="585" y="834"/>
                      <a:pt x="585" y="834"/>
                    </a:cubicBezTo>
                    <a:cubicBezTo>
                      <a:pt x="591" y="831"/>
                      <a:pt x="591" y="831"/>
                      <a:pt x="591" y="831"/>
                    </a:cubicBezTo>
                    <a:cubicBezTo>
                      <a:pt x="586" y="820"/>
                      <a:pt x="586" y="820"/>
                      <a:pt x="586" y="820"/>
                    </a:cubicBezTo>
                    <a:cubicBezTo>
                      <a:pt x="584" y="820"/>
                      <a:pt x="583" y="821"/>
                      <a:pt x="581" y="822"/>
                    </a:cubicBezTo>
                    <a:close/>
                    <a:moveTo>
                      <a:pt x="25" y="475"/>
                    </a:moveTo>
                    <a:cubicBezTo>
                      <a:pt x="13" y="477"/>
                      <a:pt x="13" y="477"/>
                      <a:pt x="13" y="477"/>
                    </a:cubicBezTo>
                    <a:cubicBezTo>
                      <a:pt x="13" y="483"/>
                      <a:pt x="13" y="483"/>
                      <a:pt x="13" y="483"/>
                    </a:cubicBezTo>
                    <a:cubicBezTo>
                      <a:pt x="26" y="481"/>
                      <a:pt x="26" y="481"/>
                      <a:pt x="26" y="481"/>
                    </a:cubicBezTo>
                    <a:cubicBezTo>
                      <a:pt x="26" y="479"/>
                      <a:pt x="25" y="477"/>
                      <a:pt x="25" y="475"/>
                    </a:cubicBezTo>
                    <a:close/>
                    <a:moveTo>
                      <a:pt x="843" y="503"/>
                    </a:moveTo>
                    <a:cubicBezTo>
                      <a:pt x="855" y="505"/>
                      <a:pt x="855" y="505"/>
                      <a:pt x="855" y="505"/>
                    </a:cubicBezTo>
                    <a:cubicBezTo>
                      <a:pt x="856" y="499"/>
                      <a:pt x="856" y="499"/>
                      <a:pt x="856" y="499"/>
                    </a:cubicBezTo>
                    <a:cubicBezTo>
                      <a:pt x="844" y="497"/>
                      <a:pt x="844" y="497"/>
                      <a:pt x="844" y="497"/>
                    </a:cubicBezTo>
                    <a:cubicBezTo>
                      <a:pt x="843" y="499"/>
                      <a:pt x="843" y="501"/>
                      <a:pt x="843" y="503"/>
                    </a:cubicBezTo>
                    <a:close/>
                    <a:moveTo>
                      <a:pt x="834" y="545"/>
                    </a:moveTo>
                    <a:cubicBezTo>
                      <a:pt x="846" y="549"/>
                      <a:pt x="846" y="549"/>
                      <a:pt x="846" y="549"/>
                    </a:cubicBezTo>
                    <a:cubicBezTo>
                      <a:pt x="847" y="543"/>
                      <a:pt x="847" y="543"/>
                      <a:pt x="847" y="543"/>
                    </a:cubicBezTo>
                    <a:cubicBezTo>
                      <a:pt x="835" y="540"/>
                      <a:pt x="835" y="540"/>
                      <a:pt x="835" y="540"/>
                    </a:cubicBezTo>
                    <a:cubicBezTo>
                      <a:pt x="835" y="542"/>
                      <a:pt x="834" y="544"/>
                      <a:pt x="834" y="545"/>
                    </a:cubicBezTo>
                    <a:close/>
                    <a:moveTo>
                      <a:pt x="848" y="460"/>
                    </a:moveTo>
                    <a:cubicBezTo>
                      <a:pt x="860" y="461"/>
                      <a:pt x="860" y="461"/>
                      <a:pt x="860" y="461"/>
                    </a:cubicBezTo>
                    <a:cubicBezTo>
                      <a:pt x="861" y="455"/>
                      <a:pt x="861" y="455"/>
                      <a:pt x="861" y="455"/>
                    </a:cubicBezTo>
                    <a:cubicBezTo>
                      <a:pt x="848" y="454"/>
                      <a:pt x="848" y="454"/>
                      <a:pt x="848" y="454"/>
                    </a:cubicBezTo>
                    <a:cubicBezTo>
                      <a:pt x="848" y="456"/>
                      <a:pt x="848" y="458"/>
                      <a:pt x="848" y="460"/>
                    </a:cubicBezTo>
                    <a:close/>
                    <a:moveTo>
                      <a:pt x="846" y="482"/>
                    </a:moveTo>
                    <a:cubicBezTo>
                      <a:pt x="858" y="483"/>
                      <a:pt x="858" y="483"/>
                      <a:pt x="858" y="483"/>
                    </a:cubicBezTo>
                    <a:cubicBezTo>
                      <a:pt x="859" y="477"/>
                      <a:pt x="859" y="477"/>
                      <a:pt x="859" y="477"/>
                    </a:cubicBezTo>
                    <a:cubicBezTo>
                      <a:pt x="846" y="476"/>
                      <a:pt x="846" y="476"/>
                      <a:pt x="846" y="476"/>
                    </a:cubicBezTo>
                    <a:cubicBezTo>
                      <a:pt x="846" y="478"/>
                      <a:pt x="846" y="480"/>
                      <a:pt x="846" y="482"/>
                    </a:cubicBezTo>
                    <a:close/>
                    <a:moveTo>
                      <a:pt x="839" y="524"/>
                    </a:moveTo>
                    <a:cubicBezTo>
                      <a:pt x="851" y="527"/>
                      <a:pt x="851" y="527"/>
                      <a:pt x="851" y="527"/>
                    </a:cubicBezTo>
                    <a:cubicBezTo>
                      <a:pt x="852" y="521"/>
                      <a:pt x="852" y="521"/>
                      <a:pt x="852" y="521"/>
                    </a:cubicBezTo>
                    <a:cubicBezTo>
                      <a:pt x="840" y="519"/>
                      <a:pt x="840" y="519"/>
                      <a:pt x="840" y="519"/>
                    </a:cubicBezTo>
                    <a:cubicBezTo>
                      <a:pt x="840" y="521"/>
                      <a:pt x="839" y="523"/>
                      <a:pt x="839" y="524"/>
                    </a:cubicBezTo>
                    <a:close/>
                    <a:moveTo>
                      <a:pt x="754" y="698"/>
                    </a:moveTo>
                    <a:cubicBezTo>
                      <a:pt x="764" y="706"/>
                      <a:pt x="764" y="706"/>
                      <a:pt x="764" y="706"/>
                    </a:cubicBezTo>
                    <a:cubicBezTo>
                      <a:pt x="768" y="701"/>
                      <a:pt x="768" y="701"/>
                      <a:pt x="768" y="701"/>
                    </a:cubicBezTo>
                    <a:cubicBezTo>
                      <a:pt x="758" y="693"/>
                      <a:pt x="758" y="693"/>
                      <a:pt x="758" y="693"/>
                    </a:cubicBezTo>
                    <a:cubicBezTo>
                      <a:pt x="757" y="695"/>
                      <a:pt x="756" y="696"/>
                      <a:pt x="754" y="698"/>
                    </a:cubicBezTo>
                    <a:close/>
                    <a:moveTo>
                      <a:pt x="780" y="663"/>
                    </a:moveTo>
                    <a:cubicBezTo>
                      <a:pt x="791" y="670"/>
                      <a:pt x="791" y="670"/>
                      <a:pt x="791" y="670"/>
                    </a:cubicBezTo>
                    <a:cubicBezTo>
                      <a:pt x="794" y="665"/>
                      <a:pt x="794" y="665"/>
                      <a:pt x="794" y="665"/>
                    </a:cubicBezTo>
                    <a:cubicBezTo>
                      <a:pt x="783" y="658"/>
                      <a:pt x="783" y="658"/>
                      <a:pt x="783" y="658"/>
                    </a:cubicBezTo>
                    <a:cubicBezTo>
                      <a:pt x="782" y="660"/>
                      <a:pt x="781" y="661"/>
                      <a:pt x="780" y="663"/>
                    </a:cubicBezTo>
                    <a:close/>
                    <a:moveTo>
                      <a:pt x="820" y="586"/>
                    </a:moveTo>
                    <a:cubicBezTo>
                      <a:pt x="832" y="591"/>
                      <a:pt x="832" y="591"/>
                      <a:pt x="832" y="591"/>
                    </a:cubicBezTo>
                    <a:cubicBezTo>
                      <a:pt x="834" y="585"/>
                      <a:pt x="834" y="585"/>
                      <a:pt x="834" y="585"/>
                    </a:cubicBezTo>
                    <a:cubicBezTo>
                      <a:pt x="822" y="581"/>
                      <a:pt x="822" y="581"/>
                      <a:pt x="822" y="581"/>
                    </a:cubicBezTo>
                    <a:cubicBezTo>
                      <a:pt x="821" y="583"/>
                      <a:pt x="821" y="585"/>
                      <a:pt x="820" y="586"/>
                    </a:cubicBezTo>
                    <a:close/>
                    <a:moveTo>
                      <a:pt x="791" y="645"/>
                    </a:moveTo>
                    <a:cubicBezTo>
                      <a:pt x="802" y="651"/>
                      <a:pt x="802" y="651"/>
                      <a:pt x="802" y="651"/>
                    </a:cubicBezTo>
                    <a:cubicBezTo>
                      <a:pt x="805" y="646"/>
                      <a:pt x="805" y="646"/>
                      <a:pt x="805" y="646"/>
                    </a:cubicBezTo>
                    <a:cubicBezTo>
                      <a:pt x="795" y="639"/>
                      <a:pt x="795" y="639"/>
                      <a:pt x="795" y="639"/>
                    </a:cubicBezTo>
                    <a:cubicBezTo>
                      <a:pt x="794" y="641"/>
                      <a:pt x="793" y="643"/>
                      <a:pt x="791" y="645"/>
                    </a:cubicBezTo>
                    <a:close/>
                    <a:moveTo>
                      <a:pt x="811" y="606"/>
                    </a:moveTo>
                    <a:cubicBezTo>
                      <a:pt x="823" y="611"/>
                      <a:pt x="823" y="611"/>
                      <a:pt x="823" y="611"/>
                    </a:cubicBezTo>
                    <a:cubicBezTo>
                      <a:pt x="825" y="606"/>
                      <a:pt x="825" y="606"/>
                      <a:pt x="825" y="606"/>
                    </a:cubicBezTo>
                    <a:cubicBezTo>
                      <a:pt x="814" y="601"/>
                      <a:pt x="814" y="601"/>
                      <a:pt x="814" y="601"/>
                    </a:cubicBezTo>
                    <a:cubicBezTo>
                      <a:pt x="813" y="603"/>
                      <a:pt x="812" y="604"/>
                      <a:pt x="811" y="606"/>
                    </a:cubicBezTo>
                    <a:close/>
                    <a:moveTo>
                      <a:pt x="802" y="626"/>
                    </a:moveTo>
                    <a:cubicBezTo>
                      <a:pt x="813" y="631"/>
                      <a:pt x="813" y="631"/>
                      <a:pt x="813" y="631"/>
                    </a:cubicBezTo>
                    <a:cubicBezTo>
                      <a:pt x="816" y="626"/>
                      <a:pt x="816" y="626"/>
                      <a:pt x="816" y="626"/>
                    </a:cubicBezTo>
                    <a:cubicBezTo>
                      <a:pt x="805" y="620"/>
                      <a:pt x="805" y="620"/>
                      <a:pt x="805" y="620"/>
                    </a:cubicBezTo>
                    <a:cubicBezTo>
                      <a:pt x="804" y="622"/>
                      <a:pt x="803" y="624"/>
                      <a:pt x="802" y="626"/>
                    </a:cubicBezTo>
                    <a:close/>
                    <a:moveTo>
                      <a:pt x="639" y="794"/>
                    </a:moveTo>
                    <a:cubicBezTo>
                      <a:pt x="646" y="805"/>
                      <a:pt x="646" y="805"/>
                      <a:pt x="646" y="805"/>
                    </a:cubicBezTo>
                    <a:cubicBezTo>
                      <a:pt x="651" y="802"/>
                      <a:pt x="651" y="802"/>
                      <a:pt x="651" y="802"/>
                    </a:cubicBezTo>
                    <a:cubicBezTo>
                      <a:pt x="645" y="791"/>
                      <a:pt x="645" y="791"/>
                      <a:pt x="645" y="791"/>
                    </a:cubicBezTo>
                    <a:cubicBezTo>
                      <a:pt x="643" y="792"/>
                      <a:pt x="641" y="793"/>
                      <a:pt x="639" y="794"/>
                    </a:cubicBezTo>
                    <a:close/>
                    <a:moveTo>
                      <a:pt x="88" y="658"/>
                    </a:moveTo>
                    <a:cubicBezTo>
                      <a:pt x="78" y="664"/>
                      <a:pt x="78" y="664"/>
                      <a:pt x="78" y="664"/>
                    </a:cubicBezTo>
                    <a:cubicBezTo>
                      <a:pt x="81" y="669"/>
                      <a:pt x="81" y="669"/>
                      <a:pt x="81" y="669"/>
                    </a:cubicBezTo>
                    <a:cubicBezTo>
                      <a:pt x="91" y="663"/>
                      <a:pt x="91" y="663"/>
                      <a:pt x="91" y="663"/>
                    </a:cubicBezTo>
                    <a:cubicBezTo>
                      <a:pt x="90" y="661"/>
                      <a:pt x="89" y="659"/>
                      <a:pt x="88" y="658"/>
                    </a:cubicBezTo>
                    <a:close/>
                    <a:moveTo>
                      <a:pt x="103" y="701"/>
                    </a:moveTo>
                    <a:cubicBezTo>
                      <a:pt x="107" y="705"/>
                      <a:pt x="107" y="705"/>
                      <a:pt x="107" y="705"/>
                    </a:cubicBezTo>
                    <a:cubicBezTo>
                      <a:pt x="117" y="697"/>
                      <a:pt x="117" y="697"/>
                      <a:pt x="117" y="697"/>
                    </a:cubicBezTo>
                    <a:cubicBezTo>
                      <a:pt x="116" y="696"/>
                      <a:pt x="115" y="694"/>
                      <a:pt x="113" y="693"/>
                    </a:cubicBezTo>
                    <a:lnTo>
                      <a:pt x="103" y="701"/>
                    </a:lnTo>
                    <a:close/>
                    <a:moveTo>
                      <a:pt x="77" y="639"/>
                    </a:moveTo>
                    <a:cubicBezTo>
                      <a:pt x="66" y="645"/>
                      <a:pt x="66" y="645"/>
                      <a:pt x="66" y="645"/>
                    </a:cubicBezTo>
                    <a:cubicBezTo>
                      <a:pt x="69" y="650"/>
                      <a:pt x="69" y="650"/>
                      <a:pt x="69" y="650"/>
                    </a:cubicBezTo>
                    <a:cubicBezTo>
                      <a:pt x="80" y="644"/>
                      <a:pt x="80" y="644"/>
                      <a:pt x="80" y="644"/>
                    </a:cubicBezTo>
                    <a:cubicBezTo>
                      <a:pt x="79" y="642"/>
                      <a:pt x="78" y="641"/>
                      <a:pt x="77" y="639"/>
                    </a:cubicBezTo>
                    <a:close/>
                    <a:moveTo>
                      <a:pt x="118" y="718"/>
                    </a:moveTo>
                    <a:cubicBezTo>
                      <a:pt x="122" y="722"/>
                      <a:pt x="122" y="722"/>
                      <a:pt x="122" y="722"/>
                    </a:cubicBezTo>
                    <a:cubicBezTo>
                      <a:pt x="131" y="714"/>
                      <a:pt x="131" y="714"/>
                      <a:pt x="131" y="714"/>
                    </a:cubicBezTo>
                    <a:cubicBezTo>
                      <a:pt x="130" y="712"/>
                      <a:pt x="129" y="711"/>
                      <a:pt x="127" y="709"/>
                    </a:cubicBezTo>
                    <a:lnTo>
                      <a:pt x="118" y="718"/>
                    </a:lnTo>
                    <a:close/>
                    <a:moveTo>
                      <a:pt x="67" y="620"/>
                    </a:moveTo>
                    <a:cubicBezTo>
                      <a:pt x="56" y="626"/>
                      <a:pt x="56" y="626"/>
                      <a:pt x="56" y="626"/>
                    </a:cubicBezTo>
                    <a:cubicBezTo>
                      <a:pt x="58" y="631"/>
                      <a:pt x="58" y="631"/>
                      <a:pt x="58" y="631"/>
                    </a:cubicBezTo>
                    <a:cubicBezTo>
                      <a:pt x="70" y="625"/>
                      <a:pt x="70" y="625"/>
                      <a:pt x="70" y="625"/>
                    </a:cubicBezTo>
                    <a:cubicBezTo>
                      <a:pt x="69" y="624"/>
                      <a:pt x="68" y="622"/>
                      <a:pt x="67" y="620"/>
                    </a:cubicBezTo>
                    <a:close/>
                    <a:moveTo>
                      <a:pt x="133" y="734"/>
                    </a:moveTo>
                    <a:cubicBezTo>
                      <a:pt x="137" y="738"/>
                      <a:pt x="137" y="738"/>
                      <a:pt x="137" y="738"/>
                    </a:cubicBezTo>
                    <a:cubicBezTo>
                      <a:pt x="146" y="729"/>
                      <a:pt x="146" y="729"/>
                      <a:pt x="146" y="729"/>
                    </a:cubicBezTo>
                    <a:cubicBezTo>
                      <a:pt x="145" y="728"/>
                      <a:pt x="143" y="726"/>
                      <a:pt x="142" y="725"/>
                    </a:cubicBezTo>
                    <a:lnTo>
                      <a:pt x="133" y="734"/>
                    </a:lnTo>
                    <a:close/>
                    <a:moveTo>
                      <a:pt x="28" y="497"/>
                    </a:moveTo>
                    <a:cubicBezTo>
                      <a:pt x="15" y="499"/>
                      <a:pt x="15" y="499"/>
                      <a:pt x="15" y="499"/>
                    </a:cubicBezTo>
                    <a:cubicBezTo>
                      <a:pt x="16" y="505"/>
                      <a:pt x="16" y="505"/>
                      <a:pt x="16" y="505"/>
                    </a:cubicBezTo>
                    <a:cubicBezTo>
                      <a:pt x="29" y="503"/>
                      <a:pt x="29" y="503"/>
                      <a:pt x="29" y="503"/>
                    </a:cubicBezTo>
                    <a:cubicBezTo>
                      <a:pt x="29" y="501"/>
                      <a:pt x="28" y="499"/>
                      <a:pt x="28" y="497"/>
                    </a:cubicBezTo>
                    <a:close/>
                    <a:moveTo>
                      <a:pt x="32" y="518"/>
                    </a:moveTo>
                    <a:cubicBezTo>
                      <a:pt x="19" y="521"/>
                      <a:pt x="19" y="521"/>
                      <a:pt x="19" y="521"/>
                    </a:cubicBezTo>
                    <a:cubicBezTo>
                      <a:pt x="21" y="527"/>
                      <a:pt x="21" y="527"/>
                      <a:pt x="21" y="527"/>
                    </a:cubicBezTo>
                    <a:cubicBezTo>
                      <a:pt x="33" y="524"/>
                      <a:pt x="33" y="524"/>
                      <a:pt x="33" y="524"/>
                    </a:cubicBezTo>
                    <a:cubicBezTo>
                      <a:pt x="32" y="522"/>
                      <a:pt x="32" y="520"/>
                      <a:pt x="32" y="518"/>
                    </a:cubicBezTo>
                    <a:close/>
                    <a:moveTo>
                      <a:pt x="149" y="749"/>
                    </a:moveTo>
                    <a:cubicBezTo>
                      <a:pt x="153" y="753"/>
                      <a:pt x="153" y="753"/>
                      <a:pt x="153" y="753"/>
                    </a:cubicBezTo>
                    <a:cubicBezTo>
                      <a:pt x="162" y="744"/>
                      <a:pt x="162" y="744"/>
                      <a:pt x="162" y="744"/>
                    </a:cubicBezTo>
                    <a:cubicBezTo>
                      <a:pt x="160" y="743"/>
                      <a:pt x="159" y="741"/>
                      <a:pt x="157" y="740"/>
                    </a:cubicBezTo>
                    <a:lnTo>
                      <a:pt x="149" y="749"/>
                    </a:lnTo>
                    <a:close/>
                    <a:moveTo>
                      <a:pt x="38" y="545"/>
                    </a:moveTo>
                    <a:cubicBezTo>
                      <a:pt x="38" y="543"/>
                      <a:pt x="37" y="541"/>
                      <a:pt x="37" y="539"/>
                    </a:cubicBezTo>
                    <a:cubicBezTo>
                      <a:pt x="24" y="542"/>
                      <a:pt x="24" y="542"/>
                      <a:pt x="24" y="542"/>
                    </a:cubicBezTo>
                    <a:cubicBezTo>
                      <a:pt x="26" y="548"/>
                      <a:pt x="26" y="548"/>
                      <a:pt x="26" y="548"/>
                    </a:cubicBezTo>
                    <a:lnTo>
                      <a:pt x="38" y="545"/>
                    </a:lnTo>
                    <a:close/>
                    <a:moveTo>
                      <a:pt x="454" y="848"/>
                    </a:moveTo>
                    <a:cubicBezTo>
                      <a:pt x="455" y="860"/>
                      <a:pt x="455" y="860"/>
                      <a:pt x="455" y="860"/>
                    </a:cubicBezTo>
                    <a:cubicBezTo>
                      <a:pt x="461" y="860"/>
                      <a:pt x="461" y="860"/>
                      <a:pt x="461" y="860"/>
                    </a:cubicBezTo>
                    <a:cubicBezTo>
                      <a:pt x="460" y="847"/>
                      <a:pt x="460" y="847"/>
                      <a:pt x="460" y="847"/>
                    </a:cubicBezTo>
                    <a:cubicBezTo>
                      <a:pt x="458" y="847"/>
                      <a:pt x="456" y="848"/>
                      <a:pt x="454" y="848"/>
                    </a:cubicBezTo>
                    <a:close/>
                    <a:moveTo>
                      <a:pt x="58" y="600"/>
                    </a:moveTo>
                    <a:cubicBezTo>
                      <a:pt x="46" y="605"/>
                      <a:pt x="46" y="605"/>
                      <a:pt x="46" y="605"/>
                    </a:cubicBezTo>
                    <a:cubicBezTo>
                      <a:pt x="49" y="611"/>
                      <a:pt x="49" y="611"/>
                      <a:pt x="49" y="611"/>
                    </a:cubicBezTo>
                    <a:cubicBezTo>
                      <a:pt x="60" y="606"/>
                      <a:pt x="60" y="606"/>
                      <a:pt x="60" y="606"/>
                    </a:cubicBezTo>
                    <a:cubicBezTo>
                      <a:pt x="59" y="604"/>
                      <a:pt x="58" y="602"/>
                      <a:pt x="58" y="600"/>
                    </a:cubicBezTo>
                    <a:close/>
                    <a:moveTo>
                      <a:pt x="50" y="580"/>
                    </a:moveTo>
                    <a:cubicBezTo>
                      <a:pt x="38" y="585"/>
                      <a:pt x="38" y="585"/>
                      <a:pt x="38" y="585"/>
                    </a:cubicBezTo>
                    <a:cubicBezTo>
                      <a:pt x="40" y="590"/>
                      <a:pt x="40" y="590"/>
                      <a:pt x="40" y="590"/>
                    </a:cubicBezTo>
                    <a:cubicBezTo>
                      <a:pt x="52" y="586"/>
                      <a:pt x="52" y="586"/>
                      <a:pt x="52" y="586"/>
                    </a:cubicBezTo>
                    <a:cubicBezTo>
                      <a:pt x="51" y="584"/>
                      <a:pt x="50" y="582"/>
                      <a:pt x="50" y="580"/>
                    </a:cubicBezTo>
                    <a:close/>
                    <a:moveTo>
                      <a:pt x="323" y="845"/>
                    </a:moveTo>
                    <a:cubicBezTo>
                      <a:pt x="328" y="847"/>
                      <a:pt x="328" y="847"/>
                      <a:pt x="328" y="847"/>
                    </a:cubicBezTo>
                    <a:cubicBezTo>
                      <a:pt x="332" y="835"/>
                      <a:pt x="332" y="835"/>
                      <a:pt x="332" y="835"/>
                    </a:cubicBezTo>
                    <a:cubicBezTo>
                      <a:pt x="330" y="834"/>
                      <a:pt x="328" y="834"/>
                      <a:pt x="326" y="833"/>
                    </a:cubicBezTo>
                    <a:lnTo>
                      <a:pt x="323" y="845"/>
                    </a:lnTo>
                    <a:close/>
                    <a:moveTo>
                      <a:pt x="366" y="855"/>
                    </a:moveTo>
                    <a:cubicBezTo>
                      <a:pt x="372" y="856"/>
                      <a:pt x="372" y="856"/>
                      <a:pt x="372" y="856"/>
                    </a:cubicBezTo>
                    <a:cubicBezTo>
                      <a:pt x="374" y="843"/>
                      <a:pt x="374" y="843"/>
                      <a:pt x="374" y="843"/>
                    </a:cubicBezTo>
                    <a:cubicBezTo>
                      <a:pt x="372" y="843"/>
                      <a:pt x="370" y="843"/>
                      <a:pt x="368" y="842"/>
                    </a:cubicBezTo>
                    <a:lnTo>
                      <a:pt x="366" y="855"/>
                    </a:lnTo>
                    <a:close/>
                    <a:moveTo>
                      <a:pt x="344" y="851"/>
                    </a:moveTo>
                    <a:cubicBezTo>
                      <a:pt x="350" y="852"/>
                      <a:pt x="350" y="852"/>
                      <a:pt x="350" y="852"/>
                    </a:cubicBezTo>
                    <a:cubicBezTo>
                      <a:pt x="353" y="840"/>
                      <a:pt x="353" y="840"/>
                      <a:pt x="353" y="840"/>
                    </a:cubicBezTo>
                    <a:cubicBezTo>
                      <a:pt x="351" y="839"/>
                      <a:pt x="349" y="839"/>
                      <a:pt x="347" y="838"/>
                    </a:cubicBezTo>
                    <a:lnTo>
                      <a:pt x="344" y="851"/>
                    </a:lnTo>
                    <a:close/>
                    <a:moveTo>
                      <a:pt x="388" y="858"/>
                    </a:moveTo>
                    <a:cubicBezTo>
                      <a:pt x="394" y="859"/>
                      <a:pt x="394" y="859"/>
                      <a:pt x="394" y="859"/>
                    </a:cubicBezTo>
                    <a:cubicBezTo>
                      <a:pt x="395" y="846"/>
                      <a:pt x="395" y="846"/>
                      <a:pt x="395" y="846"/>
                    </a:cubicBezTo>
                    <a:cubicBezTo>
                      <a:pt x="394" y="846"/>
                      <a:pt x="392" y="846"/>
                      <a:pt x="390" y="845"/>
                    </a:cubicBezTo>
                    <a:lnTo>
                      <a:pt x="388" y="858"/>
                    </a:lnTo>
                    <a:close/>
                    <a:moveTo>
                      <a:pt x="410" y="860"/>
                    </a:moveTo>
                    <a:cubicBezTo>
                      <a:pt x="416" y="860"/>
                      <a:pt x="416" y="860"/>
                      <a:pt x="416" y="860"/>
                    </a:cubicBezTo>
                    <a:cubicBezTo>
                      <a:pt x="417" y="848"/>
                      <a:pt x="417" y="848"/>
                      <a:pt x="417" y="848"/>
                    </a:cubicBezTo>
                    <a:cubicBezTo>
                      <a:pt x="415" y="847"/>
                      <a:pt x="413" y="847"/>
                      <a:pt x="411" y="847"/>
                    </a:cubicBezTo>
                    <a:lnTo>
                      <a:pt x="410" y="860"/>
                    </a:lnTo>
                    <a:close/>
                    <a:moveTo>
                      <a:pt x="260" y="823"/>
                    </a:moveTo>
                    <a:cubicBezTo>
                      <a:pt x="265" y="825"/>
                      <a:pt x="265" y="825"/>
                      <a:pt x="265" y="825"/>
                    </a:cubicBezTo>
                    <a:cubicBezTo>
                      <a:pt x="271" y="814"/>
                      <a:pt x="271" y="814"/>
                      <a:pt x="271" y="814"/>
                    </a:cubicBezTo>
                    <a:cubicBezTo>
                      <a:pt x="269" y="813"/>
                      <a:pt x="267" y="812"/>
                      <a:pt x="265" y="811"/>
                    </a:cubicBezTo>
                    <a:lnTo>
                      <a:pt x="260" y="823"/>
                    </a:lnTo>
                    <a:close/>
                    <a:moveTo>
                      <a:pt x="202" y="790"/>
                    </a:moveTo>
                    <a:cubicBezTo>
                      <a:pt x="207" y="794"/>
                      <a:pt x="207" y="794"/>
                      <a:pt x="207" y="794"/>
                    </a:cubicBezTo>
                    <a:cubicBezTo>
                      <a:pt x="213" y="783"/>
                      <a:pt x="213" y="783"/>
                      <a:pt x="213" y="783"/>
                    </a:cubicBezTo>
                    <a:cubicBezTo>
                      <a:pt x="212" y="782"/>
                      <a:pt x="210" y="781"/>
                      <a:pt x="208" y="780"/>
                    </a:cubicBezTo>
                    <a:lnTo>
                      <a:pt x="202" y="790"/>
                    </a:lnTo>
                    <a:close/>
                    <a:moveTo>
                      <a:pt x="280" y="831"/>
                    </a:moveTo>
                    <a:cubicBezTo>
                      <a:pt x="286" y="833"/>
                      <a:pt x="286" y="833"/>
                      <a:pt x="286" y="833"/>
                    </a:cubicBezTo>
                    <a:cubicBezTo>
                      <a:pt x="291" y="822"/>
                      <a:pt x="291" y="822"/>
                      <a:pt x="291" y="822"/>
                    </a:cubicBezTo>
                    <a:cubicBezTo>
                      <a:pt x="289" y="821"/>
                      <a:pt x="287" y="820"/>
                      <a:pt x="285" y="820"/>
                    </a:cubicBezTo>
                    <a:lnTo>
                      <a:pt x="280" y="831"/>
                    </a:lnTo>
                    <a:close/>
                    <a:moveTo>
                      <a:pt x="220" y="802"/>
                    </a:moveTo>
                    <a:cubicBezTo>
                      <a:pt x="226" y="805"/>
                      <a:pt x="226" y="805"/>
                      <a:pt x="226" y="805"/>
                    </a:cubicBezTo>
                    <a:cubicBezTo>
                      <a:pt x="232" y="794"/>
                      <a:pt x="232" y="794"/>
                      <a:pt x="232" y="794"/>
                    </a:cubicBezTo>
                    <a:cubicBezTo>
                      <a:pt x="230" y="793"/>
                      <a:pt x="229" y="792"/>
                      <a:pt x="227" y="791"/>
                    </a:cubicBezTo>
                    <a:lnTo>
                      <a:pt x="220" y="802"/>
                    </a:lnTo>
                    <a:close/>
                    <a:moveTo>
                      <a:pt x="240" y="813"/>
                    </a:moveTo>
                    <a:cubicBezTo>
                      <a:pt x="245" y="816"/>
                      <a:pt x="245" y="816"/>
                      <a:pt x="245" y="816"/>
                    </a:cubicBezTo>
                    <a:cubicBezTo>
                      <a:pt x="251" y="804"/>
                      <a:pt x="251" y="804"/>
                      <a:pt x="251" y="804"/>
                    </a:cubicBezTo>
                    <a:cubicBezTo>
                      <a:pt x="249" y="803"/>
                      <a:pt x="247" y="803"/>
                      <a:pt x="246" y="802"/>
                    </a:cubicBezTo>
                    <a:lnTo>
                      <a:pt x="240" y="813"/>
                    </a:lnTo>
                    <a:close/>
                    <a:moveTo>
                      <a:pt x="174" y="754"/>
                    </a:moveTo>
                    <a:cubicBezTo>
                      <a:pt x="166" y="764"/>
                      <a:pt x="166" y="764"/>
                      <a:pt x="166" y="764"/>
                    </a:cubicBezTo>
                    <a:cubicBezTo>
                      <a:pt x="170" y="768"/>
                      <a:pt x="170" y="768"/>
                      <a:pt x="170" y="768"/>
                    </a:cubicBezTo>
                    <a:cubicBezTo>
                      <a:pt x="178" y="758"/>
                      <a:pt x="178" y="758"/>
                      <a:pt x="178" y="758"/>
                    </a:cubicBezTo>
                    <a:cubicBezTo>
                      <a:pt x="177" y="757"/>
                      <a:pt x="175" y="755"/>
                      <a:pt x="174" y="754"/>
                    </a:cubicBezTo>
                    <a:close/>
                    <a:moveTo>
                      <a:pt x="842" y="433"/>
                    </a:moveTo>
                    <a:cubicBezTo>
                      <a:pt x="842" y="391"/>
                      <a:pt x="835" y="351"/>
                      <a:pt x="823" y="313"/>
                    </a:cubicBezTo>
                    <a:cubicBezTo>
                      <a:pt x="851" y="304"/>
                      <a:pt x="851" y="304"/>
                      <a:pt x="851" y="304"/>
                    </a:cubicBezTo>
                    <a:cubicBezTo>
                      <a:pt x="849" y="298"/>
                      <a:pt x="849" y="298"/>
                      <a:pt x="849" y="298"/>
                    </a:cubicBezTo>
                    <a:cubicBezTo>
                      <a:pt x="822" y="307"/>
                      <a:pt x="822" y="307"/>
                      <a:pt x="822" y="307"/>
                    </a:cubicBezTo>
                    <a:cubicBezTo>
                      <a:pt x="808" y="268"/>
                      <a:pt x="790" y="232"/>
                      <a:pt x="766" y="199"/>
                    </a:cubicBezTo>
                    <a:cubicBezTo>
                      <a:pt x="790" y="182"/>
                      <a:pt x="790" y="182"/>
                      <a:pt x="790" y="182"/>
                    </a:cubicBezTo>
                    <a:cubicBezTo>
                      <a:pt x="786" y="177"/>
                      <a:pt x="786" y="177"/>
                      <a:pt x="786" y="177"/>
                    </a:cubicBezTo>
                    <a:cubicBezTo>
                      <a:pt x="763" y="194"/>
                      <a:pt x="763" y="194"/>
                      <a:pt x="763" y="194"/>
                    </a:cubicBezTo>
                    <a:cubicBezTo>
                      <a:pt x="739" y="161"/>
                      <a:pt x="710" y="133"/>
                      <a:pt x="677" y="108"/>
                    </a:cubicBezTo>
                    <a:cubicBezTo>
                      <a:pt x="694" y="85"/>
                      <a:pt x="694" y="85"/>
                      <a:pt x="694" y="85"/>
                    </a:cubicBezTo>
                    <a:cubicBezTo>
                      <a:pt x="689" y="81"/>
                      <a:pt x="689" y="81"/>
                      <a:pt x="689" y="81"/>
                    </a:cubicBezTo>
                    <a:cubicBezTo>
                      <a:pt x="672" y="105"/>
                      <a:pt x="672" y="105"/>
                      <a:pt x="672" y="105"/>
                    </a:cubicBezTo>
                    <a:cubicBezTo>
                      <a:pt x="639" y="81"/>
                      <a:pt x="603" y="63"/>
                      <a:pt x="564" y="50"/>
                    </a:cubicBezTo>
                    <a:cubicBezTo>
                      <a:pt x="573" y="22"/>
                      <a:pt x="573" y="22"/>
                      <a:pt x="573" y="22"/>
                    </a:cubicBezTo>
                    <a:cubicBezTo>
                      <a:pt x="567" y="20"/>
                      <a:pt x="567" y="20"/>
                      <a:pt x="567" y="20"/>
                    </a:cubicBezTo>
                    <a:cubicBezTo>
                      <a:pt x="558" y="48"/>
                      <a:pt x="558" y="48"/>
                      <a:pt x="558" y="48"/>
                    </a:cubicBezTo>
                    <a:cubicBezTo>
                      <a:pt x="521" y="36"/>
                      <a:pt x="481" y="29"/>
                      <a:pt x="439" y="29"/>
                    </a:cubicBezTo>
                    <a:cubicBezTo>
                      <a:pt x="439" y="0"/>
                      <a:pt x="439" y="0"/>
                      <a:pt x="439" y="0"/>
                    </a:cubicBezTo>
                    <a:cubicBezTo>
                      <a:pt x="433" y="0"/>
                      <a:pt x="433" y="0"/>
                      <a:pt x="433" y="0"/>
                    </a:cubicBezTo>
                    <a:cubicBezTo>
                      <a:pt x="433" y="29"/>
                      <a:pt x="433" y="29"/>
                      <a:pt x="433" y="29"/>
                    </a:cubicBezTo>
                    <a:cubicBezTo>
                      <a:pt x="391" y="29"/>
                      <a:pt x="351" y="36"/>
                      <a:pt x="313" y="48"/>
                    </a:cubicBezTo>
                    <a:cubicBezTo>
                      <a:pt x="304" y="21"/>
                      <a:pt x="304" y="21"/>
                      <a:pt x="304" y="21"/>
                    </a:cubicBezTo>
                    <a:cubicBezTo>
                      <a:pt x="298" y="22"/>
                      <a:pt x="298" y="22"/>
                      <a:pt x="298" y="22"/>
                    </a:cubicBezTo>
                    <a:cubicBezTo>
                      <a:pt x="307" y="50"/>
                      <a:pt x="307" y="50"/>
                      <a:pt x="307" y="50"/>
                    </a:cubicBezTo>
                    <a:cubicBezTo>
                      <a:pt x="268" y="63"/>
                      <a:pt x="232" y="82"/>
                      <a:pt x="199" y="105"/>
                    </a:cubicBezTo>
                    <a:cubicBezTo>
                      <a:pt x="182" y="82"/>
                      <a:pt x="182" y="82"/>
                      <a:pt x="182" y="82"/>
                    </a:cubicBezTo>
                    <a:cubicBezTo>
                      <a:pt x="177" y="85"/>
                      <a:pt x="177" y="85"/>
                      <a:pt x="177" y="85"/>
                    </a:cubicBezTo>
                    <a:cubicBezTo>
                      <a:pt x="194" y="109"/>
                      <a:pt x="194" y="109"/>
                      <a:pt x="194" y="109"/>
                    </a:cubicBezTo>
                    <a:cubicBezTo>
                      <a:pt x="162" y="133"/>
                      <a:pt x="133" y="162"/>
                      <a:pt x="109" y="194"/>
                    </a:cubicBezTo>
                    <a:cubicBezTo>
                      <a:pt x="85" y="177"/>
                      <a:pt x="85" y="177"/>
                      <a:pt x="85" y="177"/>
                    </a:cubicBezTo>
                    <a:cubicBezTo>
                      <a:pt x="82" y="182"/>
                      <a:pt x="82" y="182"/>
                      <a:pt x="82" y="182"/>
                    </a:cubicBezTo>
                    <a:cubicBezTo>
                      <a:pt x="105" y="199"/>
                      <a:pt x="105" y="199"/>
                      <a:pt x="105" y="199"/>
                    </a:cubicBezTo>
                    <a:cubicBezTo>
                      <a:pt x="82" y="232"/>
                      <a:pt x="63" y="268"/>
                      <a:pt x="50" y="307"/>
                    </a:cubicBezTo>
                    <a:cubicBezTo>
                      <a:pt x="23" y="298"/>
                      <a:pt x="23" y="298"/>
                      <a:pt x="23" y="298"/>
                    </a:cubicBezTo>
                    <a:cubicBezTo>
                      <a:pt x="21" y="304"/>
                      <a:pt x="21" y="304"/>
                      <a:pt x="21" y="304"/>
                    </a:cubicBezTo>
                    <a:cubicBezTo>
                      <a:pt x="48" y="313"/>
                      <a:pt x="48" y="313"/>
                      <a:pt x="48" y="313"/>
                    </a:cubicBezTo>
                    <a:cubicBezTo>
                      <a:pt x="36" y="351"/>
                      <a:pt x="30" y="391"/>
                      <a:pt x="29" y="432"/>
                    </a:cubicBezTo>
                    <a:cubicBezTo>
                      <a:pt x="0" y="432"/>
                      <a:pt x="0" y="432"/>
                      <a:pt x="0" y="432"/>
                    </a:cubicBezTo>
                    <a:cubicBezTo>
                      <a:pt x="0" y="438"/>
                      <a:pt x="0" y="438"/>
                      <a:pt x="0" y="438"/>
                    </a:cubicBezTo>
                    <a:cubicBezTo>
                      <a:pt x="29" y="438"/>
                      <a:pt x="29" y="438"/>
                      <a:pt x="29" y="438"/>
                    </a:cubicBezTo>
                    <a:cubicBezTo>
                      <a:pt x="30" y="480"/>
                      <a:pt x="36" y="520"/>
                      <a:pt x="48" y="558"/>
                    </a:cubicBezTo>
                    <a:cubicBezTo>
                      <a:pt x="21" y="567"/>
                      <a:pt x="21" y="567"/>
                      <a:pt x="21" y="567"/>
                    </a:cubicBezTo>
                    <a:cubicBezTo>
                      <a:pt x="23" y="573"/>
                      <a:pt x="23" y="573"/>
                      <a:pt x="23" y="573"/>
                    </a:cubicBezTo>
                    <a:cubicBezTo>
                      <a:pt x="50" y="564"/>
                      <a:pt x="50" y="564"/>
                      <a:pt x="50" y="564"/>
                    </a:cubicBezTo>
                    <a:cubicBezTo>
                      <a:pt x="63" y="603"/>
                      <a:pt x="82" y="639"/>
                      <a:pt x="105" y="672"/>
                    </a:cubicBezTo>
                    <a:cubicBezTo>
                      <a:pt x="82" y="689"/>
                      <a:pt x="82" y="689"/>
                      <a:pt x="82" y="689"/>
                    </a:cubicBezTo>
                    <a:cubicBezTo>
                      <a:pt x="85" y="694"/>
                      <a:pt x="85" y="694"/>
                      <a:pt x="85" y="694"/>
                    </a:cubicBezTo>
                    <a:cubicBezTo>
                      <a:pt x="109" y="677"/>
                      <a:pt x="109" y="677"/>
                      <a:pt x="109" y="677"/>
                    </a:cubicBezTo>
                    <a:cubicBezTo>
                      <a:pt x="133" y="709"/>
                      <a:pt x="162" y="738"/>
                      <a:pt x="194" y="762"/>
                    </a:cubicBezTo>
                    <a:cubicBezTo>
                      <a:pt x="177" y="786"/>
                      <a:pt x="177" y="786"/>
                      <a:pt x="177" y="786"/>
                    </a:cubicBezTo>
                    <a:cubicBezTo>
                      <a:pt x="182" y="789"/>
                      <a:pt x="182" y="789"/>
                      <a:pt x="182" y="789"/>
                    </a:cubicBezTo>
                    <a:cubicBezTo>
                      <a:pt x="199" y="766"/>
                      <a:pt x="199" y="766"/>
                      <a:pt x="199" y="766"/>
                    </a:cubicBezTo>
                    <a:cubicBezTo>
                      <a:pt x="232" y="789"/>
                      <a:pt x="268" y="808"/>
                      <a:pt x="307" y="821"/>
                    </a:cubicBezTo>
                    <a:cubicBezTo>
                      <a:pt x="298" y="849"/>
                      <a:pt x="298" y="849"/>
                      <a:pt x="298" y="849"/>
                    </a:cubicBezTo>
                    <a:cubicBezTo>
                      <a:pt x="304" y="851"/>
                      <a:pt x="304" y="851"/>
                      <a:pt x="304" y="851"/>
                    </a:cubicBezTo>
                    <a:cubicBezTo>
                      <a:pt x="313" y="823"/>
                      <a:pt x="313" y="823"/>
                      <a:pt x="313" y="823"/>
                    </a:cubicBezTo>
                    <a:cubicBezTo>
                      <a:pt x="351" y="835"/>
                      <a:pt x="391" y="842"/>
                      <a:pt x="433" y="842"/>
                    </a:cubicBezTo>
                    <a:cubicBezTo>
                      <a:pt x="433" y="871"/>
                      <a:pt x="433" y="871"/>
                      <a:pt x="433" y="871"/>
                    </a:cubicBezTo>
                    <a:cubicBezTo>
                      <a:pt x="439" y="871"/>
                      <a:pt x="439" y="871"/>
                      <a:pt x="439" y="871"/>
                    </a:cubicBezTo>
                    <a:cubicBezTo>
                      <a:pt x="439" y="842"/>
                      <a:pt x="439" y="842"/>
                      <a:pt x="439" y="842"/>
                    </a:cubicBezTo>
                    <a:cubicBezTo>
                      <a:pt x="480" y="842"/>
                      <a:pt x="521" y="835"/>
                      <a:pt x="558" y="823"/>
                    </a:cubicBezTo>
                    <a:cubicBezTo>
                      <a:pt x="567" y="851"/>
                      <a:pt x="567" y="851"/>
                      <a:pt x="567" y="851"/>
                    </a:cubicBezTo>
                    <a:cubicBezTo>
                      <a:pt x="573" y="849"/>
                      <a:pt x="573" y="849"/>
                      <a:pt x="573" y="849"/>
                    </a:cubicBezTo>
                    <a:cubicBezTo>
                      <a:pt x="564" y="821"/>
                      <a:pt x="564" y="821"/>
                      <a:pt x="564" y="821"/>
                    </a:cubicBezTo>
                    <a:cubicBezTo>
                      <a:pt x="603" y="808"/>
                      <a:pt x="639" y="790"/>
                      <a:pt x="672" y="766"/>
                    </a:cubicBezTo>
                    <a:cubicBezTo>
                      <a:pt x="689" y="790"/>
                      <a:pt x="689" y="790"/>
                      <a:pt x="689" y="790"/>
                    </a:cubicBezTo>
                    <a:cubicBezTo>
                      <a:pt x="694" y="786"/>
                      <a:pt x="694" y="786"/>
                      <a:pt x="694" y="786"/>
                    </a:cubicBezTo>
                    <a:cubicBezTo>
                      <a:pt x="677" y="763"/>
                      <a:pt x="677" y="763"/>
                      <a:pt x="677" y="763"/>
                    </a:cubicBezTo>
                    <a:cubicBezTo>
                      <a:pt x="710" y="739"/>
                      <a:pt x="739" y="710"/>
                      <a:pt x="763" y="677"/>
                    </a:cubicBezTo>
                    <a:cubicBezTo>
                      <a:pt x="786" y="694"/>
                      <a:pt x="786" y="694"/>
                      <a:pt x="786" y="694"/>
                    </a:cubicBezTo>
                    <a:cubicBezTo>
                      <a:pt x="790" y="689"/>
                      <a:pt x="790" y="689"/>
                      <a:pt x="790" y="689"/>
                    </a:cubicBezTo>
                    <a:cubicBezTo>
                      <a:pt x="766" y="672"/>
                      <a:pt x="766" y="672"/>
                      <a:pt x="766" y="672"/>
                    </a:cubicBezTo>
                    <a:cubicBezTo>
                      <a:pt x="790" y="639"/>
                      <a:pt x="808" y="603"/>
                      <a:pt x="822" y="564"/>
                    </a:cubicBezTo>
                    <a:cubicBezTo>
                      <a:pt x="849" y="573"/>
                      <a:pt x="849" y="573"/>
                      <a:pt x="849" y="573"/>
                    </a:cubicBezTo>
                    <a:cubicBezTo>
                      <a:pt x="851" y="568"/>
                      <a:pt x="851" y="568"/>
                      <a:pt x="851" y="568"/>
                    </a:cubicBezTo>
                    <a:cubicBezTo>
                      <a:pt x="823" y="559"/>
                      <a:pt x="823" y="559"/>
                      <a:pt x="823" y="559"/>
                    </a:cubicBezTo>
                    <a:cubicBezTo>
                      <a:pt x="835" y="521"/>
                      <a:pt x="842" y="480"/>
                      <a:pt x="842" y="439"/>
                    </a:cubicBezTo>
                    <a:cubicBezTo>
                      <a:pt x="871" y="439"/>
                      <a:pt x="871" y="439"/>
                      <a:pt x="871" y="439"/>
                    </a:cubicBezTo>
                    <a:cubicBezTo>
                      <a:pt x="871" y="433"/>
                      <a:pt x="871" y="433"/>
                      <a:pt x="871" y="433"/>
                    </a:cubicBezTo>
                    <a:lnTo>
                      <a:pt x="842" y="433"/>
                    </a:lnTo>
                    <a:close/>
                    <a:moveTo>
                      <a:pt x="436" y="838"/>
                    </a:moveTo>
                    <a:cubicBezTo>
                      <a:pt x="214" y="838"/>
                      <a:pt x="33" y="657"/>
                      <a:pt x="33" y="436"/>
                    </a:cubicBezTo>
                    <a:cubicBezTo>
                      <a:pt x="33" y="214"/>
                      <a:pt x="214" y="33"/>
                      <a:pt x="436" y="33"/>
                    </a:cubicBezTo>
                    <a:cubicBezTo>
                      <a:pt x="658" y="33"/>
                      <a:pt x="838" y="214"/>
                      <a:pt x="838" y="436"/>
                    </a:cubicBezTo>
                    <a:cubicBezTo>
                      <a:pt x="838" y="657"/>
                      <a:pt x="658" y="838"/>
                      <a:pt x="436" y="838"/>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127" name="组合 126"/>
              <p:cNvGrpSpPr/>
              <p:nvPr/>
            </p:nvGrpSpPr>
            <p:grpSpPr>
              <a:xfrm>
                <a:off x="1260562" y="2489764"/>
                <a:ext cx="2657714" cy="2741275"/>
                <a:chOff x="1488833" y="1313148"/>
                <a:chExt cx="2657714" cy="2741275"/>
              </a:xfrm>
              <a:grpFill/>
            </p:grpSpPr>
            <p:sp>
              <p:nvSpPr>
                <p:cNvPr id="128" name="Freeform 98"/>
                <p:cNvSpPr>
                  <a:spLocks noEditPoints="1"/>
                </p:cNvSpPr>
                <p:nvPr/>
              </p:nvSpPr>
              <p:spPr bwMode="auto">
                <a:xfrm>
                  <a:off x="1493929" y="2202789"/>
                  <a:ext cx="2650580" cy="1849597"/>
                </a:xfrm>
                <a:custGeom>
                  <a:avLst/>
                  <a:gdLst>
                    <a:gd name="T0" fmla="*/ 1061 w 1099"/>
                    <a:gd name="T1" fmla="*/ 17 h 767"/>
                    <a:gd name="T2" fmla="*/ 1046 w 1099"/>
                    <a:gd name="T3" fmla="*/ 23 h 767"/>
                    <a:gd name="T4" fmla="*/ 1083 w 1099"/>
                    <a:gd name="T5" fmla="*/ 217 h 767"/>
                    <a:gd name="T6" fmla="*/ 1079 w 1099"/>
                    <a:gd name="T7" fmla="*/ 283 h 767"/>
                    <a:gd name="T8" fmla="*/ 1095 w 1099"/>
                    <a:gd name="T9" fmla="*/ 285 h 767"/>
                    <a:gd name="T10" fmla="*/ 1099 w 1099"/>
                    <a:gd name="T11" fmla="*/ 217 h 767"/>
                    <a:gd name="T12" fmla="*/ 1061 w 1099"/>
                    <a:gd name="T13" fmla="*/ 17 h 767"/>
                    <a:gd name="T14" fmla="*/ 44 w 1099"/>
                    <a:gd name="T15" fmla="*/ 0 h 767"/>
                    <a:gd name="T16" fmla="*/ 0 w 1099"/>
                    <a:gd name="T17" fmla="*/ 217 h 767"/>
                    <a:gd name="T18" fmla="*/ 3 w 1099"/>
                    <a:gd name="T19" fmla="*/ 278 h 767"/>
                    <a:gd name="T20" fmla="*/ 19 w 1099"/>
                    <a:gd name="T21" fmla="*/ 276 h 767"/>
                    <a:gd name="T22" fmla="*/ 16 w 1099"/>
                    <a:gd name="T23" fmla="*/ 217 h 767"/>
                    <a:gd name="T24" fmla="*/ 59 w 1099"/>
                    <a:gd name="T25" fmla="*/ 7 h 767"/>
                    <a:gd name="T26" fmla="*/ 44 w 1099"/>
                    <a:gd name="T27" fmla="*/ 0 h 767"/>
                    <a:gd name="T28" fmla="*/ 417 w 1099"/>
                    <a:gd name="T29" fmla="*/ 734 h 767"/>
                    <a:gd name="T30" fmla="*/ 413 w 1099"/>
                    <a:gd name="T31" fmla="*/ 750 h 767"/>
                    <a:gd name="T32" fmla="*/ 549 w 1099"/>
                    <a:gd name="T33" fmla="*/ 767 h 767"/>
                    <a:gd name="T34" fmla="*/ 686 w 1099"/>
                    <a:gd name="T35" fmla="*/ 749 h 767"/>
                    <a:gd name="T36" fmla="*/ 682 w 1099"/>
                    <a:gd name="T37" fmla="*/ 734 h 767"/>
                    <a:gd name="T38" fmla="*/ 417 w 1099"/>
                    <a:gd name="T39" fmla="*/ 734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9" h="767">
                      <a:moveTo>
                        <a:pt x="1061" y="17"/>
                      </a:moveTo>
                      <a:cubicBezTo>
                        <a:pt x="1046" y="23"/>
                        <a:pt x="1046" y="23"/>
                        <a:pt x="1046" y="23"/>
                      </a:cubicBezTo>
                      <a:cubicBezTo>
                        <a:pt x="1071" y="85"/>
                        <a:pt x="1083" y="150"/>
                        <a:pt x="1083" y="217"/>
                      </a:cubicBezTo>
                      <a:cubicBezTo>
                        <a:pt x="1083" y="239"/>
                        <a:pt x="1081" y="261"/>
                        <a:pt x="1079" y="283"/>
                      </a:cubicBezTo>
                      <a:cubicBezTo>
                        <a:pt x="1095" y="285"/>
                        <a:pt x="1095" y="285"/>
                        <a:pt x="1095" y="285"/>
                      </a:cubicBezTo>
                      <a:cubicBezTo>
                        <a:pt x="1097" y="263"/>
                        <a:pt x="1099" y="240"/>
                        <a:pt x="1099" y="217"/>
                      </a:cubicBezTo>
                      <a:cubicBezTo>
                        <a:pt x="1099" y="148"/>
                        <a:pt x="1086" y="81"/>
                        <a:pt x="1061" y="17"/>
                      </a:cubicBezTo>
                      <a:close/>
                      <a:moveTo>
                        <a:pt x="44" y="0"/>
                      </a:moveTo>
                      <a:cubicBezTo>
                        <a:pt x="14" y="69"/>
                        <a:pt x="0" y="142"/>
                        <a:pt x="0" y="217"/>
                      </a:cubicBezTo>
                      <a:cubicBezTo>
                        <a:pt x="0" y="237"/>
                        <a:pt x="1" y="258"/>
                        <a:pt x="3" y="278"/>
                      </a:cubicBezTo>
                      <a:cubicBezTo>
                        <a:pt x="19" y="276"/>
                        <a:pt x="19" y="276"/>
                        <a:pt x="19" y="276"/>
                      </a:cubicBezTo>
                      <a:cubicBezTo>
                        <a:pt x="17" y="257"/>
                        <a:pt x="16" y="237"/>
                        <a:pt x="16" y="217"/>
                      </a:cubicBezTo>
                      <a:cubicBezTo>
                        <a:pt x="16" y="144"/>
                        <a:pt x="30" y="73"/>
                        <a:pt x="59" y="7"/>
                      </a:cubicBezTo>
                      <a:lnTo>
                        <a:pt x="44" y="0"/>
                      </a:lnTo>
                      <a:close/>
                      <a:moveTo>
                        <a:pt x="417" y="734"/>
                      </a:moveTo>
                      <a:cubicBezTo>
                        <a:pt x="413" y="750"/>
                        <a:pt x="413" y="750"/>
                        <a:pt x="413" y="750"/>
                      </a:cubicBezTo>
                      <a:cubicBezTo>
                        <a:pt x="457" y="761"/>
                        <a:pt x="503" y="767"/>
                        <a:pt x="549" y="767"/>
                      </a:cubicBezTo>
                      <a:cubicBezTo>
                        <a:pt x="596" y="767"/>
                        <a:pt x="642" y="761"/>
                        <a:pt x="686" y="749"/>
                      </a:cubicBezTo>
                      <a:cubicBezTo>
                        <a:pt x="682" y="734"/>
                        <a:pt x="682" y="734"/>
                        <a:pt x="682" y="734"/>
                      </a:cubicBezTo>
                      <a:cubicBezTo>
                        <a:pt x="596" y="756"/>
                        <a:pt x="503" y="756"/>
                        <a:pt x="417" y="7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29" name="Freeform 100"/>
                <p:cNvSpPr/>
                <p:nvPr/>
              </p:nvSpPr>
              <p:spPr bwMode="auto">
                <a:xfrm>
                  <a:off x="1488833" y="1657591"/>
                  <a:ext cx="2657714" cy="2396832"/>
                </a:xfrm>
                <a:custGeom>
                  <a:avLst/>
                  <a:gdLst>
                    <a:gd name="T0" fmla="*/ 551 w 1102"/>
                    <a:gd name="T1" fmla="*/ 994 h 994"/>
                    <a:gd name="T2" fmla="*/ 173 w 1102"/>
                    <a:gd name="T3" fmla="*/ 844 h 994"/>
                    <a:gd name="T4" fmla="*/ 51 w 1102"/>
                    <a:gd name="T5" fmla="*/ 675 h 994"/>
                    <a:gd name="T6" fmla="*/ 0 w 1102"/>
                    <a:gd name="T7" fmla="*/ 443 h 994"/>
                    <a:gd name="T8" fmla="*/ 0 w 1102"/>
                    <a:gd name="T9" fmla="*/ 428 h 994"/>
                    <a:gd name="T10" fmla="*/ 7 w 1102"/>
                    <a:gd name="T11" fmla="*/ 355 h 994"/>
                    <a:gd name="T12" fmla="*/ 61 w 1102"/>
                    <a:gd name="T13" fmla="*/ 189 h 994"/>
                    <a:gd name="T14" fmla="*/ 98 w 1102"/>
                    <a:gd name="T15" fmla="*/ 128 h 994"/>
                    <a:gd name="T16" fmla="*/ 222 w 1102"/>
                    <a:gd name="T17" fmla="*/ 0 h 994"/>
                    <a:gd name="T18" fmla="*/ 224 w 1102"/>
                    <a:gd name="T19" fmla="*/ 4 h 994"/>
                    <a:gd name="T20" fmla="*/ 101 w 1102"/>
                    <a:gd name="T21" fmla="*/ 131 h 994"/>
                    <a:gd name="T22" fmla="*/ 65 w 1102"/>
                    <a:gd name="T23" fmla="*/ 191 h 994"/>
                    <a:gd name="T24" fmla="*/ 11 w 1102"/>
                    <a:gd name="T25" fmla="*/ 356 h 994"/>
                    <a:gd name="T26" fmla="*/ 4 w 1102"/>
                    <a:gd name="T27" fmla="*/ 428 h 994"/>
                    <a:gd name="T28" fmla="*/ 4 w 1102"/>
                    <a:gd name="T29" fmla="*/ 443 h 994"/>
                    <a:gd name="T30" fmla="*/ 55 w 1102"/>
                    <a:gd name="T31" fmla="*/ 674 h 994"/>
                    <a:gd name="T32" fmla="*/ 176 w 1102"/>
                    <a:gd name="T33" fmla="*/ 841 h 994"/>
                    <a:gd name="T34" fmla="*/ 551 w 1102"/>
                    <a:gd name="T35" fmla="*/ 990 h 994"/>
                    <a:gd name="T36" fmla="*/ 1069 w 1102"/>
                    <a:gd name="T37" fmla="*/ 620 h 994"/>
                    <a:gd name="T38" fmla="*/ 1098 w 1102"/>
                    <a:gd name="T39" fmla="*/ 443 h 994"/>
                    <a:gd name="T40" fmla="*/ 1098 w 1102"/>
                    <a:gd name="T41" fmla="*/ 418 h 994"/>
                    <a:gd name="T42" fmla="*/ 1008 w 1102"/>
                    <a:gd name="T43" fmla="*/ 140 h 994"/>
                    <a:gd name="T44" fmla="*/ 986 w 1102"/>
                    <a:gd name="T45" fmla="*/ 110 h 994"/>
                    <a:gd name="T46" fmla="*/ 989 w 1102"/>
                    <a:gd name="T47" fmla="*/ 108 h 994"/>
                    <a:gd name="T48" fmla="*/ 1011 w 1102"/>
                    <a:gd name="T49" fmla="*/ 138 h 994"/>
                    <a:gd name="T50" fmla="*/ 1102 w 1102"/>
                    <a:gd name="T51" fmla="*/ 418 h 994"/>
                    <a:gd name="T52" fmla="*/ 1102 w 1102"/>
                    <a:gd name="T53" fmla="*/ 443 h 994"/>
                    <a:gd name="T54" fmla="*/ 1072 w 1102"/>
                    <a:gd name="T55" fmla="*/ 622 h 994"/>
                    <a:gd name="T56" fmla="*/ 551 w 1102"/>
                    <a:gd name="T57" fmla="*/ 99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02" h="994">
                      <a:moveTo>
                        <a:pt x="551" y="994"/>
                      </a:moveTo>
                      <a:cubicBezTo>
                        <a:pt x="410" y="994"/>
                        <a:pt x="276" y="941"/>
                        <a:pt x="173" y="844"/>
                      </a:cubicBezTo>
                      <a:cubicBezTo>
                        <a:pt x="122" y="796"/>
                        <a:pt x="81" y="739"/>
                        <a:pt x="51" y="675"/>
                      </a:cubicBezTo>
                      <a:cubicBezTo>
                        <a:pt x="17" y="602"/>
                        <a:pt x="0" y="524"/>
                        <a:pt x="0" y="443"/>
                      </a:cubicBezTo>
                      <a:cubicBezTo>
                        <a:pt x="0" y="438"/>
                        <a:pt x="0" y="433"/>
                        <a:pt x="0" y="428"/>
                      </a:cubicBezTo>
                      <a:cubicBezTo>
                        <a:pt x="0" y="404"/>
                        <a:pt x="3" y="379"/>
                        <a:pt x="7" y="355"/>
                      </a:cubicBezTo>
                      <a:cubicBezTo>
                        <a:pt x="16" y="297"/>
                        <a:pt x="34" y="241"/>
                        <a:pt x="61" y="189"/>
                      </a:cubicBezTo>
                      <a:cubicBezTo>
                        <a:pt x="72" y="168"/>
                        <a:pt x="84" y="148"/>
                        <a:pt x="98" y="128"/>
                      </a:cubicBezTo>
                      <a:cubicBezTo>
                        <a:pt x="127" y="86"/>
                        <a:pt x="175" y="37"/>
                        <a:pt x="222" y="0"/>
                      </a:cubicBezTo>
                      <a:cubicBezTo>
                        <a:pt x="224" y="4"/>
                        <a:pt x="224" y="4"/>
                        <a:pt x="224" y="4"/>
                      </a:cubicBezTo>
                      <a:cubicBezTo>
                        <a:pt x="177" y="40"/>
                        <a:pt x="130" y="89"/>
                        <a:pt x="101" y="131"/>
                      </a:cubicBezTo>
                      <a:cubicBezTo>
                        <a:pt x="88" y="150"/>
                        <a:pt x="76" y="170"/>
                        <a:pt x="65" y="191"/>
                      </a:cubicBezTo>
                      <a:cubicBezTo>
                        <a:pt x="38" y="243"/>
                        <a:pt x="20" y="298"/>
                        <a:pt x="11" y="356"/>
                      </a:cubicBezTo>
                      <a:cubicBezTo>
                        <a:pt x="7" y="380"/>
                        <a:pt x="4" y="404"/>
                        <a:pt x="4" y="428"/>
                      </a:cubicBezTo>
                      <a:cubicBezTo>
                        <a:pt x="4" y="433"/>
                        <a:pt x="4" y="438"/>
                        <a:pt x="4" y="443"/>
                      </a:cubicBezTo>
                      <a:cubicBezTo>
                        <a:pt x="4" y="523"/>
                        <a:pt x="21" y="601"/>
                        <a:pt x="55" y="674"/>
                      </a:cubicBezTo>
                      <a:cubicBezTo>
                        <a:pt x="84" y="737"/>
                        <a:pt x="125" y="793"/>
                        <a:pt x="176" y="841"/>
                      </a:cubicBezTo>
                      <a:cubicBezTo>
                        <a:pt x="278" y="937"/>
                        <a:pt x="411" y="990"/>
                        <a:pt x="551" y="990"/>
                      </a:cubicBezTo>
                      <a:cubicBezTo>
                        <a:pt x="785" y="990"/>
                        <a:pt x="993" y="841"/>
                        <a:pt x="1069" y="620"/>
                      </a:cubicBezTo>
                      <a:cubicBezTo>
                        <a:pt x="1088" y="563"/>
                        <a:pt x="1098" y="503"/>
                        <a:pt x="1098" y="443"/>
                      </a:cubicBezTo>
                      <a:cubicBezTo>
                        <a:pt x="1098" y="435"/>
                        <a:pt x="1098" y="426"/>
                        <a:pt x="1098" y="418"/>
                      </a:cubicBezTo>
                      <a:cubicBezTo>
                        <a:pt x="1093" y="318"/>
                        <a:pt x="1062" y="222"/>
                        <a:pt x="1008" y="140"/>
                      </a:cubicBezTo>
                      <a:cubicBezTo>
                        <a:pt x="1002" y="131"/>
                        <a:pt x="992" y="117"/>
                        <a:pt x="986" y="110"/>
                      </a:cubicBezTo>
                      <a:cubicBezTo>
                        <a:pt x="989" y="108"/>
                        <a:pt x="989" y="108"/>
                        <a:pt x="989" y="108"/>
                      </a:cubicBezTo>
                      <a:cubicBezTo>
                        <a:pt x="995" y="115"/>
                        <a:pt x="1005" y="129"/>
                        <a:pt x="1011" y="138"/>
                      </a:cubicBezTo>
                      <a:cubicBezTo>
                        <a:pt x="1066" y="220"/>
                        <a:pt x="1097" y="317"/>
                        <a:pt x="1102" y="418"/>
                      </a:cubicBezTo>
                      <a:cubicBezTo>
                        <a:pt x="1102" y="426"/>
                        <a:pt x="1102" y="434"/>
                        <a:pt x="1102" y="443"/>
                      </a:cubicBezTo>
                      <a:cubicBezTo>
                        <a:pt x="1102" y="504"/>
                        <a:pt x="1092" y="564"/>
                        <a:pt x="1072" y="622"/>
                      </a:cubicBezTo>
                      <a:cubicBezTo>
                        <a:pt x="996" y="844"/>
                        <a:pt x="786" y="994"/>
                        <a:pt x="551" y="9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0" name="Freeform 167"/>
                <p:cNvSpPr>
                  <a:spLocks noEditPoints="1"/>
                </p:cNvSpPr>
                <p:nvPr/>
              </p:nvSpPr>
              <p:spPr bwMode="auto">
                <a:xfrm>
                  <a:off x="1922954" y="1313148"/>
                  <a:ext cx="2050352" cy="624685"/>
                </a:xfrm>
                <a:custGeom>
                  <a:avLst/>
                  <a:gdLst>
                    <a:gd name="T0" fmla="*/ 10 w 850"/>
                    <a:gd name="T1" fmla="*/ 124 h 259"/>
                    <a:gd name="T2" fmla="*/ 43 w 850"/>
                    <a:gd name="T3" fmla="*/ 148 h 259"/>
                    <a:gd name="T4" fmla="*/ 175 w 850"/>
                    <a:gd name="T5" fmla="*/ 74 h 259"/>
                    <a:gd name="T6" fmla="*/ 238 w 850"/>
                    <a:gd name="T7" fmla="*/ 90 h 259"/>
                    <a:gd name="T8" fmla="*/ 727 w 850"/>
                    <a:gd name="T9" fmla="*/ 199 h 259"/>
                    <a:gd name="T10" fmla="*/ 806 w 850"/>
                    <a:gd name="T11" fmla="*/ 254 h 259"/>
                    <a:gd name="T12" fmla="*/ 848 w 850"/>
                    <a:gd name="T13" fmla="*/ 255 h 259"/>
                    <a:gd name="T14" fmla="*/ 836 w 850"/>
                    <a:gd name="T15" fmla="*/ 253 h 259"/>
                    <a:gd name="T16" fmla="*/ 726 w 850"/>
                    <a:gd name="T17" fmla="*/ 193 h 259"/>
                    <a:gd name="T18" fmla="*/ 237 w 850"/>
                    <a:gd name="T19" fmla="*/ 84 h 259"/>
                    <a:gd name="T20" fmla="*/ 172 w 850"/>
                    <a:gd name="T21" fmla="*/ 69 h 259"/>
                    <a:gd name="T22" fmla="*/ 28 w 850"/>
                    <a:gd name="T23" fmla="*/ 142 h 259"/>
                    <a:gd name="T24" fmla="*/ 23 w 850"/>
                    <a:gd name="T25" fmla="*/ 136 h 259"/>
                    <a:gd name="T26" fmla="*/ 39 w 850"/>
                    <a:gd name="T27" fmla="*/ 124 h 259"/>
                    <a:gd name="T28" fmla="*/ 55 w 850"/>
                    <a:gd name="T29" fmla="*/ 113 h 259"/>
                    <a:gd name="T30" fmla="*/ 71 w 850"/>
                    <a:gd name="T31" fmla="*/ 103 h 259"/>
                    <a:gd name="T32" fmla="*/ 83 w 850"/>
                    <a:gd name="T33" fmla="*/ 83 h 259"/>
                    <a:gd name="T34" fmla="*/ 100 w 850"/>
                    <a:gd name="T35" fmla="*/ 73 h 259"/>
                    <a:gd name="T36" fmla="*/ 118 w 850"/>
                    <a:gd name="T37" fmla="*/ 64 h 259"/>
                    <a:gd name="T38" fmla="*/ 136 w 850"/>
                    <a:gd name="T39" fmla="*/ 56 h 259"/>
                    <a:gd name="T40" fmla="*/ 154 w 850"/>
                    <a:gd name="T41" fmla="*/ 48 h 259"/>
                    <a:gd name="T42" fmla="*/ 173 w 850"/>
                    <a:gd name="T43" fmla="*/ 41 h 259"/>
                    <a:gd name="T44" fmla="*/ 192 w 850"/>
                    <a:gd name="T45" fmla="*/ 34 h 259"/>
                    <a:gd name="T46" fmla="*/ 203 w 850"/>
                    <a:gd name="T47" fmla="*/ 43 h 259"/>
                    <a:gd name="T48" fmla="*/ 222 w 850"/>
                    <a:gd name="T49" fmla="*/ 37 h 259"/>
                    <a:gd name="T50" fmla="*/ 241 w 850"/>
                    <a:gd name="T51" fmla="*/ 33 h 259"/>
                    <a:gd name="T52" fmla="*/ 260 w 850"/>
                    <a:gd name="T53" fmla="*/ 29 h 259"/>
                    <a:gd name="T54" fmla="*/ 279 w 850"/>
                    <a:gd name="T55" fmla="*/ 25 h 259"/>
                    <a:gd name="T56" fmla="*/ 298 w 850"/>
                    <a:gd name="T57" fmla="*/ 22 h 259"/>
                    <a:gd name="T58" fmla="*/ 318 w 850"/>
                    <a:gd name="T59" fmla="*/ 20 h 259"/>
                    <a:gd name="T60" fmla="*/ 337 w 850"/>
                    <a:gd name="T61" fmla="*/ 19 h 259"/>
                    <a:gd name="T62" fmla="*/ 357 w 850"/>
                    <a:gd name="T63" fmla="*/ 18 h 259"/>
                    <a:gd name="T64" fmla="*/ 376 w 850"/>
                    <a:gd name="T65" fmla="*/ 18 h 259"/>
                    <a:gd name="T66" fmla="*/ 396 w 850"/>
                    <a:gd name="T67" fmla="*/ 19 h 259"/>
                    <a:gd name="T68" fmla="*/ 415 w 850"/>
                    <a:gd name="T69" fmla="*/ 20 h 259"/>
                    <a:gd name="T70" fmla="*/ 434 w 850"/>
                    <a:gd name="T71" fmla="*/ 22 h 259"/>
                    <a:gd name="T72" fmla="*/ 446 w 850"/>
                    <a:gd name="T73" fmla="*/ 23 h 259"/>
                    <a:gd name="T74" fmla="*/ 465 w 850"/>
                    <a:gd name="T75" fmla="*/ 26 h 259"/>
                    <a:gd name="T76" fmla="*/ 484 w 850"/>
                    <a:gd name="T77" fmla="*/ 29 h 259"/>
                    <a:gd name="T78" fmla="*/ 503 w 850"/>
                    <a:gd name="T79" fmla="*/ 34 h 259"/>
                    <a:gd name="T80" fmla="*/ 522 w 850"/>
                    <a:gd name="T81" fmla="*/ 39 h 259"/>
                    <a:gd name="T82" fmla="*/ 541 w 850"/>
                    <a:gd name="T83" fmla="*/ 44 h 259"/>
                    <a:gd name="T84" fmla="*/ 559 w 850"/>
                    <a:gd name="T85" fmla="*/ 50 h 259"/>
                    <a:gd name="T86" fmla="*/ 578 w 850"/>
                    <a:gd name="T87" fmla="*/ 57 h 259"/>
                    <a:gd name="T88" fmla="*/ 596 w 850"/>
                    <a:gd name="T89" fmla="*/ 65 h 259"/>
                    <a:gd name="T90" fmla="*/ 613 w 850"/>
                    <a:gd name="T91" fmla="*/ 73 h 259"/>
                    <a:gd name="T92" fmla="*/ 631 w 850"/>
                    <a:gd name="T93" fmla="*/ 81 h 259"/>
                    <a:gd name="T94" fmla="*/ 648 w 850"/>
                    <a:gd name="T95" fmla="*/ 91 h 259"/>
                    <a:gd name="T96" fmla="*/ 665 w 850"/>
                    <a:gd name="T97" fmla="*/ 101 h 259"/>
                    <a:gd name="T98" fmla="*/ 681 w 850"/>
                    <a:gd name="T99" fmla="*/ 111 h 259"/>
                    <a:gd name="T100" fmla="*/ 698 w 850"/>
                    <a:gd name="T101" fmla="*/ 122 h 259"/>
                    <a:gd name="T102" fmla="*/ 713 w 850"/>
                    <a:gd name="T103" fmla="*/ 134 h 259"/>
                    <a:gd name="T104" fmla="*/ 729 w 850"/>
                    <a:gd name="T105" fmla="*/ 146 h 259"/>
                    <a:gd name="T106" fmla="*/ 744 w 850"/>
                    <a:gd name="T107" fmla="*/ 158 h 259"/>
                    <a:gd name="T108" fmla="*/ 758 w 850"/>
                    <a:gd name="T109" fmla="*/ 171 h 259"/>
                    <a:gd name="T110" fmla="*/ 772 w 850"/>
                    <a:gd name="T111" fmla="*/ 185 h 259"/>
                    <a:gd name="T112" fmla="*/ 786 w 850"/>
                    <a:gd name="T113" fmla="*/ 199 h 259"/>
                    <a:gd name="T114" fmla="*/ 800 w 850"/>
                    <a:gd name="T115" fmla="*/ 197 h 259"/>
                    <a:gd name="T116" fmla="*/ 814 w 850"/>
                    <a:gd name="T117" fmla="*/ 212 h 259"/>
                    <a:gd name="T118" fmla="*/ 826 w 850"/>
                    <a:gd name="T119" fmla="*/ 227 h 259"/>
                    <a:gd name="T120" fmla="*/ 839 w 850"/>
                    <a:gd name="T121" fmla="*/ 24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259">
                      <a:moveTo>
                        <a:pt x="845" y="242"/>
                      </a:moveTo>
                      <a:cubicBezTo>
                        <a:pt x="735" y="91"/>
                        <a:pt x="558" y="0"/>
                        <a:pt x="371" y="0"/>
                      </a:cubicBezTo>
                      <a:cubicBezTo>
                        <a:pt x="265" y="0"/>
                        <a:pt x="162" y="28"/>
                        <a:pt x="72" y="82"/>
                      </a:cubicBezTo>
                      <a:cubicBezTo>
                        <a:pt x="50" y="95"/>
                        <a:pt x="30" y="109"/>
                        <a:pt x="10" y="124"/>
                      </a:cubicBezTo>
                      <a:cubicBezTo>
                        <a:pt x="8" y="126"/>
                        <a:pt x="0" y="132"/>
                        <a:pt x="0" y="138"/>
                      </a:cubicBezTo>
                      <a:cubicBezTo>
                        <a:pt x="2" y="146"/>
                        <a:pt x="8" y="148"/>
                        <a:pt x="28" y="148"/>
                      </a:cubicBezTo>
                      <a:cubicBezTo>
                        <a:pt x="28" y="148"/>
                        <a:pt x="28" y="148"/>
                        <a:pt x="28" y="148"/>
                      </a:cubicBezTo>
                      <a:cubicBezTo>
                        <a:pt x="32" y="148"/>
                        <a:pt x="37" y="148"/>
                        <a:pt x="43" y="148"/>
                      </a:cubicBezTo>
                      <a:cubicBezTo>
                        <a:pt x="44" y="148"/>
                        <a:pt x="44" y="148"/>
                        <a:pt x="44" y="148"/>
                      </a:cubicBezTo>
                      <a:cubicBezTo>
                        <a:pt x="45" y="147"/>
                        <a:pt x="45" y="147"/>
                        <a:pt x="45" y="147"/>
                      </a:cubicBezTo>
                      <a:cubicBezTo>
                        <a:pt x="57" y="139"/>
                        <a:pt x="76" y="125"/>
                        <a:pt x="92" y="116"/>
                      </a:cubicBezTo>
                      <a:cubicBezTo>
                        <a:pt x="121" y="98"/>
                        <a:pt x="155" y="83"/>
                        <a:pt x="175" y="74"/>
                      </a:cubicBezTo>
                      <a:cubicBezTo>
                        <a:pt x="177" y="73"/>
                        <a:pt x="180" y="73"/>
                        <a:pt x="182" y="73"/>
                      </a:cubicBezTo>
                      <a:cubicBezTo>
                        <a:pt x="190" y="73"/>
                        <a:pt x="198" y="77"/>
                        <a:pt x="206" y="81"/>
                      </a:cubicBezTo>
                      <a:cubicBezTo>
                        <a:pt x="215" y="86"/>
                        <a:pt x="223" y="90"/>
                        <a:pt x="232" y="90"/>
                      </a:cubicBezTo>
                      <a:cubicBezTo>
                        <a:pt x="234" y="90"/>
                        <a:pt x="236" y="90"/>
                        <a:pt x="238" y="90"/>
                      </a:cubicBezTo>
                      <a:cubicBezTo>
                        <a:pt x="284" y="79"/>
                        <a:pt x="333" y="73"/>
                        <a:pt x="371" y="73"/>
                      </a:cubicBezTo>
                      <a:cubicBezTo>
                        <a:pt x="502" y="73"/>
                        <a:pt x="607" y="111"/>
                        <a:pt x="703" y="195"/>
                      </a:cubicBezTo>
                      <a:cubicBezTo>
                        <a:pt x="708" y="199"/>
                        <a:pt x="714" y="199"/>
                        <a:pt x="719" y="199"/>
                      </a:cubicBezTo>
                      <a:cubicBezTo>
                        <a:pt x="721" y="199"/>
                        <a:pt x="724" y="199"/>
                        <a:pt x="727" y="199"/>
                      </a:cubicBezTo>
                      <a:cubicBezTo>
                        <a:pt x="729" y="199"/>
                        <a:pt x="732" y="199"/>
                        <a:pt x="735" y="199"/>
                      </a:cubicBezTo>
                      <a:cubicBezTo>
                        <a:pt x="746" y="199"/>
                        <a:pt x="758" y="200"/>
                        <a:pt x="769" y="212"/>
                      </a:cubicBezTo>
                      <a:cubicBezTo>
                        <a:pt x="782" y="225"/>
                        <a:pt x="796" y="242"/>
                        <a:pt x="805" y="254"/>
                      </a:cubicBezTo>
                      <a:cubicBezTo>
                        <a:pt x="806" y="254"/>
                        <a:pt x="806" y="254"/>
                        <a:pt x="806" y="254"/>
                      </a:cubicBezTo>
                      <a:cubicBezTo>
                        <a:pt x="807" y="255"/>
                        <a:pt x="807" y="255"/>
                        <a:pt x="807" y="255"/>
                      </a:cubicBezTo>
                      <a:cubicBezTo>
                        <a:pt x="808" y="255"/>
                        <a:pt x="822" y="258"/>
                        <a:pt x="836" y="259"/>
                      </a:cubicBezTo>
                      <a:cubicBezTo>
                        <a:pt x="837" y="259"/>
                        <a:pt x="838" y="259"/>
                        <a:pt x="839" y="259"/>
                      </a:cubicBezTo>
                      <a:cubicBezTo>
                        <a:pt x="844" y="259"/>
                        <a:pt x="847" y="258"/>
                        <a:pt x="848" y="255"/>
                      </a:cubicBezTo>
                      <a:cubicBezTo>
                        <a:pt x="850" y="252"/>
                        <a:pt x="849" y="247"/>
                        <a:pt x="845" y="242"/>
                      </a:cubicBezTo>
                      <a:close/>
                      <a:moveTo>
                        <a:pt x="843" y="252"/>
                      </a:moveTo>
                      <a:cubicBezTo>
                        <a:pt x="843" y="252"/>
                        <a:pt x="842" y="253"/>
                        <a:pt x="839" y="253"/>
                      </a:cubicBezTo>
                      <a:cubicBezTo>
                        <a:pt x="838" y="253"/>
                        <a:pt x="837" y="253"/>
                        <a:pt x="836" y="253"/>
                      </a:cubicBezTo>
                      <a:cubicBezTo>
                        <a:pt x="825" y="252"/>
                        <a:pt x="813" y="250"/>
                        <a:pt x="809" y="249"/>
                      </a:cubicBezTo>
                      <a:cubicBezTo>
                        <a:pt x="800" y="237"/>
                        <a:pt x="786" y="221"/>
                        <a:pt x="774" y="208"/>
                      </a:cubicBezTo>
                      <a:cubicBezTo>
                        <a:pt x="761" y="194"/>
                        <a:pt x="746" y="193"/>
                        <a:pt x="735" y="193"/>
                      </a:cubicBezTo>
                      <a:cubicBezTo>
                        <a:pt x="732" y="193"/>
                        <a:pt x="729" y="193"/>
                        <a:pt x="726" y="193"/>
                      </a:cubicBezTo>
                      <a:cubicBezTo>
                        <a:pt x="724" y="193"/>
                        <a:pt x="721" y="193"/>
                        <a:pt x="719" y="193"/>
                      </a:cubicBezTo>
                      <a:cubicBezTo>
                        <a:pt x="713" y="193"/>
                        <a:pt x="709" y="192"/>
                        <a:pt x="707" y="190"/>
                      </a:cubicBezTo>
                      <a:cubicBezTo>
                        <a:pt x="610" y="106"/>
                        <a:pt x="503" y="67"/>
                        <a:pt x="371" y="67"/>
                      </a:cubicBezTo>
                      <a:cubicBezTo>
                        <a:pt x="332" y="67"/>
                        <a:pt x="283" y="73"/>
                        <a:pt x="237" y="84"/>
                      </a:cubicBezTo>
                      <a:cubicBezTo>
                        <a:pt x="235" y="84"/>
                        <a:pt x="234" y="84"/>
                        <a:pt x="232" y="84"/>
                      </a:cubicBezTo>
                      <a:cubicBezTo>
                        <a:pt x="225" y="84"/>
                        <a:pt x="217" y="80"/>
                        <a:pt x="209" y="76"/>
                      </a:cubicBezTo>
                      <a:cubicBezTo>
                        <a:pt x="200" y="71"/>
                        <a:pt x="191" y="67"/>
                        <a:pt x="182" y="67"/>
                      </a:cubicBezTo>
                      <a:cubicBezTo>
                        <a:pt x="179" y="67"/>
                        <a:pt x="175" y="67"/>
                        <a:pt x="172" y="69"/>
                      </a:cubicBezTo>
                      <a:cubicBezTo>
                        <a:pt x="152" y="77"/>
                        <a:pt x="118" y="93"/>
                        <a:pt x="89" y="111"/>
                      </a:cubicBezTo>
                      <a:cubicBezTo>
                        <a:pt x="73" y="120"/>
                        <a:pt x="54" y="133"/>
                        <a:pt x="42" y="142"/>
                      </a:cubicBezTo>
                      <a:cubicBezTo>
                        <a:pt x="36" y="142"/>
                        <a:pt x="32" y="142"/>
                        <a:pt x="28" y="142"/>
                      </a:cubicBezTo>
                      <a:cubicBezTo>
                        <a:pt x="28" y="142"/>
                        <a:pt x="28" y="142"/>
                        <a:pt x="28" y="142"/>
                      </a:cubicBezTo>
                      <a:cubicBezTo>
                        <a:pt x="7" y="142"/>
                        <a:pt x="7" y="140"/>
                        <a:pt x="6" y="137"/>
                      </a:cubicBezTo>
                      <a:cubicBezTo>
                        <a:pt x="6" y="136"/>
                        <a:pt x="10" y="132"/>
                        <a:pt x="14" y="129"/>
                      </a:cubicBezTo>
                      <a:cubicBezTo>
                        <a:pt x="15" y="128"/>
                        <a:pt x="16" y="128"/>
                        <a:pt x="16" y="127"/>
                      </a:cubicBezTo>
                      <a:cubicBezTo>
                        <a:pt x="23" y="136"/>
                        <a:pt x="23" y="136"/>
                        <a:pt x="23" y="136"/>
                      </a:cubicBezTo>
                      <a:cubicBezTo>
                        <a:pt x="30" y="131"/>
                        <a:pt x="30" y="131"/>
                        <a:pt x="30" y="131"/>
                      </a:cubicBezTo>
                      <a:cubicBezTo>
                        <a:pt x="23" y="122"/>
                        <a:pt x="23" y="122"/>
                        <a:pt x="23" y="122"/>
                      </a:cubicBezTo>
                      <a:cubicBezTo>
                        <a:pt x="26" y="120"/>
                        <a:pt x="29" y="117"/>
                        <a:pt x="32" y="115"/>
                      </a:cubicBezTo>
                      <a:cubicBezTo>
                        <a:pt x="39" y="124"/>
                        <a:pt x="39" y="124"/>
                        <a:pt x="39" y="124"/>
                      </a:cubicBezTo>
                      <a:cubicBezTo>
                        <a:pt x="45" y="120"/>
                        <a:pt x="45" y="120"/>
                        <a:pt x="45" y="120"/>
                      </a:cubicBezTo>
                      <a:cubicBezTo>
                        <a:pt x="39" y="110"/>
                        <a:pt x="39" y="110"/>
                        <a:pt x="39" y="110"/>
                      </a:cubicBezTo>
                      <a:cubicBezTo>
                        <a:pt x="42" y="108"/>
                        <a:pt x="46" y="106"/>
                        <a:pt x="49" y="104"/>
                      </a:cubicBezTo>
                      <a:cubicBezTo>
                        <a:pt x="55" y="113"/>
                        <a:pt x="55" y="113"/>
                        <a:pt x="55" y="113"/>
                      </a:cubicBezTo>
                      <a:cubicBezTo>
                        <a:pt x="62" y="109"/>
                        <a:pt x="62" y="109"/>
                        <a:pt x="62" y="109"/>
                      </a:cubicBezTo>
                      <a:cubicBezTo>
                        <a:pt x="55" y="99"/>
                        <a:pt x="55" y="99"/>
                        <a:pt x="55" y="99"/>
                      </a:cubicBezTo>
                      <a:cubicBezTo>
                        <a:pt x="59" y="97"/>
                        <a:pt x="62" y="95"/>
                        <a:pt x="66" y="93"/>
                      </a:cubicBezTo>
                      <a:cubicBezTo>
                        <a:pt x="71" y="103"/>
                        <a:pt x="71" y="103"/>
                        <a:pt x="71" y="103"/>
                      </a:cubicBezTo>
                      <a:cubicBezTo>
                        <a:pt x="78" y="98"/>
                        <a:pt x="78" y="98"/>
                        <a:pt x="78" y="98"/>
                      </a:cubicBezTo>
                      <a:cubicBezTo>
                        <a:pt x="72" y="89"/>
                        <a:pt x="72" y="89"/>
                        <a:pt x="72" y="89"/>
                      </a:cubicBezTo>
                      <a:cubicBezTo>
                        <a:pt x="73" y="88"/>
                        <a:pt x="74" y="88"/>
                        <a:pt x="75" y="87"/>
                      </a:cubicBezTo>
                      <a:cubicBezTo>
                        <a:pt x="77" y="86"/>
                        <a:pt x="80" y="84"/>
                        <a:pt x="83" y="83"/>
                      </a:cubicBezTo>
                      <a:cubicBezTo>
                        <a:pt x="88" y="93"/>
                        <a:pt x="88" y="93"/>
                        <a:pt x="88" y="93"/>
                      </a:cubicBezTo>
                      <a:cubicBezTo>
                        <a:pt x="95" y="89"/>
                        <a:pt x="95" y="89"/>
                        <a:pt x="95" y="89"/>
                      </a:cubicBezTo>
                      <a:cubicBezTo>
                        <a:pt x="90" y="79"/>
                        <a:pt x="90" y="79"/>
                        <a:pt x="90" y="79"/>
                      </a:cubicBezTo>
                      <a:cubicBezTo>
                        <a:pt x="93" y="77"/>
                        <a:pt x="97" y="75"/>
                        <a:pt x="100" y="73"/>
                      </a:cubicBezTo>
                      <a:cubicBezTo>
                        <a:pt x="105" y="83"/>
                        <a:pt x="105" y="83"/>
                        <a:pt x="105" y="83"/>
                      </a:cubicBezTo>
                      <a:cubicBezTo>
                        <a:pt x="113" y="79"/>
                        <a:pt x="113" y="79"/>
                        <a:pt x="113" y="79"/>
                      </a:cubicBezTo>
                      <a:cubicBezTo>
                        <a:pt x="107" y="69"/>
                        <a:pt x="107" y="69"/>
                        <a:pt x="107" y="69"/>
                      </a:cubicBezTo>
                      <a:cubicBezTo>
                        <a:pt x="111" y="68"/>
                        <a:pt x="114" y="66"/>
                        <a:pt x="118" y="64"/>
                      </a:cubicBezTo>
                      <a:cubicBezTo>
                        <a:pt x="123" y="74"/>
                        <a:pt x="123" y="74"/>
                        <a:pt x="123" y="74"/>
                      </a:cubicBezTo>
                      <a:cubicBezTo>
                        <a:pt x="130" y="71"/>
                        <a:pt x="130" y="71"/>
                        <a:pt x="130" y="71"/>
                      </a:cubicBezTo>
                      <a:cubicBezTo>
                        <a:pt x="125" y="61"/>
                        <a:pt x="125" y="61"/>
                        <a:pt x="125" y="61"/>
                      </a:cubicBezTo>
                      <a:cubicBezTo>
                        <a:pt x="129" y="59"/>
                        <a:pt x="132" y="57"/>
                        <a:pt x="136" y="56"/>
                      </a:cubicBezTo>
                      <a:cubicBezTo>
                        <a:pt x="141" y="66"/>
                        <a:pt x="141" y="66"/>
                        <a:pt x="141" y="66"/>
                      </a:cubicBezTo>
                      <a:cubicBezTo>
                        <a:pt x="148" y="63"/>
                        <a:pt x="148" y="63"/>
                        <a:pt x="148" y="63"/>
                      </a:cubicBezTo>
                      <a:cubicBezTo>
                        <a:pt x="143" y="52"/>
                        <a:pt x="143" y="52"/>
                        <a:pt x="143" y="52"/>
                      </a:cubicBezTo>
                      <a:cubicBezTo>
                        <a:pt x="147" y="51"/>
                        <a:pt x="151" y="49"/>
                        <a:pt x="154" y="48"/>
                      </a:cubicBezTo>
                      <a:cubicBezTo>
                        <a:pt x="159" y="59"/>
                        <a:pt x="159" y="59"/>
                        <a:pt x="159" y="59"/>
                      </a:cubicBezTo>
                      <a:cubicBezTo>
                        <a:pt x="166" y="56"/>
                        <a:pt x="166" y="56"/>
                        <a:pt x="166" y="56"/>
                      </a:cubicBezTo>
                      <a:cubicBezTo>
                        <a:pt x="162" y="45"/>
                        <a:pt x="162" y="45"/>
                        <a:pt x="162" y="45"/>
                      </a:cubicBezTo>
                      <a:cubicBezTo>
                        <a:pt x="166" y="43"/>
                        <a:pt x="169" y="42"/>
                        <a:pt x="173" y="41"/>
                      </a:cubicBezTo>
                      <a:cubicBezTo>
                        <a:pt x="177" y="52"/>
                        <a:pt x="177" y="52"/>
                        <a:pt x="177" y="52"/>
                      </a:cubicBezTo>
                      <a:cubicBezTo>
                        <a:pt x="184" y="49"/>
                        <a:pt x="184" y="49"/>
                        <a:pt x="184" y="49"/>
                      </a:cubicBezTo>
                      <a:cubicBezTo>
                        <a:pt x="181" y="38"/>
                        <a:pt x="181" y="38"/>
                        <a:pt x="181" y="38"/>
                      </a:cubicBezTo>
                      <a:cubicBezTo>
                        <a:pt x="184" y="37"/>
                        <a:pt x="188" y="36"/>
                        <a:pt x="192" y="34"/>
                      </a:cubicBezTo>
                      <a:cubicBezTo>
                        <a:pt x="195" y="45"/>
                        <a:pt x="195" y="45"/>
                        <a:pt x="195" y="45"/>
                      </a:cubicBezTo>
                      <a:cubicBezTo>
                        <a:pt x="199" y="44"/>
                        <a:pt x="199" y="44"/>
                        <a:pt x="199" y="44"/>
                      </a:cubicBezTo>
                      <a:cubicBezTo>
                        <a:pt x="200" y="44"/>
                        <a:pt x="200" y="44"/>
                        <a:pt x="201" y="43"/>
                      </a:cubicBezTo>
                      <a:cubicBezTo>
                        <a:pt x="203" y="43"/>
                        <a:pt x="203" y="43"/>
                        <a:pt x="203" y="43"/>
                      </a:cubicBezTo>
                      <a:cubicBezTo>
                        <a:pt x="200" y="32"/>
                        <a:pt x="200" y="32"/>
                        <a:pt x="200" y="32"/>
                      </a:cubicBezTo>
                      <a:cubicBezTo>
                        <a:pt x="203" y="31"/>
                        <a:pt x="207" y="30"/>
                        <a:pt x="211" y="29"/>
                      </a:cubicBezTo>
                      <a:cubicBezTo>
                        <a:pt x="214" y="40"/>
                        <a:pt x="214" y="40"/>
                        <a:pt x="214" y="40"/>
                      </a:cubicBezTo>
                      <a:cubicBezTo>
                        <a:pt x="222" y="37"/>
                        <a:pt x="222" y="37"/>
                        <a:pt x="222" y="37"/>
                      </a:cubicBezTo>
                      <a:cubicBezTo>
                        <a:pt x="219" y="26"/>
                        <a:pt x="219" y="26"/>
                        <a:pt x="219" y="26"/>
                      </a:cubicBezTo>
                      <a:cubicBezTo>
                        <a:pt x="223" y="25"/>
                        <a:pt x="226" y="24"/>
                        <a:pt x="230" y="23"/>
                      </a:cubicBezTo>
                      <a:cubicBezTo>
                        <a:pt x="233" y="35"/>
                        <a:pt x="233" y="35"/>
                        <a:pt x="233" y="35"/>
                      </a:cubicBezTo>
                      <a:cubicBezTo>
                        <a:pt x="241" y="33"/>
                        <a:pt x="241" y="33"/>
                        <a:pt x="241" y="33"/>
                      </a:cubicBezTo>
                      <a:cubicBezTo>
                        <a:pt x="238" y="21"/>
                        <a:pt x="238" y="21"/>
                        <a:pt x="238" y="21"/>
                      </a:cubicBezTo>
                      <a:cubicBezTo>
                        <a:pt x="242" y="21"/>
                        <a:pt x="246" y="20"/>
                        <a:pt x="250" y="19"/>
                      </a:cubicBezTo>
                      <a:cubicBezTo>
                        <a:pt x="252" y="30"/>
                        <a:pt x="252" y="30"/>
                        <a:pt x="252" y="30"/>
                      </a:cubicBezTo>
                      <a:cubicBezTo>
                        <a:pt x="260" y="29"/>
                        <a:pt x="260" y="29"/>
                        <a:pt x="260" y="29"/>
                      </a:cubicBezTo>
                      <a:cubicBezTo>
                        <a:pt x="257" y="17"/>
                        <a:pt x="257" y="17"/>
                        <a:pt x="257" y="17"/>
                      </a:cubicBezTo>
                      <a:cubicBezTo>
                        <a:pt x="261" y="16"/>
                        <a:pt x="265" y="16"/>
                        <a:pt x="269" y="15"/>
                      </a:cubicBezTo>
                      <a:cubicBezTo>
                        <a:pt x="271" y="27"/>
                        <a:pt x="271" y="27"/>
                        <a:pt x="271" y="27"/>
                      </a:cubicBezTo>
                      <a:cubicBezTo>
                        <a:pt x="279" y="25"/>
                        <a:pt x="279" y="25"/>
                        <a:pt x="279" y="25"/>
                      </a:cubicBezTo>
                      <a:cubicBezTo>
                        <a:pt x="277" y="14"/>
                        <a:pt x="277" y="14"/>
                        <a:pt x="277" y="14"/>
                      </a:cubicBezTo>
                      <a:cubicBezTo>
                        <a:pt x="281" y="13"/>
                        <a:pt x="285" y="12"/>
                        <a:pt x="289" y="12"/>
                      </a:cubicBezTo>
                      <a:cubicBezTo>
                        <a:pt x="290" y="23"/>
                        <a:pt x="290" y="23"/>
                        <a:pt x="290" y="23"/>
                      </a:cubicBezTo>
                      <a:cubicBezTo>
                        <a:pt x="298" y="22"/>
                        <a:pt x="298" y="22"/>
                        <a:pt x="298" y="22"/>
                      </a:cubicBezTo>
                      <a:cubicBezTo>
                        <a:pt x="297" y="11"/>
                        <a:pt x="297" y="11"/>
                        <a:pt x="297" y="11"/>
                      </a:cubicBezTo>
                      <a:cubicBezTo>
                        <a:pt x="301" y="10"/>
                        <a:pt x="305" y="10"/>
                        <a:pt x="309" y="9"/>
                      </a:cubicBezTo>
                      <a:cubicBezTo>
                        <a:pt x="310" y="21"/>
                        <a:pt x="310" y="21"/>
                        <a:pt x="310" y="21"/>
                      </a:cubicBezTo>
                      <a:cubicBezTo>
                        <a:pt x="318" y="20"/>
                        <a:pt x="318" y="20"/>
                        <a:pt x="318" y="20"/>
                      </a:cubicBezTo>
                      <a:cubicBezTo>
                        <a:pt x="317" y="9"/>
                        <a:pt x="317" y="9"/>
                        <a:pt x="317" y="9"/>
                      </a:cubicBezTo>
                      <a:cubicBezTo>
                        <a:pt x="321" y="8"/>
                        <a:pt x="324" y="8"/>
                        <a:pt x="328" y="8"/>
                      </a:cubicBezTo>
                      <a:cubicBezTo>
                        <a:pt x="329" y="19"/>
                        <a:pt x="329" y="19"/>
                        <a:pt x="329" y="19"/>
                      </a:cubicBezTo>
                      <a:cubicBezTo>
                        <a:pt x="337" y="19"/>
                        <a:pt x="337" y="19"/>
                        <a:pt x="337" y="19"/>
                      </a:cubicBezTo>
                      <a:cubicBezTo>
                        <a:pt x="336" y="7"/>
                        <a:pt x="336" y="7"/>
                        <a:pt x="336" y="7"/>
                      </a:cubicBezTo>
                      <a:cubicBezTo>
                        <a:pt x="340" y="7"/>
                        <a:pt x="344" y="7"/>
                        <a:pt x="348" y="6"/>
                      </a:cubicBezTo>
                      <a:cubicBezTo>
                        <a:pt x="349" y="18"/>
                        <a:pt x="349" y="18"/>
                        <a:pt x="349" y="18"/>
                      </a:cubicBezTo>
                      <a:cubicBezTo>
                        <a:pt x="357" y="18"/>
                        <a:pt x="357" y="18"/>
                        <a:pt x="357" y="18"/>
                      </a:cubicBezTo>
                      <a:cubicBezTo>
                        <a:pt x="356" y="6"/>
                        <a:pt x="356" y="6"/>
                        <a:pt x="356" y="6"/>
                      </a:cubicBezTo>
                      <a:cubicBezTo>
                        <a:pt x="360" y="6"/>
                        <a:pt x="364" y="6"/>
                        <a:pt x="368" y="6"/>
                      </a:cubicBezTo>
                      <a:cubicBezTo>
                        <a:pt x="368" y="18"/>
                        <a:pt x="368" y="18"/>
                        <a:pt x="368" y="18"/>
                      </a:cubicBezTo>
                      <a:cubicBezTo>
                        <a:pt x="376" y="18"/>
                        <a:pt x="376" y="18"/>
                        <a:pt x="376" y="18"/>
                      </a:cubicBezTo>
                      <a:cubicBezTo>
                        <a:pt x="376" y="6"/>
                        <a:pt x="376" y="6"/>
                        <a:pt x="376" y="6"/>
                      </a:cubicBezTo>
                      <a:cubicBezTo>
                        <a:pt x="380" y="6"/>
                        <a:pt x="384" y="6"/>
                        <a:pt x="388" y="6"/>
                      </a:cubicBezTo>
                      <a:cubicBezTo>
                        <a:pt x="388" y="18"/>
                        <a:pt x="388" y="18"/>
                        <a:pt x="388" y="18"/>
                      </a:cubicBezTo>
                      <a:cubicBezTo>
                        <a:pt x="396" y="19"/>
                        <a:pt x="396" y="19"/>
                        <a:pt x="396" y="19"/>
                      </a:cubicBezTo>
                      <a:cubicBezTo>
                        <a:pt x="396" y="7"/>
                        <a:pt x="396" y="7"/>
                        <a:pt x="396" y="7"/>
                      </a:cubicBezTo>
                      <a:cubicBezTo>
                        <a:pt x="400" y="7"/>
                        <a:pt x="404" y="7"/>
                        <a:pt x="408" y="7"/>
                      </a:cubicBezTo>
                      <a:cubicBezTo>
                        <a:pt x="407" y="19"/>
                        <a:pt x="407" y="19"/>
                        <a:pt x="407" y="19"/>
                      </a:cubicBezTo>
                      <a:cubicBezTo>
                        <a:pt x="415" y="20"/>
                        <a:pt x="415" y="20"/>
                        <a:pt x="415" y="20"/>
                      </a:cubicBezTo>
                      <a:cubicBezTo>
                        <a:pt x="416" y="8"/>
                        <a:pt x="416" y="8"/>
                        <a:pt x="416" y="8"/>
                      </a:cubicBezTo>
                      <a:cubicBezTo>
                        <a:pt x="420" y="8"/>
                        <a:pt x="424" y="9"/>
                        <a:pt x="428" y="9"/>
                      </a:cubicBezTo>
                      <a:cubicBezTo>
                        <a:pt x="426" y="21"/>
                        <a:pt x="426" y="21"/>
                        <a:pt x="426" y="21"/>
                      </a:cubicBezTo>
                      <a:cubicBezTo>
                        <a:pt x="434" y="22"/>
                        <a:pt x="434" y="22"/>
                        <a:pt x="434" y="22"/>
                      </a:cubicBezTo>
                      <a:cubicBezTo>
                        <a:pt x="436" y="10"/>
                        <a:pt x="436" y="10"/>
                        <a:pt x="436" y="10"/>
                      </a:cubicBezTo>
                      <a:cubicBezTo>
                        <a:pt x="440" y="10"/>
                        <a:pt x="444" y="11"/>
                        <a:pt x="448" y="11"/>
                      </a:cubicBezTo>
                      <a:cubicBezTo>
                        <a:pt x="446" y="21"/>
                        <a:pt x="446" y="21"/>
                        <a:pt x="446" y="21"/>
                      </a:cubicBezTo>
                      <a:cubicBezTo>
                        <a:pt x="446" y="23"/>
                        <a:pt x="446" y="23"/>
                        <a:pt x="446" y="23"/>
                      </a:cubicBezTo>
                      <a:cubicBezTo>
                        <a:pt x="454" y="24"/>
                        <a:pt x="454" y="24"/>
                        <a:pt x="454" y="24"/>
                      </a:cubicBezTo>
                      <a:cubicBezTo>
                        <a:pt x="456" y="12"/>
                        <a:pt x="456" y="12"/>
                        <a:pt x="456" y="12"/>
                      </a:cubicBezTo>
                      <a:cubicBezTo>
                        <a:pt x="459" y="13"/>
                        <a:pt x="463" y="14"/>
                        <a:pt x="467" y="14"/>
                      </a:cubicBezTo>
                      <a:cubicBezTo>
                        <a:pt x="465" y="26"/>
                        <a:pt x="465" y="26"/>
                        <a:pt x="465" y="26"/>
                      </a:cubicBezTo>
                      <a:cubicBezTo>
                        <a:pt x="473" y="27"/>
                        <a:pt x="473" y="27"/>
                        <a:pt x="473" y="27"/>
                      </a:cubicBezTo>
                      <a:cubicBezTo>
                        <a:pt x="475" y="16"/>
                        <a:pt x="475" y="16"/>
                        <a:pt x="475" y="16"/>
                      </a:cubicBezTo>
                      <a:cubicBezTo>
                        <a:pt x="479" y="16"/>
                        <a:pt x="483" y="17"/>
                        <a:pt x="487" y="18"/>
                      </a:cubicBezTo>
                      <a:cubicBezTo>
                        <a:pt x="484" y="29"/>
                        <a:pt x="484" y="29"/>
                        <a:pt x="484" y="29"/>
                      </a:cubicBezTo>
                      <a:cubicBezTo>
                        <a:pt x="492" y="31"/>
                        <a:pt x="492" y="31"/>
                        <a:pt x="492" y="31"/>
                      </a:cubicBezTo>
                      <a:cubicBezTo>
                        <a:pt x="495" y="20"/>
                        <a:pt x="495" y="20"/>
                        <a:pt x="495" y="20"/>
                      </a:cubicBezTo>
                      <a:cubicBezTo>
                        <a:pt x="499" y="20"/>
                        <a:pt x="502" y="21"/>
                        <a:pt x="506" y="22"/>
                      </a:cubicBezTo>
                      <a:cubicBezTo>
                        <a:pt x="503" y="34"/>
                        <a:pt x="503" y="34"/>
                        <a:pt x="503" y="34"/>
                      </a:cubicBezTo>
                      <a:cubicBezTo>
                        <a:pt x="511" y="36"/>
                        <a:pt x="511" y="36"/>
                        <a:pt x="511" y="36"/>
                      </a:cubicBezTo>
                      <a:cubicBezTo>
                        <a:pt x="514" y="24"/>
                        <a:pt x="514" y="24"/>
                        <a:pt x="514" y="24"/>
                      </a:cubicBezTo>
                      <a:cubicBezTo>
                        <a:pt x="518" y="25"/>
                        <a:pt x="522" y="26"/>
                        <a:pt x="526" y="27"/>
                      </a:cubicBezTo>
                      <a:cubicBezTo>
                        <a:pt x="522" y="39"/>
                        <a:pt x="522" y="39"/>
                        <a:pt x="522" y="39"/>
                      </a:cubicBezTo>
                      <a:cubicBezTo>
                        <a:pt x="530" y="41"/>
                        <a:pt x="530" y="41"/>
                        <a:pt x="530" y="41"/>
                      </a:cubicBezTo>
                      <a:cubicBezTo>
                        <a:pt x="533" y="30"/>
                        <a:pt x="533" y="30"/>
                        <a:pt x="533" y="30"/>
                      </a:cubicBezTo>
                      <a:cubicBezTo>
                        <a:pt x="537" y="31"/>
                        <a:pt x="541" y="32"/>
                        <a:pt x="545" y="33"/>
                      </a:cubicBezTo>
                      <a:cubicBezTo>
                        <a:pt x="541" y="44"/>
                        <a:pt x="541" y="44"/>
                        <a:pt x="541" y="44"/>
                      </a:cubicBezTo>
                      <a:cubicBezTo>
                        <a:pt x="548" y="47"/>
                        <a:pt x="548" y="47"/>
                        <a:pt x="548" y="47"/>
                      </a:cubicBezTo>
                      <a:cubicBezTo>
                        <a:pt x="552" y="35"/>
                        <a:pt x="552" y="35"/>
                        <a:pt x="552" y="35"/>
                      </a:cubicBezTo>
                      <a:cubicBezTo>
                        <a:pt x="556" y="37"/>
                        <a:pt x="560" y="38"/>
                        <a:pt x="564" y="39"/>
                      </a:cubicBezTo>
                      <a:cubicBezTo>
                        <a:pt x="559" y="50"/>
                        <a:pt x="559" y="50"/>
                        <a:pt x="559" y="50"/>
                      </a:cubicBezTo>
                      <a:cubicBezTo>
                        <a:pt x="567" y="53"/>
                        <a:pt x="567" y="53"/>
                        <a:pt x="567" y="53"/>
                      </a:cubicBezTo>
                      <a:cubicBezTo>
                        <a:pt x="571" y="42"/>
                        <a:pt x="571" y="42"/>
                        <a:pt x="571" y="42"/>
                      </a:cubicBezTo>
                      <a:cubicBezTo>
                        <a:pt x="575" y="43"/>
                        <a:pt x="579" y="45"/>
                        <a:pt x="582" y="46"/>
                      </a:cubicBezTo>
                      <a:cubicBezTo>
                        <a:pt x="578" y="57"/>
                        <a:pt x="578" y="57"/>
                        <a:pt x="578" y="57"/>
                      </a:cubicBezTo>
                      <a:cubicBezTo>
                        <a:pt x="585" y="60"/>
                        <a:pt x="585" y="60"/>
                        <a:pt x="585" y="60"/>
                      </a:cubicBezTo>
                      <a:cubicBezTo>
                        <a:pt x="590" y="49"/>
                        <a:pt x="590" y="49"/>
                        <a:pt x="590" y="49"/>
                      </a:cubicBezTo>
                      <a:cubicBezTo>
                        <a:pt x="593" y="51"/>
                        <a:pt x="597" y="52"/>
                        <a:pt x="601" y="54"/>
                      </a:cubicBezTo>
                      <a:cubicBezTo>
                        <a:pt x="596" y="65"/>
                        <a:pt x="596" y="65"/>
                        <a:pt x="596" y="65"/>
                      </a:cubicBezTo>
                      <a:cubicBezTo>
                        <a:pt x="603" y="68"/>
                        <a:pt x="603" y="68"/>
                        <a:pt x="603" y="68"/>
                      </a:cubicBezTo>
                      <a:cubicBezTo>
                        <a:pt x="608" y="57"/>
                        <a:pt x="608" y="57"/>
                        <a:pt x="608" y="57"/>
                      </a:cubicBezTo>
                      <a:cubicBezTo>
                        <a:pt x="612" y="59"/>
                        <a:pt x="615" y="60"/>
                        <a:pt x="619" y="62"/>
                      </a:cubicBezTo>
                      <a:cubicBezTo>
                        <a:pt x="613" y="73"/>
                        <a:pt x="613" y="73"/>
                        <a:pt x="613" y="73"/>
                      </a:cubicBezTo>
                      <a:cubicBezTo>
                        <a:pt x="621" y="76"/>
                        <a:pt x="621" y="76"/>
                        <a:pt x="621" y="76"/>
                      </a:cubicBezTo>
                      <a:cubicBezTo>
                        <a:pt x="626" y="66"/>
                        <a:pt x="626" y="66"/>
                        <a:pt x="626" y="66"/>
                      </a:cubicBezTo>
                      <a:cubicBezTo>
                        <a:pt x="630" y="67"/>
                        <a:pt x="633" y="69"/>
                        <a:pt x="637" y="71"/>
                      </a:cubicBezTo>
                      <a:cubicBezTo>
                        <a:pt x="631" y="81"/>
                        <a:pt x="631" y="81"/>
                        <a:pt x="631" y="81"/>
                      </a:cubicBezTo>
                      <a:cubicBezTo>
                        <a:pt x="638" y="85"/>
                        <a:pt x="638" y="85"/>
                        <a:pt x="638" y="85"/>
                      </a:cubicBezTo>
                      <a:cubicBezTo>
                        <a:pt x="644" y="75"/>
                        <a:pt x="644" y="75"/>
                        <a:pt x="644" y="75"/>
                      </a:cubicBezTo>
                      <a:cubicBezTo>
                        <a:pt x="647" y="77"/>
                        <a:pt x="651" y="79"/>
                        <a:pt x="654" y="80"/>
                      </a:cubicBezTo>
                      <a:cubicBezTo>
                        <a:pt x="648" y="91"/>
                        <a:pt x="648" y="91"/>
                        <a:pt x="648" y="91"/>
                      </a:cubicBezTo>
                      <a:cubicBezTo>
                        <a:pt x="655" y="95"/>
                        <a:pt x="655" y="95"/>
                        <a:pt x="655" y="95"/>
                      </a:cubicBezTo>
                      <a:cubicBezTo>
                        <a:pt x="661" y="84"/>
                        <a:pt x="661" y="84"/>
                        <a:pt x="661" y="84"/>
                      </a:cubicBezTo>
                      <a:cubicBezTo>
                        <a:pt x="665" y="86"/>
                        <a:pt x="668" y="88"/>
                        <a:pt x="671" y="91"/>
                      </a:cubicBezTo>
                      <a:cubicBezTo>
                        <a:pt x="665" y="101"/>
                        <a:pt x="665" y="101"/>
                        <a:pt x="665" y="101"/>
                      </a:cubicBezTo>
                      <a:cubicBezTo>
                        <a:pt x="672" y="105"/>
                        <a:pt x="672" y="105"/>
                        <a:pt x="672" y="105"/>
                      </a:cubicBezTo>
                      <a:cubicBezTo>
                        <a:pt x="678" y="95"/>
                        <a:pt x="678" y="95"/>
                        <a:pt x="678" y="95"/>
                      </a:cubicBezTo>
                      <a:cubicBezTo>
                        <a:pt x="682" y="97"/>
                        <a:pt x="685" y="99"/>
                        <a:pt x="688" y="101"/>
                      </a:cubicBezTo>
                      <a:cubicBezTo>
                        <a:pt x="681" y="111"/>
                        <a:pt x="681" y="111"/>
                        <a:pt x="681" y="111"/>
                      </a:cubicBezTo>
                      <a:cubicBezTo>
                        <a:pt x="688" y="115"/>
                        <a:pt x="688" y="115"/>
                        <a:pt x="688" y="115"/>
                      </a:cubicBezTo>
                      <a:cubicBezTo>
                        <a:pt x="695" y="106"/>
                        <a:pt x="695" y="106"/>
                        <a:pt x="695" y="106"/>
                      </a:cubicBezTo>
                      <a:cubicBezTo>
                        <a:pt x="698" y="108"/>
                        <a:pt x="702" y="110"/>
                        <a:pt x="705" y="112"/>
                      </a:cubicBezTo>
                      <a:cubicBezTo>
                        <a:pt x="698" y="122"/>
                        <a:pt x="698" y="122"/>
                        <a:pt x="698" y="122"/>
                      </a:cubicBezTo>
                      <a:cubicBezTo>
                        <a:pt x="704" y="127"/>
                        <a:pt x="704" y="127"/>
                        <a:pt x="704" y="127"/>
                      </a:cubicBezTo>
                      <a:cubicBezTo>
                        <a:pt x="711" y="117"/>
                        <a:pt x="711" y="117"/>
                        <a:pt x="711" y="117"/>
                      </a:cubicBezTo>
                      <a:cubicBezTo>
                        <a:pt x="715" y="119"/>
                        <a:pt x="718" y="122"/>
                        <a:pt x="721" y="124"/>
                      </a:cubicBezTo>
                      <a:cubicBezTo>
                        <a:pt x="713" y="134"/>
                        <a:pt x="713" y="134"/>
                        <a:pt x="713" y="134"/>
                      </a:cubicBezTo>
                      <a:cubicBezTo>
                        <a:pt x="720" y="139"/>
                        <a:pt x="720" y="139"/>
                        <a:pt x="720" y="139"/>
                      </a:cubicBezTo>
                      <a:cubicBezTo>
                        <a:pt x="727" y="129"/>
                        <a:pt x="727" y="129"/>
                        <a:pt x="727" y="129"/>
                      </a:cubicBezTo>
                      <a:cubicBezTo>
                        <a:pt x="730" y="131"/>
                        <a:pt x="734" y="134"/>
                        <a:pt x="737" y="136"/>
                      </a:cubicBezTo>
                      <a:cubicBezTo>
                        <a:pt x="729" y="146"/>
                        <a:pt x="729" y="146"/>
                        <a:pt x="729" y="146"/>
                      </a:cubicBezTo>
                      <a:cubicBezTo>
                        <a:pt x="735" y="151"/>
                        <a:pt x="735" y="151"/>
                        <a:pt x="735" y="151"/>
                      </a:cubicBezTo>
                      <a:cubicBezTo>
                        <a:pt x="743" y="142"/>
                        <a:pt x="743" y="142"/>
                        <a:pt x="743" y="142"/>
                      </a:cubicBezTo>
                      <a:cubicBezTo>
                        <a:pt x="746" y="144"/>
                        <a:pt x="749" y="147"/>
                        <a:pt x="752" y="149"/>
                      </a:cubicBezTo>
                      <a:cubicBezTo>
                        <a:pt x="744" y="158"/>
                        <a:pt x="744" y="158"/>
                        <a:pt x="744" y="158"/>
                      </a:cubicBezTo>
                      <a:cubicBezTo>
                        <a:pt x="750" y="164"/>
                        <a:pt x="750" y="164"/>
                        <a:pt x="750" y="164"/>
                      </a:cubicBezTo>
                      <a:cubicBezTo>
                        <a:pt x="758" y="155"/>
                        <a:pt x="758" y="155"/>
                        <a:pt x="758" y="155"/>
                      </a:cubicBezTo>
                      <a:cubicBezTo>
                        <a:pt x="761" y="157"/>
                        <a:pt x="764" y="160"/>
                        <a:pt x="767" y="163"/>
                      </a:cubicBezTo>
                      <a:cubicBezTo>
                        <a:pt x="758" y="171"/>
                        <a:pt x="758" y="171"/>
                        <a:pt x="758" y="171"/>
                      </a:cubicBezTo>
                      <a:cubicBezTo>
                        <a:pt x="764" y="177"/>
                        <a:pt x="764" y="177"/>
                        <a:pt x="764" y="177"/>
                      </a:cubicBezTo>
                      <a:cubicBezTo>
                        <a:pt x="773" y="168"/>
                        <a:pt x="773" y="168"/>
                        <a:pt x="773" y="168"/>
                      </a:cubicBezTo>
                      <a:cubicBezTo>
                        <a:pt x="775" y="171"/>
                        <a:pt x="778" y="174"/>
                        <a:pt x="781" y="177"/>
                      </a:cubicBezTo>
                      <a:cubicBezTo>
                        <a:pt x="772" y="185"/>
                        <a:pt x="772" y="185"/>
                        <a:pt x="772" y="185"/>
                      </a:cubicBezTo>
                      <a:cubicBezTo>
                        <a:pt x="778" y="191"/>
                        <a:pt x="778" y="191"/>
                        <a:pt x="778" y="191"/>
                      </a:cubicBezTo>
                      <a:cubicBezTo>
                        <a:pt x="787" y="182"/>
                        <a:pt x="787" y="182"/>
                        <a:pt x="787" y="182"/>
                      </a:cubicBezTo>
                      <a:cubicBezTo>
                        <a:pt x="790" y="185"/>
                        <a:pt x="792" y="188"/>
                        <a:pt x="795" y="191"/>
                      </a:cubicBezTo>
                      <a:cubicBezTo>
                        <a:pt x="786" y="199"/>
                        <a:pt x="786" y="199"/>
                        <a:pt x="786" y="199"/>
                      </a:cubicBezTo>
                      <a:cubicBezTo>
                        <a:pt x="788" y="202"/>
                        <a:pt x="788" y="202"/>
                        <a:pt x="788" y="202"/>
                      </a:cubicBezTo>
                      <a:cubicBezTo>
                        <a:pt x="789" y="202"/>
                        <a:pt x="789" y="203"/>
                        <a:pt x="790" y="204"/>
                      </a:cubicBezTo>
                      <a:cubicBezTo>
                        <a:pt x="791" y="205"/>
                        <a:pt x="791" y="205"/>
                        <a:pt x="791" y="205"/>
                      </a:cubicBezTo>
                      <a:cubicBezTo>
                        <a:pt x="800" y="197"/>
                        <a:pt x="800" y="197"/>
                        <a:pt x="800" y="197"/>
                      </a:cubicBezTo>
                      <a:cubicBezTo>
                        <a:pt x="803" y="200"/>
                        <a:pt x="806" y="203"/>
                        <a:pt x="809" y="206"/>
                      </a:cubicBezTo>
                      <a:cubicBezTo>
                        <a:pt x="799" y="214"/>
                        <a:pt x="799" y="214"/>
                        <a:pt x="799" y="214"/>
                      </a:cubicBezTo>
                      <a:cubicBezTo>
                        <a:pt x="804" y="220"/>
                        <a:pt x="804" y="220"/>
                        <a:pt x="804" y="220"/>
                      </a:cubicBezTo>
                      <a:cubicBezTo>
                        <a:pt x="814" y="212"/>
                        <a:pt x="814" y="212"/>
                        <a:pt x="814" y="212"/>
                      </a:cubicBezTo>
                      <a:cubicBezTo>
                        <a:pt x="816" y="215"/>
                        <a:pt x="819" y="218"/>
                        <a:pt x="821" y="221"/>
                      </a:cubicBezTo>
                      <a:cubicBezTo>
                        <a:pt x="811" y="229"/>
                        <a:pt x="811" y="229"/>
                        <a:pt x="811" y="229"/>
                      </a:cubicBezTo>
                      <a:cubicBezTo>
                        <a:pt x="816" y="235"/>
                        <a:pt x="816" y="235"/>
                        <a:pt x="816" y="235"/>
                      </a:cubicBezTo>
                      <a:cubicBezTo>
                        <a:pt x="826" y="227"/>
                        <a:pt x="826" y="227"/>
                        <a:pt x="826" y="227"/>
                      </a:cubicBezTo>
                      <a:cubicBezTo>
                        <a:pt x="829" y="231"/>
                        <a:pt x="831" y="234"/>
                        <a:pt x="834" y="237"/>
                      </a:cubicBezTo>
                      <a:cubicBezTo>
                        <a:pt x="823" y="244"/>
                        <a:pt x="823" y="244"/>
                        <a:pt x="823" y="244"/>
                      </a:cubicBezTo>
                      <a:cubicBezTo>
                        <a:pt x="828" y="251"/>
                        <a:pt x="828" y="251"/>
                        <a:pt x="828" y="251"/>
                      </a:cubicBezTo>
                      <a:cubicBezTo>
                        <a:pt x="839" y="243"/>
                        <a:pt x="839" y="243"/>
                        <a:pt x="839" y="243"/>
                      </a:cubicBezTo>
                      <a:cubicBezTo>
                        <a:pt x="839" y="244"/>
                        <a:pt x="840" y="245"/>
                        <a:pt x="840" y="246"/>
                      </a:cubicBezTo>
                      <a:cubicBezTo>
                        <a:pt x="843" y="250"/>
                        <a:pt x="843" y="252"/>
                        <a:pt x="843" y="2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nvGrpSpPr>
                <p:cNvPr id="131" name="组合 130"/>
                <p:cNvGrpSpPr/>
                <p:nvPr/>
              </p:nvGrpSpPr>
              <p:grpSpPr>
                <a:xfrm>
                  <a:off x="2704574" y="1394673"/>
                  <a:ext cx="916137" cy="299605"/>
                  <a:chOff x="2704574" y="1394673"/>
                  <a:chExt cx="916137" cy="299605"/>
                </a:xfrm>
                <a:grpFill/>
              </p:grpSpPr>
              <p:sp>
                <p:nvSpPr>
                  <p:cNvPr id="132" name="Oval 169"/>
                  <p:cNvSpPr>
                    <a:spLocks noChangeArrowheads="1"/>
                  </p:cNvSpPr>
                  <p:nvPr/>
                </p:nvSpPr>
                <p:spPr bwMode="auto">
                  <a:xfrm>
                    <a:off x="3574852" y="1648419"/>
                    <a:ext cx="45859" cy="458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3" name="Oval 170"/>
                  <p:cNvSpPr>
                    <a:spLocks noChangeArrowheads="1"/>
                  </p:cNvSpPr>
                  <p:nvPr/>
                </p:nvSpPr>
                <p:spPr bwMode="auto">
                  <a:xfrm>
                    <a:off x="3479061" y="1583200"/>
                    <a:ext cx="44838" cy="438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4" name="Oval 171"/>
                  <p:cNvSpPr>
                    <a:spLocks noChangeArrowheads="1"/>
                  </p:cNvSpPr>
                  <p:nvPr/>
                </p:nvSpPr>
                <p:spPr bwMode="auto">
                  <a:xfrm>
                    <a:off x="3377155" y="1530208"/>
                    <a:ext cx="43820" cy="428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5" name="Oval 172"/>
                  <p:cNvSpPr>
                    <a:spLocks noChangeArrowheads="1"/>
                  </p:cNvSpPr>
                  <p:nvPr/>
                </p:nvSpPr>
                <p:spPr bwMode="auto">
                  <a:xfrm>
                    <a:off x="3269134" y="1484350"/>
                    <a:ext cx="45859" cy="4585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6" name="Oval 173"/>
                  <p:cNvSpPr>
                    <a:spLocks noChangeArrowheads="1"/>
                  </p:cNvSpPr>
                  <p:nvPr/>
                </p:nvSpPr>
                <p:spPr bwMode="auto">
                  <a:xfrm>
                    <a:off x="3163152" y="1447665"/>
                    <a:ext cx="45859" cy="438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37" name="Oval 174"/>
                  <p:cNvSpPr>
                    <a:spLocks noChangeArrowheads="1"/>
                  </p:cNvSpPr>
                  <p:nvPr/>
                </p:nvSpPr>
                <p:spPr bwMode="auto">
                  <a:xfrm>
                    <a:off x="3049017" y="1417093"/>
                    <a:ext cx="43820" cy="45859"/>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38" name="Oval 175"/>
                  <p:cNvSpPr>
                    <a:spLocks noChangeArrowheads="1"/>
                  </p:cNvSpPr>
                  <p:nvPr/>
                </p:nvSpPr>
                <p:spPr bwMode="auto">
                  <a:xfrm>
                    <a:off x="2933863" y="1401806"/>
                    <a:ext cx="42801" cy="45859"/>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39" name="Oval 176"/>
                  <p:cNvSpPr>
                    <a:spLocks noChangeArrowheads="1"/>
                  </p:cNvSpPr>
                  <p:nvPr/>
                </p:nvSpPr>
                <p:spPr bwMode="auto">
                  <a:xfrm>
                    <a:off x="2827881" y="1394673"/>
                    <a:ext cx="45859" cy="43820"/>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sp>
                <p:nvSpPr>
                  <p:cNvPr id="140" name="Oval 177"/>
                  <p:cNvSpPr>
                    <a:spLocks noChangeArrowheads="1"/>
                  </p:cNvSpPr>
                  <p:nvPr/>
                </p:nvSpPr>
                <p:spPr bwMode="auto">
                  <a:xfrm>
                    <a:off x="2704574" y="1394673"/>
                    <a:ext cx="43820" cy="43820"/>
                  </a:xfrm>
                  <a:prstGeom prst="ellipse">
                    <a:avLst/>
                  </a:prstGeom>
                  <a:grpFill/>
                  <a:ln>
                    <a:noFill/>
                  </a:ln>
                </p:spPr>
                <p:txBody>
                  <a:bodyPr vert="horz" wrap="square" lIns="91440" tIns="45720" rIns="91440" bIns="45720" numCol="1" anchor="t" anchorCtr="0" compatLnSpc="1"/>
                  <a:lstStyle/>
                  <a:p>
                    <a:endParaRPr lang="zh-CN" altLang="en-US" sz="1600">
                      <a:cs typeface="+mn-ea"/>
                      <a:sym typeface="+mn-lt"/>
                    </a:endParaRPr>
                  </a:p>
                </p:txBody>
              </p:sp>
            </p:grpSp>
          </p:grpSp>
          <p:sp>
            <p:nvSpPr>
              <p:cNvPr id="141" name="Freeform 180"/>
              <p:cNvSpPr>
                <a:spLocks noEditPoints="1"/>
              </p:cNvSpPr>
              <p:nvPr/>
            </p:nvSpPr>
            <p:spPr bwMode="auto">
              <a:xfrm>
                <a:off x="1745636" y="3042095"/>
                <a:ext cx="1687566" cy="1717119"/>
              </a:xfrm>
              <a:custGeom>
                <a:avLst/>
                <a:gdLst>
                  <a:gd name="T0" fmla="*/ 700 w 700"/>
                  <a:gd name="T1" fmla="*/ 356 h 712"/>
                  <a:gd name="T2" fmla="*/ 660 w 700"/>
                  <a:gd name="T3" fmla="*/ 196 h 712"/>
                  <a:gd name="T4" fmla="*/ 672 w 700"/>
                  <a:gd name="T5" fmla="*/ 190 h 712"/>
                  <a:gd name="T6" fmla="*/ 555 w 700"/>
                  <a:gd name="T7" fmla="*/ 60 h 712"/>
                  <a:gd name="T8" fmla="*/ 548 w 700"/>
                  <a:gd name="T9" fmla="*/ 71 h 712"/>
                  <a:gd name="T10" fmla="*/ 356 w 700"/>
                  <a:gd name="T11" fmla="*/ 13 h 712"/>
                  <a:gd name="T12" fmla="*/ 356 w 700"/>
                  <a:gd name="T13" fmla="*/ 13 h 712"/>
                  <a:gd name="T14" fmla="*/ 356 w 700"/>
                  <a:gd name="T15" fmla="*/ 0 h 712"/>
                  <a:gd name="T16" fmla="*/ 284 w 700"/>
                  <a:gd name="T17" fmla="*/ 7 h 712"/>
                  <a:gd name="T18" fmla="*/ 130 w 700"/>
                  <a:gd name="T19" fmla="*/ 81 h 712"/>
                  <a:gd name="T20" fmla="*/ 138 w 700"/>
                  <a:gd name="T21" fmla="*/ 91 h 712"/>
                  <a:gd name="T22" fmla="*/ 17 w 700"/>
                  <a:gd name="T23" fmla="*/ 304 h 712"/>
                  <a:gd name="T24" fmla="*/ 4 w 700"/>
                  <a:gd name="T25" fmla="*/ 302 h 712"/>
                  <a:gd name="T26" fmla="*/ 0 w 700"/>
                  <a:gd name="T27" fmla="*/ 356 h 712"/>
                  <a:gd name="T28" fmla="*/ 19 w 700"/>
                  <a:gd name="T29" fmla="*/ 469 h 712"/>
                  <a:gd name="T30" fmla="*/ 31 w 700"/>
                  <a:gd name="T31" fmla="*/ 465 h 712"/>
                  <a:gd name="T32" fmla="*/ 203 w 700"/>
                  <a:gd name="T33" fmla="*/ 663 h 712"/>
                  <a:gd name="T34" fmla="*/ 197 w 700"/>
                  <a:gd name="T35" fmla="*/ 674 h 712"/>
                  <a:gd name="T36" fmla="*/ 356 w 700"/>
                  <a:gd name="T37" fmla="*/ 712 h 712"/>
                  <a:gd name="T38" fmla="*/ 357 w 700"/>
                  <a:gd name="T39" fmla="*/ 712 h 712"/>
                  <a:gd name="T40" fmla="*/ 357 w 700"/>
                  <a:gd name="T41" fmla="*/ 699 h 712"/>
                  <a:gd name="T42" fmla="*/ 604 w 700"/>
                  <a:gd name="T43" fmla="*/ 593 h 712"/>
                  <a:gd name="T44" fmla="*/ 613 w 700"/>
                  <a:gd name="T45" fmla="*/ 603 h 712"/>
                  <a:gd name="T46" fmla="*/ 698 w 700"/>
                  <a:gd name="T47" fmla="*/ 457 h 712"/>
                  <a:gd name="T48" fmla="*/ 685 w 700"/>
                  <a:gd name="T49" fmla="*/ 453 h 712"/>
                  <a:gd name="T50" fmla="*/ 700 w 700"/>
                  <a:gd name="T51" fmla="*/ 356 h 712"/>
                  <a:gd name="T52" fmla="*/ 356 w 700"/>
                  <a:gd name="T53" fmla="*/ 689 h 712"/>
                  <a:gd name="T54" fmla="*/ 126 w 700"/>
                  <a:gd name="T55" fmla="*/ 596 h 712"/>
                  <a:gd name="T56" fmla="*/ 133 w 700"/>
                  <a:gd name="T57" fmla="*/ 589 h 712"/>
                  <a:gd name="T58" fmla="*/ 34 w 700"/>
                  <a:gd name="T59" fmla="*/ 356 h 712"/>
                  <a:gd name="T60" fmla="*/ 41 w 700"/>
                  <a:gd name="T61" fmla="*/ 288 h 712"/>
                  <a:gd name="T62" fmla="*/ 31 w 700"/>
                  <a:gd name="T63" fmla="*/ 285 h 712"/>
                  <a:gd name="T64" fmla="*/ 356 w 700"/>
                  <a:gd name="T65" fmla="*/ 23 h 712"/>
                  <a:gd name="T66" fmla="*/ 356 w 700"/>
                  <a:gd name="T67" fmla="*/ 33 h 712"/>
                  <a:gd name="T68" fmla="*/ 356 w 700"/>
                  <a:gd name="T69" fmla="*/ 33 h 712"/>
                  <a:gd name="T70" fmla="*/ 632 w 700"/>
                  <a:gd name="T71" fmla="*/ 188 h 712"/>
                  <a:gd name="T72" fmla="*/ 641 w 700"/>
                  <a:gd name="T73" fmla="*/ 183 h 712"/>
                  <a:gd name="T74" fmla="*/ 690 w 700"/>
                  <a:gd name="T75" fmla="*/ 356 h 712"/>
                  <a:gd name="T76" fmla="*/ 356 w 700"/>
                  <a:gd name="T77" fmla="*/ 689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0" h="712">
                    <a:moveTo>
                      <a:pt x="700" y="356"/>
                    </a:moveTo>
                    <a:cubicBezTo>
                      <a:pt x="700" y="298"/>
                      <a:pt x="685" y="244"/>
                      <a:pt x="660" y="196"/>
                    </a:cubicBezTo>
                    <a:cubicBezTo>
                      <a:pt x="672" y="190"/>
                      <a:pt x="672" y="190"/>
                      <a:pt x="672" y="190"/>
                    </a:cubicBezTo>
                    <a:cubicBezTo>
                      <a:pt x="644" y="138"/>
                      <a:pt x="604" y="93"/>
                      <a:pt x="555" y="60"/>
                    </a:cubicBezTo>
                    <a:cubicBezTo>
                      <a:pt x="548" y="71"/>
                      <a:pt x="548" y="71"/>
                      <a:pt x="548" y="71"/>
                    </a:cubicBezTo>
                    <a:cubicBezTo>
                      <a:pt x="493" y="34"/>
                      <a:pt x="427" y="13"/>
                      <a:pt x="356" y="13"/>
                    </a:cubicBezTo>
                    <a:cubicBezTo>
                      <a:pt x="356" y="13"/>
                      <a:pt x="356" y="13"/>
                      <a:pt x="356" y="13"/>
                    </a:cubicBezTo>
                    <a:cubicBezTo>
                      <a:pt x="356" y="0"/>
                      <a:pt x="356" y="0"/>
                      <a:pt x="356" y="0"/>
                    </a:cubicBezTo>
                    <a:cubicBezTo>
                      <a:pt x="332" y="0"/>
                      <a:pt x="308" y="2"/>
                      <a:pt x="284" y="7"/>
                    </a:cubicBezTo>
                    <a:cubicBezTo>
                      <a:pt x="228" y="19"/>
                      <a:pt x="174" y="44"/>
                      <a:pt x="130" y="81"/>
                    </a:cubicBezTo>
                    <a:cubicBezTo>
                      <a:pt x="138" y="91"/>
                      <a:pt x="138" y="91"/>
                      <a:pt x="138" y="91"/>
                    </a:cubicBezTo>
                    <a:cubicBezTo>
                      <a:pt x="74" y="144"/>
                      <a:pt x="30" y="219"/>
                      <a:pt x="17" y="304"/>
                    </a:cubicBezTo>
                    <a:cubicBezTo>
                      <a:pt x="4" y="302"/>
                      <a:pt x="4" y="302"/>
                      <a:pt x="4" y="302"/>
                    </a:cubicBezTo>
                    <a:cubicBezTo>
                      <a:pt x="2" y="320"/>
                      <a:pt x="0" y="338"/>
                      <a:pt x="0" y="356"/>
                    </a:cubicBezTo>
                    <a:cubicBezTo>
                      <a:pt x="0" y="395"/>
                      <a:pt x="6" y="433"/>
                      <a:pt x="19" y="469"/>
                    </a:cubicBezTo>
                    <a:cubicBezTo>
                      <a:pt x="31" y="465"/>
                      <a:pt x="31" y="465"/>
                      <a:pt x="31" y="465"/>
                    </a:cubicBezTo>
                    <a:cubicBezTo>
                      <a:pt x="60" y="551"/>
                      <a:pt x="122" y="622"/>
                      <a:pt x="203" y="663"/>
                    </a:cubicBezTo>
                    <a:cubicBezTo>
                      <a:pt x="197" y="674"/>
                      <a:pt x="197" y="674"/>
                      <a:pt x="197" y="674"/>
                    </a:cubicBezTo>
                    <a:cubicBezTo>
                      <a:pt x="247" y="699"/>
                      <a:pt x="300" y="712"/>
                      <a:pt x="356" y="712"/>
                    </a:cubicBezTo>
                    <a:cubicBezTo>
                      <a:pt x="357" y="712"/>
                      <a:pt x="357" y="712"/>
                      <a:pt x="357" y="712"/>
                    </a:cubicBezTo>
                    <a:cubicBezTo>
                      <a:pt x="357" y="699"/>
                      <a:pt x="357" y="699"/>
                      <a:pt x="357" y="699"/>
                    </a:cubicBezTo>
                    <a:cubicBezTo>
                      <a:pt x="454" y="699"/>
                      <a:pt x="541" y="658"/>
                      <a:pt x="604" y="593"/>
                    </a:cubicBezTo>
                    <a:cubicBezTo>
                      <a:pt x="613" y="603"/>
                      <a:pt x="613" y="603"/>
                      <a:pt x="613" y="603"/>
                    </a:cubicBezTo>
                    <a:cubicBezTo>
                      <a:pt x="653" y="562"/>
                      <a:pt x="682" y="511"/>
                      <a:pt x="698" y="457"/>
                    </a:cubicBezTo>
                    <a:cubicBezTo>
                      <a:pt x="685" y="453"/>
                      <a:pt x="685" y="453"/>
                      <a:pt x="685" y="453"/>
                    </a:cubicBezTo>
                    <a:cubicBezTo>
                      <a:pt x="695" y="422"/>
                      <a:pt x="700" y="390"/>
                      <a:pt x="700" y="356"/>
                    </a:cubicBezTo>
                    <a:close/>
                    <a:moveTo>
                      <a:pt x="356" y="689"/>
                    </a:moveTo>
                    <a:cubicBezTo>
                      <a:pt x="267" y="689"/>
                      <a:pt x="186" y="654"/>
                      <a:pt x="126" y="596"/>
                    </a:cubicBezTo>
                    <a:cubicBezTo>
                      <a:pt x="133" y="589"/>
                      <a:pt x="133" y="589"/>
                      <a:pt x="133" y="589"/>
                    </a:cubicBezTo>
                    <a:cubicBezTo>
                      <a:pt x="69" y="527"/>
                      <a:pt x="34" y="445"/>
                      <a:pt x="34" y="356"/>
                    </a:cubicBezTo>
                    <a:cubicBezTo>
                      <a:pt x="34" y="333"/>
                      <a:pt x="37" y="310"/>
                      <a:pt x="41" y="288"/>
                    </a:cubicBezTo>
                    <a:cubicBezTo>
                      <a:pt x="31" y="285"/>
                      <a:pt x="31" y="285"/>
                      <a:pt x="31" y="285"/>
                    </a:cubicBezTo>
                    <a:cubicBezTo>
                      <a:pt x="63" y="135"/>
                      <a:pt x="197" y="23"/>
                      <a:pt x="356" y="23"/>
                    </a:cubicBezTo>
                    <a:cubicBezTo>
                      <a:pt x="356" y="33"/>
                      <a:pt x="356" y="33"/>
                      <a:pt x="356" y="33"/>
                    </a:cubicBezTo>
                    <a:cubicBezTo>
                      <a:pt x="356" y="33"/>
                      <a:pt x="356" y="33"/>
                      <a:pt x="356" y="33"/>
                    </a:cubicBezTo>
                    <a:cubicBezTo>
                      <a:pt x="470" y="33"/>
                      <a:pt x="573" y="91"/>
                      <a:pt x="632" y="188"/>
                    </a:cubicBezTo>
                    <a:cubicBezTo>
                      <a:pt x="641" y="183"/>
                      <a:pt x="641" y="183"/>
                      <a:pt x="641" y="183"/>
                    </a:cubicBezTo>
                    <a:cubicBezTo>
                      <a:pt x="672" y="233"/>
                      <a:pt x="690" y="293"/>
                      <a:pt x="690" y="356"/>
                    </a:cubicBezTo>
                    <a:cubicBezTo>
                      <a:pt x="690" y="540"/>
                      <a:pt x="540" y="689"/>
                      <a:pt x="356" y="689"/>
                    </a:cubicBezTo>
                    <a:close/>
                  </a:path>
                </a:pathLst>
              </a:custGeom>
              <a:grpFill/>
              <a:ln>
                <a:noFill/>
              </a:ln>
            </p:spPr>
            <p:txBody>
              <a:bodyPr vert="horz" wrap="square" lIns="91440" tIns="45720" rIns="91440" bIns="45720" numCol="1" anchor="t" anchorCtr="0" compatLnSpc="1"/>
              <a:lstStyle/>
              <a:p>
                <a:endParaRPr lang="zh-CN" altLang="en-US" sz="1600">
                  <a:cs typeface="+mn-ea"/>
                  <a:sym typeface="+mn-lt"/>
                </a:endParaRPr>
              </a:p>
            </p:txBody>
          </p:sp>
          <p:grpSp>
            <p:nvGrpSpPr>
              <p:cNvPr id="142" name="组合 141"/>
              <p:cNvGrpSpPr/>
              <p:nvPr/>
            </p:nvGrpSpPr>
            <p:grpSpPr>
              <a:xfrm>
                <a:off x="1405269" y="2711920"/>
                <a:ext cx="2385623" cy="2379508"/>
                <a:chOff x="1633540" y="1535304"/>
                <a:chExt cx="2385623" cy="2379508"/>
              </a:xfrm>
              <a:grpFill/>
            </p:grpSpPr>
            <p:sp>
              <p:nvSpPr>
                <p:cNvPr id="143" name="Freeform 178"/>
                <p:cNvSpPr>
                  <a:spLocks noEditPoints="1"/>
                </p:cNvSpPr>
                <p:nvPr/>
              </p:nvSpPr>
              <p:spPr bwMode="auto">
                <a:xfrm>
                  <a:off x="2791194" y="1535304"/>
                  <a:ext cx="1227969" cy="1400190"/>
                </a:xfrm>
                <a:custGeom>
                  <a:avLst/>
                  <a:gdLst>
                    <a:gd name="T0" fmla="*/ 22 w 509"/>
                    <a:gd name="T1" fmla="*/ 45 h 581"/>
                    <a:gd name="T2" fmla="*/ 13 w 509"/>
                    <a:gd name="T3" fmla="*/ 40 h 581"/>
                    <a:gd name="T4" fmla="*/ 31 w 509"/>
                    <a:gd name="T5" fmla="*/ 32 h 581"/>
                    <a:gd name="T6" fmla="*/ 68 w 509"/>
                    <a:gd name="T7" fmla="*/ 48 h 581"/>
                    <a:gd name="T8" fmla="*/ 83 w 509"/>
                    <a:gd name="T9" fmla="*/ 4 h 581"/>
                    <a:gd name="T10" fmla="*/ 61 w 509"/>
                    <a:gd name="T11" fmla="*/ 34 h 581"/>
                    <a:gd name="T12" fmla="*/ 89 w 509"/>
                    <a:gd name="T13" fmla="*/ 18 h 581"/>
                    <a:gd name="T14" fmla="*/ 114 w 509"/>
                    <a:gd name="T15" fmla="*/ 52 h 581"/>
                    <a:gd name="T16" fmla="*/ 150 w 509"/>
                    <a:gd name="T17" fmla="*/ 22 h 581"/>
                    <a:gd name="T18" fmla="*/ 118 w 509"/>
                    <a:gd name="T19" fmla="*/ 50 h 581"/>
                    <a:gd name="T20" fmla="*/ 146 w 509"/>
                    <a:gd name="T21" fmla="*/ 24 h 581"/>
                    <a:gd name="T22" fmla="*/ 166 w 509"/>
                    <a:gd name="T23" fmla="*/ 58 h 581"/>
                    <a:gd name="T24" fmla="*/ 206 w 509"/>
                    <a:gd name="T25" fmla="*/ 52 h 581"/>
                    <a:gd name="T26" fmla="*/ 171 w 509"/>
                    <a:gd name="T27" fmla="*/ 66 h 581"/>
                    <a:gd name="T28" fmla="*/ 202 w 509"/>
                    <a:gd name="T29" fmla="*/ 50 h 581"/>
                    <a:gd name="T30" fmla="*/ 217 w 509"/>
                    <a:gd name="T31" fmla="*/ 89 h 581"/>
                    <a:gd name="T32" fmla="*/ 260 w 509"/>
                    <a:gd name="T33" fmla="*/ 68 h 581"/>
                    <a:gd name="T34" fmla="*/ 222 w 509"/>
                    <a:gd name="T35" fmla="*/ 88 h 581"/>
                    <a:gd name="T36" fmla="*/ 255 w 509"/>
                    <a:gd name="T37" fmla="*/ 70 h 581"/>
                    <a:gd name="T38" fmla="*/ 279 w 509"/>
                    <a:gd name="T39" fmla="*/ 91 h 581"/>
                    <a:gd name="T40" fmla="*/ 296 w 509"/>
                    <a:gd name="T41" fmla="*/ 127 h 581"/>
                    <a:gd name="T42" fmla="*/ 273 w 509"/>
                    <a:gd name="T43" fmla="*/ 121 h 581"/>
                    <a:gd name="T44" fmla="*/ 302 w 509"/>
                    <a:gd name="T45" fmla="*/ 97 h 581"/>
                    <a:gd name="T46" fmla="*/ 326 w 509"/>
                    <a:gd name="T47" fmla="*/ 126 h 581"/>
                    <a:gd name="T48" fmla="*/ 339 w 509"/>
                    <a:gd name="T49" fmla="*/ 164 h 581"/>
                    <a:gd name="T50" fmla="*/ 317 w 509"/>
                    <a:gd name="T51" fmla="*/ 156 h 581"/>
                    <a:gd name="T52" fmla="*/ 348 w 509"/>
                    <a:gd name="T53" fmla="*/ 135 h 581"/>
                    <a:gd name="T54" fmla="*/ 368 w 509"/>
                    <a:gd name="T55" fmla="*/ 167 h 581"/>
                    <a:gd name="T56" fmla="*/ 377 w 509"/>
                    <a:gd name="T57" fmla="*/ 206 h 581"/>
                    <a:gd name="T58" fmla="*/ 356 w 509"/>
                    <a:gd name="T59" fmla="*/ 195 h 581"/>
                    <a:gd name="T60" fmla="*/ 389 w 509"/>
                    <a:gd name="T61" fmla="*/ 178 h 581"/>
                    <a:gd name="T62" fmla="*/ 413 w 509"/>
                    <a:gd name="T63" fmla="*/ 210 h 581"/>
                    <a:gd name="T64" fmla="*/ 409 w 509"/>
                    <a:gd name="T65" fmla="*/ 252 h 581"/>
                    <a:gd name="T66" fmla="*/ 390 w 509"/>
                    <a:gd name="T67" fmla="*/ 239 h 581"/>
                    <a:gd name="T68" fmla="*/ 426 w 509"/>
                    <a:gd name="T69" fmla="*/ 232 h 581"/>
                    <a:gd name="T70" fmla="*/ 443 w 509"/>
                    <a:gd name="T71" fmla="*/ 260 h 581"/>
                    <a:gd name="T72" fmla="*/ 429 w 509"/>
                    <a:gd name="T73" fmla="*/ 304 h 581"/>
                    <a:gd name="T74" fmla="*/ 421 w 509"/>
                    <a:gd name="T75" fmla="*/ 275 h 581"/>
                    <a:gd name="T76" fmla="*/ 451 w 509"/>
                    <a:gd name="T77" fmla="*/ 289 h 581"/>
                    <a:gd name="T78" fmla="*/ 479 w 509"/>
                    <a:gd name="T79" fmla="*/ 323 h 581"/>
                    <a:gd name="T80" fmla="*/ 439 w 509"/>
                    <a:gd name="T81" fmla="*/ 347 h 581"/>
                    <a:gd name="T82" fmla="*/ 440 w 509"/>
                    <a:gd name="T83" fmla="*/ 330 h 581"/>
                    <a:gd name="T84" fmla="*/ 477 w 509"/>
                    <a:gd name="T85" fmla="*/ 339 h 581"/>
                    <a:gd name="T86" fmla="*/ 496 w 509"/>
                    <a:gd name="T87" fmla="*/ 399 h 581"/>
                    <a:gd name="T88" fmla="*/ 453 w 509"/>
                    <a:gd name="T89" fmla="*/ 381 h 581"/>
                    <a:gd name="T90" fmla="*/ 456 w 509"/>
                    <a:gd name="T91" fmla="*/ 390 h 581"/>
                    <a:gd name="T92" fmla="*/ 493 w 509"/>
                    <a:gd name="T93" fmla="*/ 391 h 581"/>
                    <a:gd name="T94" fmla="*/ 472 w 509"/>
                    <a:gd name="T95" fmla="*/ 430 h 581"/>
                    <a:gd name="T96" fmla="*/ 496 w 509"/>
                    <a:gd name="T97" fmla="*/ 463 h 581"/>
                    <a:gd name="T98" fmla="*/ 502 w 509"/>
                    <a:gd name="T99" fmla="*/ 450 h 581"/>
                    <a:gd name="T100" fmla="*/ 467 w 509"/>
                    <a:gd name="T101" fmla="*/ 438 h 581"/>
                    <a:gd name="T102" fmla="*/ 496 w 509"/>
                    <a:gd name="T103" fmla="*/ 487 h 581"/>
                    <a:gd name="T104" fmla="*/ 496 w 509"/>
                    <a:gd name="T105" fmla="*/ 522 h 581"/>
                    <a:gd name="T106" fmla="*/ 496 w 509"/>
                    <a:gd name="T107" fmla="*/ 520 h 581"/>
                    <a:gd name="T108" fmla="*/ 496 w 509"/>
                    <a:gd name="T109" fmla="*/ 492 h 581"/>
                    <a:gd name="T110" fmla="*/ 459 w 509"/>
                    <a:gd name="T111" fmla="*/ 554 h 581"/>
                    <a:gd name="T112" fmla="*/ 505 w 509"/>
                    <a:gd name="T113" fmla="*/ 560 h 581"/>
                    <a:gd name="T114" fmla="*/ 470 w 509"/>
                    <a:gd name="T115" fmla="*/ 573 h 581"/>
                    <a:gd name="T116" fmla="*/ 498 w 509"/>
                    <a:gd name="T117" fmla="*/ 5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9" h="581">
                      <a:moveTo>
                        <a:pt x="22" y="0"/>
                      </a:moveTo>
                      <a:cubicBezTo>
                        <a:pt x="13" y="0"/>
                        <a:pt x="13" y="0"/>
                        <a:pt x="13" y="0"/>
                      </a:cubicBezTo>
                      <a:cubicBezTo>
                        <a:pt x="6" y="0"/>
                        <a:pt x="0" y="5"/>
                        <a:pt x="0" y="13"/>
                      </a:cubicBezTo>
                      <a:cubicBezTo>
                        <a:pt x="0" y="32"/>
                        <a:pt x="0" y="32"/>
                        <a:pt x="0" y="32"/>
                      </a:cubicBezTo>
                      <a:cubicBezTo>
                        <a:pt x="0" y="39"/>
                        <a:pt x="6" y="45"/>
                        <a:pt x="13" y="45"/>
                      </a:cubicBezTo>
                      <a:cubicBezTo>
                        <a:pt x="22" y="45"/>
                        <a:pt x="22" y="45"/>
                        <a:pt x="22" y="45"/>
                      </a:cubicBezTo>
                      <a:cubicBezTo>
                        <a:pt x="30" y="45"/>
                        <a:pt x="35" y="39"/>
                        <a:pt x="35" y="32"/>
                      </a:cubicBezTo>
                      <a:cubicBezTo>
                        <a:pt x="35" y="13"/>
                        <a:pt x="35" y="13"/>
                        <a:pt x="35" y="13"/>
                      </a:cubicBezTo>
                      <a:cubicBezTo>
                        <a:pt x="35" y="5"/>
                        <a:pt x="30" y="0"/>
                        <a:pt x="22" y="0"/>
                      </a:cubicBezTo>
                      <a:close/>
                      <a:moveTo>
                        <a:pt x="31" y="32"/>
                      </a:moveTo>
                      <a:cubicBezTo>
                        <a:pt x="31" y="37"/>
                        <a:pt x="27" y="40"/>
                        <a:pt x="22" y="40"/>
                      </a:cubicBezTo>
                      <a:cubicBezTo>
                        <a:pt x="13" y="40"/>
                        <a:pt x="13" y="40"/>
                        <a:pt x="13" y="40"/>
                      </a:cubicBezTo>
                      <a:cubicBezTo>
                        <a:pt x="9" y="40"/>
                        <a:pt x="5" y="37"/>
                        <a:pt x="5" y="32"/>
                      </a:cubicBezTo>
                      <a:cubicBezTo>
                        <a:pt x="5" y="13"/>
                        <a:pt x="5" y="13"/>
                        <a:pt x="5" y="13"/>
                      </a:cubicBezTo>
                      <a:cubicBezTo>
                        <a:pt x="5" y="8"/>
                        <a:pt x="9" y="4"/>
                        <a:pt x="13" y="4"/>
                      </a:cubicBezTo>
                      <a:cubicBezTo>
                        <a:pt x="22" y="4"/>
                        <a:pt x="22" y="4"/>
                        <a:pt x="22" y="4"/>
                      </a:cubicBezTo>
                      <a:cubicBezTo>
                        <a:pt x="27" y="4"/>
                        <a:pt x="31" y="8"/>
                        <a:pt x="31" y="13"/>
                      </a:cubicBezTo>
                      <a:lnTo>
                        <a:pt x="31" y="32"/>
                      </a:lnTo>
                      <a:close/>
                      <a:moveTo>
                        <a:pt x="83" y="4"/>
                      </a:moveTo>
                      <a:cubicBezTo>
                        <a:pt x="73" y="3"/>
                        <a:pt x="73" y="3"/>
                        <a:pt x="73" y="3"/>
                      </a:cubicBezTo>
                      <a:cubicBezTo>
                        <a:pt x="66" y="2"/>
                        <a:pt x="60" y="7"/>
                        <a:pt x="59" y="14"/>
                      </a:cubicBezTo>
                      <a:cubicBezTo>
                        <a:pt x="56" y="34"/>
                        <a:pt x="56" y="34"/>
                        <a:pt x="56" y="34"/>
                      </a:cubicBezTo>
                      <a:cubicBezTo>
                        <a:pt x="56" y="37"/>
                        <a:pt x="57" y="41"/>
                        <a:pt x="59" y="43"/>
                      </a:cubicBezTo>
                      <a:cubicBezTo>
                        <a:pt x="61" y="46"/>
                        <a:pt x="64" y="48"/>
                        <a:pt x="68" y="48"/>
                      </a:cubicBezTo>
                      <a:cubicBezTo>
                        <a:pt x="77" y="50"/>
                        <a:pt x="77" y="50"/>
                        <a:pt x="77" y="50"/>
                      </a:cubicBezTo>
                      <a:cubicBezTo>
                        <a:pt x="77" y="50"/>
                        <a:pt x="78" y="50"/>
                        <a:pt x="79" y="50"/>
                      </a:cubicBezTo>
                      <a:cubicBezTo>
                        <a:pt x="85" y="50"/>
                        <a:pt x="91" y="45"/>
                        <a:pt x="91" y="38"/>
                      </a:cubicBezTo>
                      <a:cubicBezTo>
                        <a:pt x="94" y="19"/>
                        <a:pt x="94" y="19"/>
                        <a:pt x="94" y="19"/>
                      </a:cubicBezTo>
                      <a:cubicBezTo>
                        <a:pt x="94" y="15"/>
                        <a:pt x="93" y="12"/>
                        <a:pt x="91" y="9"/>
                      </a:cubicBezTo>
                      <a:cubicBezTo>
                        <a:pt x="89" y="6"/>
                        <a:pt x="86" y="5"/>
                        <a:pt x="83" y="4"/>
                      </a:cubicBezTo>
                      <a:close/>
                      <a:moveTo>
                        <a:pt x="89" y="18"/>
                      </a:moveTo>
                      <a:cubicBezTo>
                        <a:pt x="87" y="38"/>
                        <a:pt x="87" y="38"/>
                        <a:pt x="87" y="38"/>
                      </a:cubicBezTo>
                      <a:cubicBezTo>
                        <a:pt x="86" y="42"/>
                        <a:pt x="82" y="45"/>
                        <a:pt x="78" y="45"/>
                      </a:cubicBezTo>
                      <a:cubicBezTo>
                        <a:pt x="68" y="44"/>
                        <a:pt x="68" y="44"/>
                        <a:pt x="68" y="44"/>
                      </a:cubicBezTo>
                      <a:cubicBezTo>
                        <a:pt x="66" y="43"/>
                        <a:pt x="64" y="42"/>
                        <a:pt x="63" y="41"/>
                      </a:cubicBezTo>
                      <a:cubicBezTo>
                        <a:pt x="61" y="39"/>
                        <a:pt x="61" y="37"/>
                        <a:pt x="61" y="34"/>
                      </a:cubicBezTo>
                      <a:cubicBezTo>
                        <a:pt x="64" y="15"/>
                        <a:pt x="64" y="15"/>
                        <a:pt x="64" y="15"/>
                      </a:cubicBezTo>
                      <a:cubicBezTo>
                        <a:pt x="64" y="11"/>
                        <a:pt x="68" y="8"/>
                        <a:pt x="72" y="8"/>
                      </a:cubicBezTo>
                      <a:cubicBezTo>
                        <a:pt x="73" y="8"/>
                        <a:pt x="73" y="8"/>
                        <a:pt x="73" y="8"/>
                      </a:cubicBezTo>
                      <a:cubicBezTo>
                        <a:pt x="82" y="9"/>
                        <a:pt x="82" y="9"/>
                        <a:pt x="82" y="9"/>
                      </a:cubicBezTo>
                      <a:cubicBezTo>
                        <a:pt x="84" y="9"/>
                        <a:pt x="86" y="10"/>
                        <a:pt x="87" y="12"/>
                      </a:cubicBezTo>
                      <a:cubicBezTo>
                        <a:pt x="89" y="14"/>
                        <a:pt x="89" y="16"/>
                        <a:pt x="89" y="18"/>
                      </a:cubicBezTo>
                      <a:close/>
                      <a:moveTo>
                        <a:pt x="142" y="16"/>
                      </a:moveTo>
                      <a:cubicBezTo>
                        <a:pt x="133" y="14"/>
                        <a:pt x="133" y="14"/>
                        <a:pt x="133" y="14"/>
                      </a:cubicBezTo>
                      <a:cubicBezTo>
                        <a:pt x="132" y="13"/>
                        <a:pt x="131" y="13"/>
                        <a:pt x="130" y="13"/>
                      </a:cubicBezTo>
                      <a:cubicBezTo>
                        <a:pt x="124" y="13"/>
                        <a:pt x="118" y="17"/>
                        <a:pt x="117" y="23"/>
                      </a:cubicBezTo>
                      <a:cubicBezTo>
                        <a:pt x="112" y="42"/>
                        <a:pt x="112" y="42"/>
                        <a:pt x="112" y="42"/>
                      </a:cubicBezTo>
                      <a:cubicBezTo>
                        <a:pt x="111" y="46"/>
                        <a:pt x="112" y="49"/>
                        <a:pt x="114" y="52"/>
                      </a:cubicBezTo>
                      <a:cubicBezTo>
                        <a:pt x="115" y="55"/>
                        <a:pt x="118" y="57"/>
                        <a:pt x="122" y="58"/>
                      </a:cubicBezTo>
                      <a:cubicBezTo>
                        <a:pt x="131" y="60"/>
                        <a:pt x="131" y="60"/>
                        <a:pt x="131" y="60"/>
                      </a:cubicBezTo>
                      <a:cubicBezTo>
                        <a:pt x="132" y="61"/>
                        <a:pt x="133" y="61"/>
                        <a:pt x="134" y="61"/>
                      </a:cubicBezTo>
                      <a:cubicBezTo>
                        <a:pt x="140" y="61"/>
                        <a:pt x="145" y="57"/>
                        <a:pt x="146" y="51"/>
                      </a:cubicBezTo>
                      <a:cubicBezTo>
                        <a:pt x="151" y="32"/>
                        <a:pt x="151" y="32"/>
                        <a:pt x="151" y="32"/>
                      </a:cubicBezTo>
                      <a:cubicBezTo>
                        <a:pt x="152" y="28"/>
                        <a:pt x="151" y="25"/>
                        <a:pt x="150" y="22"/>
                      </a:cubicBezTo>
                      <a:cubicBezTo>
                        <a:pt x="148" y="19"/>
                        <a:pt x="145" y="17"/>
                        <a:pt x="142" y="16"/>
                      </a:cubicBezTo>
                      <a:close/>
                      <a:moveTo>
                        <a:pt x="147" y="31"/>
                      </a:moveTo>
                      <a:cubicBezTo>
                        <a:pt x="142" y="50"/>
                        <a:pt x="142" y="50"/>
                        <a:pt x="142" y="50"/>
                      </a:cubicBezTo>
                      <a:cubicBezTo>
                        <a:pt x="141" y="54"/>
                        <a:pt x="136" y="57"/>
                        <a:pt x="132" y="56"/>
                      </a:cubicBezTo>
                      <a:cubicBezTo>
                        <a:pt x="123" y="53"/>
                        <a:pt x="123" y="53"/>
                        <a:pt x="123" y="53"/>
                      </a:cubicBezTo>
                      <a:cubicBezTo>
                        <a:pt x="121" y="53"/>
                        <a:pt x="119" y="52"/>
                        <a:pt x="118" y="50"/>
                      </a:cubicBezTo>
                      <a:cubicBezTo>
                        <a:pt x="117" y="48"/>
                        <a:pt x="116" y="46"/>
                        <a:pt x="117" y="43"/>
                      </a:cubicBezTo>
                      <a:cubicBezTo>
                        <a:pt x="122" y="24"/>
                        <a:pt x="122" y="24"/>
                        <a:pt x="122" y="24"/>
                      </a:cubicBezTo>
                      <a:cubicBezTo>
                        <a:pt x="122" y="21"/>
                        <a:pt x="126" y="18"/>
                        <a:pt x="130" y="18"/>
                      </a:cubicBezTo>
                      <a:cubicBezTo>
                        <a:pt x="130" y="18"/>
                        <a:pt x="131" y="18"/>
                        <a:pt x="132" y="18"/>
                      </a:cubicBezTo>
                      <a:cubicBezTo>
                        <a:pt x="141" y="21"/>
                        <a:pt x="141" y="21"/>
                        <a:pt x="141" y="21"/>
                      </a:cubicBezTo>
                      <a:cubicBezTo>
                        <a:pt x="143" y="21"/>
                        <a:pt x="144" y="22"/>
                        <a:pt x="146" y="24"/>
                      </a:cubicBezTo>
                      <a:cubicBezTo>
                        <a:pt x="147" y="26"/>
                        <a:pt x="147" y="28"/>
                        <a:pt x="147" y="31"/>
                      </a:cubicBezTo>
                      <a:close/>
                      <a:moveTo>
                        <a:pt x="199" y="35"/>
                      </a:moveTo>
                      <a:cubicBezTo>
                        <a:pt x="190" y="32"/>
                        <a:pt x="190" y="32"/>
                        <a:pt x="190" y="32"/>
                      </a:cubicBezTo>
                      <a:cubicBezTo>
                        <a:pt x="189" y="31"/>
                        <a:pt x="187" y="31"/>
                        <a:pt x="186" y="31"/>
                      </a:cubicBezTo>
                      <a:cubicBezTo>
                        <a:pt x="180" y="31"/>
                        <a:pt x="175" y="34"/>
                        <a:pt x="173" y="39"/>
                      </a:cubicBezTo>
                      <a:cubicBezTo>
                        <a:pt x="166" y="58"/>
                        <a:pt x="166" y="58"/>
                        <a:pt x="166" y="58"/>
                      </a:cubicBezTo>
                      <a:cubicBezTo>
                        <a:pt x="165" y="61"/>
                        <a:pt x="165" y="64"/>
                        <a:pt x="167" y="67"/>
                      </a:cubicBezTo>
                      <a:cubicBezTo>
                        <a:pt x="168" y="71"/>
                        <a:pt x="171" y="73"/>
                        <a:pt x="174" y="74"/>
                      </a:cubicBezTo>
                      <a:cubicBezTo>
                        <a:pt x="183" y="78"/>
                        <a:pt x="183" y="78"/>
                        <a:pt x="183" y="78"/>
                      </a:cubicBezTo>
                      <a:cubicBezTo>
                        <a:pt x="184" y="78"/>
                        <a:pt x="186" y="79"/>
                        <a:pt x="187" y="79"/>
                      </a:cubicBezTo>
                      <a:cubicBezTo>
                        <a:pt x="193" y="79"/>
                        <a:pt x="197" y="75"/>
                        <a:pt x="199" y="70"/>
                      </a:cubicBezTo>
                      <a:cubicBezTo>
                        <a:pt x="206" y="52"/>
                        <a:pt x="206" y="52"/>
                        <a:pt x="206" y="52"/>
                      </a:cubicBezTo>
                      <a:cubicBezTo>
                        <a:pt x="209" y="45"/>
                        <a:pt x="206" y="38"/>
                        <a:pt x="199" y="35"/>
                      </a:cubicBezTo>
                      <a:close/>
                      <a:moveTo>
                        <a:pt x="202" y="50"/>
                      </a:moveTo>
                      <a:cubicBezTo>
                        <a:pt x="195" y="68"/>
                        <a:pt x="195" y="68"/>
                        <a:pt x="195" y="68"/>
                      </a:cubicBezTo>
                      <a:cubicBezTo>
                        <a:pt x="193" y="73"/>
                        <a:pt x="188" y="75"/>
                        <a:pt x="184" y="73"/>
                      </a:cubicBezTo>
                      <a:cubicBezTo>
                        <a:pt x="176" y="70"/>
                        <a:pt x="176" y="70"/>
                        <a:pt x="176" y="70"/>
                      </a:cubicBezTo>
                      <a:cubicBezTo>
                        <a:pt x="174" y="69"/>
                        <a:pt x="172" y="68"/>
                        <a:pt x="171" y="66"/>
                      </a:cubicBezTo>
                      <a:cubicBezTo>
                        <a:pt x="170" y="64"/>
                        <a:pt x="170" y="61"/>
                        <a:pt x="171" y="59"/>
                      </a:cubicBezTo>
                      <a:cubicBezTo>
                        <a:pt x="178" y="41"/>
                        <a:pt x="178" y="41"/>
                        <a:pt x="178" y="41"/>
                      </a:cubicBezTo>
                      <a:cubicBezTo>
                        <a:pt x="179" y="38"/>
                        <a:pt x="182" y="36"/>
                        <a:pt x="186" y="36"/>
                      </a:cubicBezTo>
                      <a:cubicBezTo>
                        <a:pt x="187" y="36"/>
                        <a:pt x="188" y="36"/>
                        <a:pt x="189" y="36"/>
                      </a:cubicBezTo>
                      <a:cubicBezTo>
                        <a:pt x="197" y="39"/>
                        <a:pt x="197" y="39"/>
                        <a:pt x="197" y="39"/>
                      </a:cubicBezTo>
                      <a:cubicBezTo>
                        <a:pt x="201" y="41"/>
                        <a:pt x="204" y="46"/>
                        <a:pt x="202" y="50"/>
                      </a:cubicBezTo>
                      <a:close/>
                      <a:moveTo>
                        <a:pt x="253" y="61"/>
                      </a:moveTo>
                      <a:cubicBezTo>
                        <a:pt x="245" y="56"/>
                        <a:pt x="245" y="56"/>
                        <a:pt x="245" y="56"/>
                      </a:cubicBezTo>
                      <a:cubicBezTo>
                        <a:pt x="243" y="55"/>
                        <a:pt x="241" y="55"/>
                        <a:pt x="239" y="55"/>
                      </a:cubicBezTo>
                      <a:cubicBezTo>
                        <a:pt x="234" y="55"/>
                        <a:pt x="230" y="58"/>
                        <a:pt x="228" y="62"/>
                      </a:cubicBezTo>
                      <a:cubicBezTo>
                        <a:pt x="218" y="79"/>
                        <a:pt x="218" y="79"/>
                        <a:pt x="218" y="79"/>
                      </a:cubicBezTo>
                      <a:cubicBezTo>
                        <a:pt x="217" y="82"/>
                        <a:pt x="216" y="86"/>
                        <a:pt x="217" y="89"/>
                      </a:cubicBezTo>
                      <a:cubicBezTo>
                        <a:pt x="218" y="92"/>
                        <a:pt x="221" y="95"/>
                        <a:pt x="224" y="97"/>
                      </a:cubicBezTo>
                      <a:cubicBezTo>
                        <a:pt x="232" y="101"/>
                        <a:pt x="232" y="101"/>
                        <a:pt x="232" y="101"/>
                      </a:cubicBezTo>
                      <a:cubicBezTo>
                        <a:pt x="234" y="102"/>
                        <a:pt x="236" y="103"/>
                        <a:pt x="238" y="103"/>
                      </a:cubicBezTo>
                      <a:cubicBezTo>
                        <a:pt x="243" y="103"/>
                        <a:pt x="247" y="100"/>
                        <a:pt x="250" y="96"/>
                      </a:cubicBezTo>
                      <a:cubicBezTo>
                        <a:pt x="259" y="78"/>
                        <a:pt x="259" y="78"/>
                        <a:pt x="259" y="78"/>
                      </a:cubicBezTo>
                      <a:cubicBezTo>
                        <a:pt x="260" y="75"/>
                        <a:pt x="261" y="72"/>
                        <a:pt x="260" y="68"/>
                      </a:cubicBezTo>
                      <a:cubicBezTo>
                        <a:pt x="259" y="65"/>
                        <a:pt x="257" y="62"/>
                        <a:pt x="253" y="61"/>
                      </a:cubicBezTo>
                      <a:close/>
                      <a:moveTo>
                        <a:pt x="255" y="76"/>
                      </a:moveTo>
                      <a:cubicBezTo>
                        <a:pt x="245" y="94"/>
                        <a:pt x="245" y="94"/>
                        <a:pt x="245" y="94"/>
                      </a:cubicBezTo>
                      <a:cubicBezTo>
                        <a:pt x="243" y="97"/>
                        <a:pt x="238" y="99"/>
                        <a:pt x="234" y="97"/>
                      </a:cubicBezTo>
                      <a:cubicBezTo>
                        <a:pt x="226" y="93"/>
                        <a:pt x="226" y="93"/>
                        <a:pt x="226" y="93"/>
                      </a:cubicBezTo>
                      <a:cubicBezTo>
                        <a:pt x="224" y="92"/>
                        <a:pt x="223" y="90"/>
                        <a:pt x="222" y="88"/>
                      </a:cubicBezTo>
                      <a:cubicBezTo>
                        <a:pt x="221" y="86"/>
                        <a:pt x="222" y="83"/>
                        <a:pt x="223" y="81"/>
                      </a:cubicBezTo>
                      <a:cubicBezTo>
                        <a:pt x="232" y="64"/>
                        <a:pt x="232" y="64"/>
                        <a:pt x="232" y="64"/>
                      </a:cubicBezTo>
                      <a:cubicBezTo>
                        <a:pt x="233" y="61"/>
                        <a:pt x="236" y="60"/>
                        <a:pt x="239" y="60"/>
                      </a:cubicBezTo>
                      <a:cubicBezTo>
                        <a:pt x="241" y="60"/>
                        <a:pt x="242" y="60"/>
                        <a:pt x="243" y="61"/>
                      </a:cubicBezTo>
                      <a:cubicBezTo>
                        <a:pt x="251" y="65"/>
                        <a:pt x="251" y="65"/>
                        <a:pt x="251" y="65"/>
                      </a:cubicBezTo>
                      <a:cubicBezTo>
                        <a:pt x="253" y="66"/>
                        <a:pt x="255" y="68"/>
                        <a:pt x="255" y="70"/>
                      </a:cubicBezTo>
                      <a:cubicBezTo>
                        <a:pt x="256" y="72"/>
                        <a:pt x="256" y="74"/>
                        <a:pt x="255" y="76"/>
                      </a:cubicBezTo>
                      <a:close/>
                      <a:moveTo>
                        <a:pt x="310" y="101"/>
                      </a:moveTo>
                      <a:cubicBezTo>
                        <a:pt x="309" y="98"/>
                        <a:pt x="307" y="95"/>
                        <a:pt x="304" y="93"/>
                      </a:cubicBezTo>
                      <a:cubicBezTo>
                        <a:pt x="297" y="88"/>
                        <a:pt x="297" y="88"/>
                        <a:pt x="297" y="88"/>
                      </a:cubicBezTo>
                      <a:cubicBezTo>
                        <a:pt x="295" y="86"/>
                        <a:pt x="292" y="85"/>
                        <a:pt x="289" y="85"/>
                      </a:cubicBezTo>
                      <a:cubicBezTo>
                        <a:pt x="285" y="85"/>
                        <a:pt x="281" y="87"/>
                        <a:pt x="279" y="91"/>
                      </a:cubicBezTo>
                      <a:cubicBezTo>
                        <a:pt x="267" y="107"/>
                        <a:pt x="267" y="107"/>
                        <a:pt x="267" y="107"/>
                      </a:cubicBezTo>
                      <a:cubicBezTo>
                        <a:pt x="265" y="110"/>
                        <a:pt x="265" y="113"/>
                        <a:pt x="265" y="117"/>
                      </a:cubicBezTo>
                      <a:cubicBezTo>
                        <a:pt x="266" y="120"/>
                        <a:pt x="268" y="123"/>
                        <a:pt x="271" y="125"/>
                      </a:cubicBezTo>
                      <a:cubicBezTo>
                        <a:pt x="278" y="131"/>
                        <a:pt x="278" y="131"/>
                        <a:pt x="278" y="131"/>
                      </a:cubicBezTo>
                      <a:cubicBezTo>
                        <a:pt x="280" y="132"/>
                        <a:pt x="283" y="133"/>
                        <a:pt x="286" y="133"/>
                      </a:cubicBezTo>
                      <a:cubicBezTo>
                        <a:pt x="290" y="133"/>
                        <a:pt x="294" y="131"/>
                        <a:pt x="296" y="127"/>
                      </a:cubicBezTo>
                      <a:cubicBezTo>
                        <a:pt x="308" y="111"/>
                        <a:pt x="308" y="111"/>
                        <a:pt x="308" y="111"/>
                      </a:cubicBezTo>
                      <a:cubicBezTo>
                        <a:pt x="310" y="108"/>
                        <a:pt x="310" y="105"/>
                        <a:pt x="310" y="101"/>
                      </a:cubicBezTo>
                      <a:close/>
                      <a:moveTo>
                        <a:pt x="304" y="108"/>
                      </a:moveTo>
                      <a:cubicBezTo>
                        <a:pt x="292" y="125"/>
                        <a:pt x="292" y="125"/>
                        <a:pt x="292" y="125"/>
                      </a:cubicBezTo>
                      <a:cubicBezTo>
                        <a:pt x="290" y="128"/>
                        <a:pt x="285" y="129"/>
                        <a:pt x="281" y="127"/>
                      </a:cubicBezTo>
                      <a:cubicBezTo>
                        <a:pt x="273" y="121"/>
                        <a:pt x="273" y="121"/>
                        <a:pt x="273" y="121"/>
                      </a:cubicBezTo>
                      <a:cubicBezTo>
                        <a:pt x="272" y="120"/>
                        <a:pt x="270" y="118"/>
                        <a:pt x="270" y="116"/>
                      </a:cubicBezTo>
                      <a:cubicBezTo>
                        <a:pt x="270" y="114"/>
                        <a:pt x="270" y="112"/>
                        <a:pt x="271" y="110"/>
                      </a:cubicBezTo>
                      <a:cubicBezTo>
                        <a:pt x="283" y="94"/>
                        <a:pt x="283" y="94"/>
                        <a:pt x="283" y="94"/>
                      </a:cubicBezTo>
                      <a:cubicBezTo>
                        <a:pt x="284" y="91"/>
                        <a:pt x="287" y="90"/>
                        <a:pt x="289" y="90"/>
                      </a:cubicBezTo>
                      <a:cubicBezTo>
                        <a:pt x="291" y="90"/>
                        <a:pt x="293" y="91"/>
                        <a:pt x="294" y="92"/>
                      </a:cubicBezTo>
                      <a:cubicBezTo>
                        <a:pt x="302" y="97"/>
                        <a:pt x="302" y="97"/>
                        <a:pt x="302" y="97"/>
                      </a:cubicBezTo>
                      <a:cubicBezTo>
                        <a:pt x="303" y="98"/>
                        <a:pt x="305" y="100"/>
                        <a:pt x="305" y="102"/>
                      </a:cubicBezTo>
                      <a:cubicBezTo>
                        <a:pt x="305" y="104"/>
                        <a:pt x="305" y="107"/>
                        <a:pt x="304" y="108"/>
                      </a:cubicBezTo>
                      <a:close/>
                      <a:moveTo>
                        <a:pt x="355" y="140"/>
                      </a:moveTo>
                      <a:cubicBezTo>
                        <a:pt x="355" y="137"/>
                        <a:pt x="354" y="134"/>
                        <a:pt x="351" y="131"/>
                      </a:cubicBezTo>
                      <a:cubicBezTo>
                        <a:pt x="344" y="125"/>
                        <a:pt x="344" y="125"/>
                        <a:pt x="344" y="125"/>
                      </a:cubicBezTo>
                      <a:cubicBezTo>
                        <a:pt x="339" y="120"/>
                        <a:pt x="330" y="121"/>
                        <a:pt x="326" y="126"/>
                      </a:cubicBezTo>
                      <a:cubicBezTo>
                        <a:pt x="313" y="141"/>
                        <a:pt x="313" y="141"/>
                        <a:pt x="313" y="141"/>
                      </a:cubicBezTo>
                      <a:cubicBezTo>
                        <a:pt x="310" y="143"/>
                        <a:pt x="309" y="147"/>
                        <a:pt x="309" y="150"/>
                      </a:cubicBezTo>
                      <a:cubicBezTo>
                        <a:pt x="309" y="154"/>
                        <a:pt x="311" y="157"/>
                        <a:pt x="314" y="159"/>
                      </a:cubicBezTo>
                      <a:cubicBezTo>
                        <a:pt x="320" y="165"/>
                        <a:pt x="320" y="165"/>
                        <a:pt x="320" y="165"/>
                      </a:cubicBezTo>
                      <a:cubicBezTo>
                        <a:pt x="323" y="167"/>
                        <a:pt x="326" y="169"/>
                        <a:pt x="329" y="169"/>
                      </a:cubicBezTo>
                      <a:cubicBezTo>
                        <a:pt x="333" y="169"/>
                        <a:pt x="336" y="167"/>
                        <a:pt x="339" y="164"/>
                      </a:cubicBezTo>
                      <a:cubicBezTo>
                        <a:pt x="352" y="150"/>
                        <a:pt x="352" y="150"/>
                        <a:pt x="352" y="150"/>
                      </a:cubicBezTo>
                      <a:cubicBezTo>
                        <a:pt x="354" y="147"/>
                        <a:pt x="356" y="144"/>
                        <a:pt x="355" y="140"/>
                      </a:cubicBezTo>
                      <a:close/>
                      <a:moveTo>
                        <a:pt x="348" y="146"/>
                      </a:moveTo>
                      <a:cubicBezTo>
                        <a:pt x="335" y="161"/>
                        <a:pt x="335" y="161"/>
                        <a:pt x="335" y="161"/>
                      </a:cubicBezTo>
                      <a:cubicBezTo>
                        <a:pt x="332" y="164"/>
                        <a:pt x="327" y="165"/>
                        <a:pt x="324" y="162"/>
                      </a:cubicBezTo>
                      <a:cubicBezTo>
                        <a:pt x="317" y="156"/>
                        <a:pt x="317" y="156"/>
                        <a:pt x="317" y="156"/>
                      </a:cubicBezTo>
                      <a:cubicBezTo>
                        <a:pt x="315" y="154"/>
                        <a:pt x="314" y="152"/>
                        <a:pt x="314" y="150"/>
                      </a:cubicBezTo>
                      <a:cubicBezTo>
                        <a:pt x="314" y="148"/>
                        <a:pt x="315" y="146"/>
                        <a:pt x="316" y="144"/>
                      </a:cubicBezTo>
                      <a:cubicBezTo>
                        <a:pt x="329" y="129"/>
                        <a:pt x="329" y="129"/>
                        <a:pt x="329" y="129"/>
                      </a:cubicBezTo>
                      <a:cubicBezTo>
                        <a:pt x="331" y="128"/>
                        <a:pt x="333" y="127"/>
                        <a:pt x="335" y="127"/>
                      </a:cubicBezTo>
                      <a:cubicBezTo>
                        <a:pt x="338" y="127"/>
                        <a:pt x="339" y="127"/>
                        <a:pt x="341" y="129"/>
                      </a:cubicBezTo>
                      <a:cubicBezTo>
                        <a:pt x="348" y="135"/>
                        <a:pt x="348" y="135"/>
                        <a:pt x="348" y="135"/>
                      </a:cubicBezTo>
                      <a:cubicBezTo>
                        <a:pt x="349" y="136"/>
                        <a:pt x="350" y="138"/>
                        <a:pt x="351" y="141"/>
                      </a:cubicBezTo>
                      <a:cubicBezTo>
                        <a:pt x="351" y="143"/>
                        <a:pt x="350" y="145"/>
                        <a:pt x="348" y="146"/>
                      </a:cubicBezTo>
                      <a:close/>
                      <a:moveTo>
                        <a:pt x="396" y="184"/>
                      </a:moveTo>
                      <a:cubicBezTo>
                        <a:pt x="396" y="181"/>
                        <a:pt x="395" y="178"/>
                        <a:pt x="393" y="175"/>
                      </a:cubicBezTo>
                      <a:cubicBezTo>
                        <a:pt x="387" y="168"/>
                        <a:pt x="387" y="168"/>
                        <a:pt x="387" y="168"/>
                      </a:cubicBezTo>
                      <a:cubicBezTo>
                        <a:pt x="382" y="163"/>
                        <a:pt x="373" y="162"/>
                        <a:pt x="368" y="167"/>
                      </a:cubicBezTo>
                      <a:cubicBezTo>
                        <a:pt x="353" y="180"/>
                        <a:pt x="353" y="180"/>
                        <a:pt x="353" y="180"/>
                      </a:cubicBezTo>
                      <a:cubicBezTo>
                        <a:pt x="351" y="182"/>
                        <a:pt x="349" y="185"/>
                        <a:pt x="349" y="189"/>
                      </a:cubicBezTo>
                      <a:cubicBezTo>
                        <a:pt x="349" y="192"/>
                        <a:pt x="350" y="195"/>
                        <a:pt x="352" y="198"/>
                      </a:cubicBezTo>
                      <a:cubicBezTo>
                        <a:pt x="358" y="205"/>
                        <a:pt x="358" y="205"/>
                        <a:pt x="358" y="205"/>
                      </a:cubicBezTo>
                      <a:cubicBezTo>
                        <a:pt x="361" y="208"/>
                        <a:pt x="364" y="209"/>
                        <a:pt x="368" y="209"/>
                      </a:cubicBezTo>
                      <a:cubicBezTo>
                        <a:pt x="371" y="209"/>
                        <a:pt x="374" y="208"/>
                        <a:pt x="377" y="206"/>
                      </a:cubicBezTo>
                      <a:cubicBezTo>
                        <a:pt x="391" y="193"/>
                        <a:pt x="391" y="193"/>
                        <a:pt x="391" y="193"/>
                      </a:cubicBezTo>
                      <a:cubicBezTo>
                        <a:pt x="394" y="191"/>
                        <a:pt x="396" y="188"/>
                        <a:pt x="396" y="184"/>
                      </a:cubicBezTo>
                      <a:close/>
                      <a:moveTo>
                        <a:pt x="388" y="190"/>
                      </a:moveTo>
                      <a:cubicBezTo>
                        <a:pt x="373" y="203"/>
                        <a:pt x="373" y="203"/>
                        <a:pt x="373" y="203"/>
                      </a:cubicBezTo>
                      <a:cubicBezTo>
                        <a:pt x="370" y="206"/>
                        <a:pt x="365" y="205"/>
                        <a:pt x="362" y="202"/>
                      </a:cubicBezTo>
                      <a:cubicBezTo>
                        <a:pt x="356" y="195"/>
                        <a:pt x="356" y="195"/>
                        <a:pt x="356" y="195"/>
                      </a:cubicBezTo>
                      <a:cubicBezTo>
                        <a:pt x="354" y="193"/>
                        <a:pt x="354" y="191"/>
                        <a:pt x="354" y="189"/>
                      </a:cubicBezTo>
                      <a:cubicBezTo>
                        <a:pt x="354" y="187"/>
                        <a:pt x="355" y="185"/>
                        <a:pt x="357" y="183"/>
                      </a:cubicBezTo>
                      <a:cubicBezTo>
                        <a:pt x="371" y="170"/>
                        <a:pt x="371" y="170"/>
                        <a:pt x="371" y="170"/>
                      </a:cubicBezTo>
                      <a:cubicBezTo>
                        <a:pt x="373" y="169"/>
                        <a:pt x="375" y="168"/>
                        <a:pt x="377" y="168"/>
                      </a:cubicBezTo>
                      <a:cubicBezTo>
                        <a:pt x="379" y="168"/>
                        <a:pt x="381" y="169"/>
                        <a:pt x="383" y="171"/>
                      </a:cubicBezTo>
                      <a:cubicBezTo>
                        <a:pt x="389" y="178"/>
                        <a:pt x="389" y="178"/>
                        <a:pt x="389" y="178"/>
                      </a:cubicBezTo>
                      <a:cubicBezTo>
                        <a:pt x="391" y="180"/>
                        <a:pt x="391" y="182"/>
                        <a:pt x="391" y="184"/>
                      </a:cubicBezTo>
                      <a:cubicBezTo>
                        <a:pt x="391" y="186"/>
                        <a:pt x="390" y="188"/>
                        <a:pt x="388" y="190"/>
                      </a:cubicBezTo>
                      <a:close/>
                      <a:moveTo>
                        <a:pt x="431" y="233"/>
                      </a:moveTo>
                      <a:cubicBezTo>
                        <a:pt x="431" y="230"/>
                        <a:pt x="431" y="226"/>
                        <a:pt x="429" y="223"/>
                      </a:cubicBezTo>
                      <a:cubicBezTo>
                        <a:pt x="424" y="216"/>
                        <a:pt x="424" y="216"/>
                        <a:pt x="424" y="216"/>
                      </a:cubicBezTo>
                      <a:cubicBezTo>
                        <a:pt x="421" y="212"/>
                        <a:pt x="417" y="210"/>
                        <a:pt x="413" y="210"/>
                      </a:cubicBezTo>
                      <a:cubicBezTo>
                        <a:pt x="410" y="210"/>
                        <a:pt x="408" y="211"/>
                        <a:pt x="405" y="212"/>
                      </a:cubicBezTo>
                      <a:cubicBezTo>
                        <a:pt x="389" y="223"/>
                        <a:pt x="389" y="223"/>
                        <a:pt x="389" y="223"/>
                      </a:cubicBezTo>
                      <a:cubicBezTo>
                        <a:pt x="383" y="227"/>
                        <a:pt x="382" y="235"/>
                        <a:pt x="386" y="241"/>
                      </a:cubicBezTo>
                      <a:cubicBezTo>
                        <a:pt x="391" y="249"/>
                        <a:pt x="391" y="249"/>
                        <a:pt x="391" y="249"/>
                      </a:cubicBezTo>
                      <a:cubicBezTo>
                        <a:pt x="393" y="253"/>
                        <a:pt x="397" y="255"/>
                        <a:pt x="402" y="255"/>
                      </a:cubicBezTo>
                      <a:cubicBezTo>
                        <a:pt x="404" y="255"/>
                        <a:pt x="407" y="254"/>
                        <a:pt x="409" y="252"/>
                      </a:cubicBezTo>
                      <a:cubicBezTo>
                        <a:pt x="425" y="241"/>
                        <a:pt x="425" y="241"/>
                        <a:pt x="425" y="241"/>
                      </a:cubicBezTo>
                      <a:cubicBezTo>
                        <a:pt x="428" y="239"/>
                        <a:pt x="430" y="237"/>
                        <a:pt x="431" y="233"/>
                      </a:cubicBezTo>
                      <a:close/>
                      <a:moveTo>
                        <a:pt x="423" y="237"/>
                      </a:moveTo>
                      <a:cubicBezTo>
                        <a:pt x="406" y="248"/>
                        <a:pt x="406" y="248"/>
                        <a:pt x="406" y="248"/>
                      </a:cubicBezTo>
                      <a:cubicBezTo>
                        <a:pt x="403" y="251"/>
                        <a:pt x="397" y="250"/>
                        <a:pt x="395" y="246"/>
                      </a:cubicBezTo>
                      <a:cubicBezTo>
                        <a:pt x="390" y="239"/>
                        <a:pt x="390" y="239"/>
                        <a:pt x="390" y="239"/>
                      </a:cubicBezTo>
                      <a:cubicBezTo>
                        <a:pt x="387" y="235"/>
                        <a:pt x="388" y="230"/>
                        <a:pt x="392" y="227"/>
                      </a:cubicBezTo>
                      <a:cubicBezTo>
                        <a:pt x="408" y="216"/>
                        <a:pt x="408" y="216"/>
                        <a:pt x="408" y="216"/>
                      </a:cubicBezTo>
                      <a:cubicBezTo>
                        <a:pt x="410" y="215"/>
                        <a:pt x="411" y="215"/>
                        <a:pt x="413" y="215"/>
                      </a:cubicBezTo>
                      <a:cubicBezTo>
                        <a:pt x="415" y="215"/>
                        <a:pt x="418" y="216"/>
                        <a:pt x="420" y="218"/>
                      </a:cubicBezTo>
                      <a:cubicBezTo>
                        <a:pt x="425" y="226"/>
                        <a:pt x="425" y="226"/>
                        <a:pt x="425" y="226"/>
                      </a:cubicBezTo>
                      <a:cubicBezTo>
                        <a:pt x="426" y="228"/>
                        <a:pt x="426" y="230"/>
                        <a:pt x="426" y="232"/>
                      </a:cubicBezTo>
                      <a:cubicBezTo>
                        <a:pt x="426" y="234"/>
                        <a:pt x="424" y="236"/>
                        <a:pt x="423" y="237"/>
                      </a:cubicBezTo>
                      <a:close/>
                      <a:moveTo>
                        <a:pt x="453" y="293"/>
                      </a:moveTo>
                      <a:cubicBezTo>
                        <a:pt x="456" y="292"/>
                        <a:pt x="458" y="289"/>
                        <a:pt x="459" y="286"/>
                      </a:cubicBezTo>
                      <a:cubicBezTo>
                        <a:pt x="460" y="282"/>
                        <a:pt x="460" y="279"/>
                        <a:pt x="459" y="276"/>
                      </a:cubicBezTo>
                      <a:cubicBezTo>
                        <a:pt x="454" y="267"/>
                        <a:pt x="454" y="267"/>
                        <a:pt x="454" y="267"/>
                      </a:cubicBezTo>
                      <a:cubicBezTo>
                        <a:pt x="452" y="263"/>
                        <a:pt x="448" y="260"/>
                        <a:pt x="443" y="260"/>
                      </a:cubicBezTo>
                      <a:cubicBezTo>
                        <a:pt x="441" y="260"/>
                        <a:pt x="439" y="261"/>
                        <a:pt x="437" y="262"/>
                      </a:cubicBezTo>
                      <a:cubicBezTo>
                        <a:pt x="419" y="271"/>
                        <a:pt x="419" y="271"/>
                        <a:pt x="419" y="271"/>
                      </a:cubicBezTo>
                      <a:cubicBezTo>
                        <a:pt x="416" y="272"/>
                        <a:pt x="414" y="275"/>
                        <a:pt x="413" y="278"/>
                      </a:cubicBezTo>
                      <a:cubicBezTo>
                        <a:pt x="412" y="282"/>
                        <a:pt x="412" y="285"/>
                        <a:pt x="414" y="288"/>
                      </a:cubicBezTo>
                      <a:cubicBezTo>
                        <a:pt x="418" y="297"/>
                        <a:pt x="418" y="297"/>
                        <a:pt x="418" y="297"/>
                      </a:cubicBezTo>
                      <a:cubicBezTo>
                        <a:pt x="420" y="301"/>
                        <a:pt x="424" y="304"/>
                        <a:pt x="429" y="304"/>
                      </a:cubicBezTo>
                      <a:cubicBezTo>
                        <a:pt x="431" y="304"/>
                        <a:pt x="434" y="303"/>
                        <a:pt x="435" y="302"/>
                      </a:cubicBezTo>
                      <a:lnTo>
                        <a:pt x="453" y="293"/>
                      </a:lnTo>
                      <a:close/>
                      <a:moveTo>
                        <a:pt x="422" y="294"/>
                      </a:moveTo>
                      <a:cubicBezTo>
                        <a:pt x="418" y="286"/>
                        <a:pt x="418" y="286"/>
                        <a:pt x="418" y="286"/>
                      </a:cubicBezTo>
                      <a:cubicBezTo>
                        <a:pt x="417" y="284"/>
                        <a:pt x="417" y="282"/>
                        <a:pt x="417" y="280"/>
                      </a:cubicBezTo>
                      <a:cubicBezTo>
                        <a:pt x="418" y="278"/>
                        <a:pt x="420" y="276"/>
                        <a:pt x="421" y="275"/>
                      </a:cubicBezTo>
                      <a:cubicBezTo>
                        <a:pt x="439" y="266"/>
                        <a:pt x="439" y="266"/>
                        <a:pt x="439" y="266"/>
                      </a:cubicBezTo>
                      <a:cubicBezTo>
                        <a:pt x="440" y="265"/>
                        <a:pt x="441" y="265"/>
                        <a:pt x="443" y="265"/>
                      </a:cubicBezTo>
                      <a:cubicBezTo>
                        <a:pt x="446" y="265"/>
                        <a:pt x="449" y="267"/>
                        <a:pt x="450" y="270"/>
                      </a:cubicBezTo>
                      <a:cubicBezTo>
                        <a:pt x="454" y="278"/>
                        <a:pt x="454" y="278"/>
                        <a:pt x="454" y="278"/>
                      </a:cubicBezTo>
                      <a:cubicBezTo>
                        <a:pt x="455" y="280"/>
                        <a:pt x="455" y="282"/>
                        <a:pt x="455" y="284"/>
                      </a:cubicBezTo>
                      <a:cubicBezTo>
                        <a:pt x="454" y="286"/>
                        <a:pt x="453" y="288"/>
                        <a:pt x="451" y="289"/>
                      </a:cubicBezTo>
                      <a:cubicBezTo>
                        <a:pt x="433" y="298"/>
                        <a:pt x="433" y="298"/>
                        <a:pt x="433" y="298"/>
                      </a:cubicBezTo>
                      <a:cubicBezTo>
                        <a:pt x="429" y="300"/>
                        <a:pt x="424" y="298"/>
                        <a:pt x="422" y="294"/>
                      </a:cubicBezTo>
                      <a:close/>
                      <a:moveTo>
                        <a:pt x="474" y="348"/>
                      </a:moveTo>
                      <a:cubicBezTo>
                        <a:pt x="477" y="347"/>
                        <a:pt x="480" y="345"/>
                        <a:pt x="481" y="341"/>
                      </a:cubicBezTo>
                      <a:cubicBezTo>
                        <a:pt x="483" y="338"/>
                        <a:pt x="483" y="335"/>
                        <a:pt x="482" y="331"/>
                      </a:cubicBezTo>
                      <a:cubicBezTo>
                        <a:pt x="479" y="323"/>
                        <a:pt x="479" y="323"/>
                        <a:pt x="479" y="323"/>
                      </a:cubicBezTo>
                      <a:cubicBezTo>
                        <a:pt x="477" y="318"/>
                        <a:pt x="472" y="314"/>
                        <a:pt x="466" y="314"/>
                      </a:cubicBezTo>
                      <a:cubicBezTo>
                        <a:pt x="465" y="314"/>
                        <a:pt x="463" y="314"/>
                        <a:pt x="462" y="315"/>
                      </a:cubicBezTo>
                      <a:cubicBezTo>
                        <a:pt x="443" y="322"/>
                        <a:pt x="443" y="322"/>
                        <a:pt x="443" y="322"/>
                      </a:cubicBezTo>
                      <a:cubicBezTo>
                        <a:pt x="440" y="323"/>
                        <a:pt x="438" y="325"/>
                        <a:pt x="436" y="328"/>
                      </a:cubicBezTo>
                      <a:cubicBezTo>
                        <a:pt x="435" y="332"/>
                        <a:pt x="434" y="335"/>
                        <a:pt x="436" y="338"/>
                      </a:cubicBezTo>
                      <a:cubicBezTo>
                        <a:pt x="439" y="347"/>
                        <a:pt x="439" y="347"/>
                        <a:pt x="439" y="347"/>
                      </a:cubicBezTo>
                      <a:cubicBezTo>
                        <a:pt x="441" y="352"/>
                        <a:pt x="446" y="356"/>
                        <a:pt x="451" y="356"/>
                      </a:cubicBezTo>
                      <a:cubicBezTo>
                        <a:pt x="453" y="356"/>
                        <a:pt x="454" y="355"/>
                        <a:pt x="456" y="355"/>
                      </a:cubicBezTo>
                      <a:lnTo>
                        <a:pt x="474" y="348"/>
                      </a:lnTo>
                      <a:close/>
                      <a:moveTo>
                        <a:pt x="443" y="345"/>
                      </a:moveTo>
                      <a:cubicBezTo>
                        <a:pt x="440" y="337"/>
                        <a:pt x="440" y="337"/>
                        <a:pt x="440" y="337"/>
                      </a:cubicBezTo>
                      <a:cubicBezTo>
                        <a:pt x="439" y="335"/>
                        <a:pt x="439" y="332"/>
                        <a:pt x="440" y="330"/>
                      </a:cubicBezTo>
                      <a:cubicBezTo>
                        <a:pt x="441" y="328"/>
                        <a:pt x="443" y="327"/>
                        <a:pt x="445" y="326"/>
                      </a:cubicBezTo>
                      <a:cubicBezTo>
                        <a:pt x="464" y="319"/>
                        <a:pt x="464" y="319"/>
                        <a:pt x="464" y="319"/>
                      </a:cubicBezTo>
                      <a:cubicBezTo>
                        <a:pt x="464" y="319"/>
                        <a:pt x="465" y="319"/>
                        <a:pt x="466" y="319"/>
                      </a:cubicBezTo>
                      <a:cubicBezTo>
                        <a:pt x="470" y="319"/>
                        <a:pt x="473" y="321"/>
                        <a:pt x="474" y="324"/>
                      </a:cubicBezTo>
                      <a:cubicBezTo>
                        <a:pt x="477" y="333"/>
                        <a:pt x="477" y="333"/>
                        <a:pt x="477" y="333"/>
                      </a:cubicBezTo>
                      <a:cubicBezTo>
                        <a:pt x="478" y="335"/>
                        <a:pt x="478" y="337"/>
                        <a:pt x="477" y="339"/>
                      </a:cubicBezTo>
                      <a:cubicBezTo>
                        <a:pt x="476" y="341"/>
                        <a:pt x="474" y="343"/>
                        <a:pt x="472" y="344"/>
                      </a:cubicBezTo>
                      <a:cubicBezTo>
                        <a:pt x="454" y="350"/>
                        <a:pt x="454" y="350"/>
                        <a:pt x="454" y="350"/>
                      </a:cubicBezTo>
                      <a:cubicBezTo>
                        <a:pt x="450" y="352"/>
                        <a:pt x="445" y="350"/>
                        <a:pt x="443" y="345"/>
                      </a:cubicBezTo>
                      <a:close/>
                      <a:moveTo>
                        <a:pt x="469" y="410"/>
                      </a:moveTo>
                      <a:cubicBezTo>
                        <a:pt x="488" y="405"/>
                        <a:pt x="488" y="405"/>
                        <a:pt x="488" y="405"/>
                      </a:cubicBezTo>
                      <a:cubicBezTo>
                        <a:pt x="492" y="404"/>
                        <a:pt x="495" y="402"/>
                        <a:pt x="496" y="399"/>
                      </a:cubicBezTo>
                      <a:cubicBezTo>
                        <a:pt x="498" y="396"/>
                        <a:pt x="499" y="393"/>
                        <a:pt x="498" y="390"/>
                      </a:cubicBezTo>
                      <a:cubicBezTo>
                        <a:pt x="496" y="380"/>
                        <a:pt x="496" y="380"/>
                        <a:pt x="496" y="380"/>
                      </a:cubicBezTo>
                      <a:cubicBezTo>
                        <a:pt x="495" y="375"/>
                        <a:pt x="489" y="370"/>
                        <a:pt x="483" y="370"/>
                      </a:cubicBezTo>
                      <a:cubicBezTo>
                        <a:pt x="482" y="370"/>
                        <a:pt x="481" y="370"/>
                        <a:pt x="480" y="371"/>
                      </a:cubicBezTo>
                      <a:cubicBezTo>
                        <a:pt x="461" y="375"/>
                        <a:pt x="461" y="375"/>
                        <a:pt x="461" y="375"/>
                      </a:cubicBezTo>
                      <a:cubicBezTo>
                        <a:pt x="458" y="376"/>
                        <a:pt x="455" y="378"/>
                        <a:pt x="453" y="381"/>
                      </a:cubicBezTo>
                      <a:cubicBezTo>
                        <a:pt x="451" y="384"/>
                        <a:pt x="451" y="387"/>
                        <a:pt x="451" y="391"/>
                      </a:cubicBezTo>
                      <a:cubicBezTo>
                        <a:pt x="453" y="400"/>
                        <a:pt x="453" y="400"/>
                        <a:pt x="453" y="400"/>
                      </a:cubicBezTo>
                      <a:cubicBezTo>
                        <a:pt x="455" y="406"/>
                        <a:pt x="460" y="410"/>
                        <a:pt x="466" y="410"/>
                      </a:cubicBezTo>
                      <a:cubicBezTo>
                        <a:pt x="467" y="410"/>
                        <a:pt x="468" y="410"/>
                        <a:pt x="469" y="410"/>
                      </a:cubicBezTo>
                      <a:close/>
                      <a:moveTo>
                        <a:pt x="458" y="399"/>
                      </a:moveTo>
                      <a:cubicBezTo>
                        <a:pt x="456" y="390"/>
                        <a:pt x="456" y="390"/>
                        <a:pt x="456" y="390"/>
                      </a:cubicBezTo>
                      <a:cubicBezTo>
                        <a:pt x="456" y="388"/>
                        <a:pt x="456" y="385"/>
                        <a:pt x="457" y="383"/>
                      </a:cubicBezTo>
                      <a:cubicBezTo>
                        <a:pt x="458" y="382"/>
                        <a:pt x="460" y="380"/>
                        <a:pt x="462" y="380"/>
                      </a:cubicBezTo>
                      <a:cubicBezTo>
                        <a:pt x="481" y="375"/>
                        <a:pt x="481" y="375"/>
                        <a:pt x="481" y="375"/>
                      </a:cubicBezTo>
                      <a:cubicBezTo>
                        <a:pt x="482" y="375"/>
                        <a:pt x="483" y="375"/>
                        <a:pt x="483" y="375"/>
                      </a:cubicBezTo>
                      <a:cubicBezTo>
                        <a:pt x="487" y="375"/>
                        <a:pt x="490" y="378"/>
                        <a:pt x="491" y="382"/>
                      </a:cubicBezTo>
                      <a:cubicBezTo>
                        <a:pt x="493" y="391"/>
                        <a:pt x="493" y="391"/>
                        <a:pt x="493" y="391"/>
                      </a:cubicBezTo>
                      <a:cubicBezTo>
                        <a:pt x="494" y="393"/>
                        <a:pt x="494" y="395"/>
                        <a:pt x="492" y="397"/>
                      </a:cubicBezTo>
                      <a:cubicBezTo>
                        <a:pt x="491" y="399"/>
                        <a:pt x="489" y="400"/>
                        <a:pt x="487" y="400"/>
                      </a:cubicBezTo>
                      <a:cubicBezTo>
                        <a:pt x="468" y="405"/>
                        <a:pt x="468" y="405"/>
                        <a:pt x="468" y="405"/>
                      </a:cubicBezTo>
                      <a:cubicBezTo>
                        <a:pt x="464" y="406"/>
                        <a:pt x="459" y="403"/>
                        <a:pt x="458" y="399"/>
                      </a:cubicBezTo>
                      <a:close/>
                      <a:moveTo>
                        <a:pt x="492" y="428"/>
                      </a:moveTo>
                      <a:cubicBezTo>
                        <a:pt x="472" y="430"/>
                        <a:pt x="472" y="430"/>
                        <a:pt x="472" y="430"/>
                      </a:cubicBezTo>
                      <a:cubicBezTo>
                        <a:pt x="469" y="431"/>
                        <a:pt x="466" y="432"/>
                        <a:pt x="464" y="435"/>
                      </a:cubicBezTo>
                      <a:cubicBezTo>
                        <a:pt x="461" y="438"/>
                        <a:pt x="460" y="441"/>
                        <a:pt x="461" y="445"/>
                      </a:cubicBezTo>
                      <a:cubicBezTo>
                        <a:pt x="462" y="454"/>
                        <a:pt x="462" y="454"/>
                        <a:pt x="462" y="454"/>
                      </a:cubicBezTo>
                      <a:cubicBezTo>
                        <a:pt x="462" y="461"/>
                        <a:pt x="468" y="466"/>
                        <a:pt x="475" y="466"/>
                      </a:cubicBezTo>
                      <a:cubicBezTo>
                        <a:pt x="475" y="466"/>
                        <a:pt x="476" y="466"/>
                        <a:pt x="476" y="466"/>
                      </a:cubicBezTo>
                      <a:cubicBezTo>
                        <a:pt x="496" y="463"/>
                        <a:pt x="496" y="463"/>
                        <a:pt x="496" y="463"/>
                      </a:cubicBezTo>
                      <a:cubicBezTo>
                        <a:pt x="499" y="463"/>
                        <a:pt x="502" y="461"/>
                        <a:pt x="504" y="459"/>
                      </a:cubicBezTo>
                      <a:cubicBezTo>
                        <a:pt x="507" y="456"/>
                        <a:pt x="508" y="453"/>
                        <a:pt x="507" y="449"/>
                      </a:cubicBezTo>
                      <a:cubicBezTo>
                        <a:pt x="506" y="440"/>
                        <a:pt x="506" y="440"/>
                        <a:pt x="506" y="440"/>
                      </a:cubicBezTo>
                      <a:cubicBezTo>
                        <a:pt x="505" y="433"/>
                        <a:pt x="499" y="428"/>
                        <a:pt x="492" y="428"/>
                      </a:cubicBezTo>
                      <a:close/>
                      <a:moveTo>
                        <a:pt x="501" y="440"/>
                      </a:moveTo>
                      <a:cubicBezTo>
                        <a:pt x="502" y="450"/>
                        <a:pt x="502" y="450"/>
                        <a:pt x="502" y="450"/>
                      </a:cubicBezTo>
                      <a:cubicBezTo>
                        <a:pt x="503" y="452"/>
                        <a:pt x="502" y="454"/>
                        <a:pt x="501" y="456"/>
                      </a:cubicBezTo>
                      <a:cubicBezTo>
                        <a:pt x="499" y="457"/>
                        <a:pt x="497" y="458"/>
                        <a:pt x="495" y="459"/>
                      </a:cubicBezTo>
                      <a:cubicBezTo>
                        <a:pt x="475" y="461"/>
                        <a:pt x="475" y="461"/>
                        <a:pt x="475" y="461"/>
                      </a:cubicBezTo>
                      <a:cubicBezTo>
                        <a:pt x="471" y="461"/>
                        <a:pt x="467" y="458"/>
                        <a:pt x="466" y="453"/>
                      </a:cubicBezTo>
                      <a:cubicBezTo>
                        <a:pt x="465" y="444"/>
                        <a:pt x="465" y="444"/>
                        <a:pt x="465" y="444"/>
                      </a:cubicBezTo>
                      <a:cubicBezTo>
                        <a:pt x="465" y="442"/>
                        <a:pt x="466" y="440"/>
                        <a:pt x="467" y="438"/>
                      </a:cubicBezTo>
                      <a:cubicBezTo>
                        <a:pt x="469" y="436"/>
                        <a:pt x="471" y="435"/>
                        <a:pt x="473" y="435"/>
                      </a:cubicBezTo>
                      <a:cubicBezTo>
                        <a:pt x="492" y="433"/>
                        <a:pt x="492" y="433"/>
                        <a:pt x="492" y="433"/>
                      </a:cubicBezTo>
                      <a:cubicBezTo>
                        <a:pt x="493" y="433"/>
                        <a:pt x="493" y="433"/>
                        <a:pt x="493" y="433"/>
                      </a:cubicBezTo>
                      <a:cubicBezTo>
                        <a:pt x="497" y="433"/>
                        <a:pt x="501" y="436"/>
                        <a:pt x="501" y="440"/>
                      </a:cubicBezTo>
                      <a:close/>
                      <a:moveTo>
                        <a:pt x="505" y="491"/>
                      </a:moveTo>
                      <a:cubicBezTo>
                        <a:pt x="503" y="488"/>
                        <a:pt x="500" y="487"/>
                        <a:pt x="496" y="487"/>
                      </a:cubicBezTo>
                      <a:cubicBezTo>
                        <a:pt x="476" y="487"/>
                        <a:pt x="476" y="487"/>
                        <a:pt x="476" y="487"/>
                      </a:cubicBezTo>
                      <a:cubicBezTo>
                        <a:pt x="469" y="487"/>
                        <a:pt x="463" y="492"/>
                        <a:pt x="463" y="499"/>
                      </a:cubicBezTo>
                      <a:cubicBezTo>
                        <a:pt x="463" y="509"/>
                        <a:pt x="463" y="509"/>
                        <a:pt x="463" y="509"/>
                      </a:cubicBezTo>
                      <a:cubicBezTo>
                        <a:pt x="463" y="516"/>
                        <a:pt x="469" y="522"/>
                        <a:pt x="476" y="522"/>
                      </a:cubicBezTo>
                      <a:cubicBezTo>
                        <a:pt x="496" y="522"/>
                        <a:pt x="496" y="522"/>
                        <a:pt x="496" y="522"/>
                      </a:cubicBezTo>
                      <a:cubicBezTo>
                        <a:pt x="496" y="522"/>
                        <a:pt x="496" y="522"/>
                        <a:pt x="496" y="522"/>
                      </a:cubicBezTo>
                      <a:cubicBezTo>
                        <a:pt x="503" y="522"/>
                        <a:pt x="509" y="517"/>
                        <a:pt x="509" y="509"/>
                      </a:cubicBezTo>
                      <a:cubicBezTo>
                        <a:pt x="509" y="500"/>
                        <a:pt x="509" y="500"/>
                        <a:pt x="509" y="500"/>
                      </a:cubicBezTo>
                      <a:cubicBezTo>
                        <a:pt x="509" y="497"/>
                        <a:pt x="508" y="493"/>
                        <a:pt x="505" y="491"/>
                      </a:cubicBezTo>
                      <a:close/>
                      <a:moveTo>
                        <a:pt x="504" y="509"/>
                      </a:moveTo>
                      <a:cubicBezTo>
                        <a:pt x="504" y="514"/>
                        <a:pt x="500" y="517"/>
                        <a:pt x="496" y="517"/>
                      </a:cubicBezTo>
                      <a:cubicBezTo>
                        <a:pt x="496" y="520"/>
                        <a:pt x="496" y="520"/>
                        <a:pt x="496" y="520"/>
                      </a:cubicBezTo>
                      <a:cubicBezTo>
                        <a:pt x="496" y="517"/>
                        <a:pt x="496" y="517"/>
                        <a:pt x="496" y="517"/>
                      </a:cubicBezTo>
                      <a:cubicBezTo>
                        <a:pt x="476" y="517"/>
                        <a:pt x="476" y="517"/>
                        <a:pt x="476" y="517"/>
                      </a:cubicBezTo>
                      <a:cubicBezTo>
                        <a:pt x="471" y="517"/>
                        <a:pt x="468" y="513"/>
                        <a:pt x="468" y="509"/>
                      </a:cubicBezTo>
                      <a:cubicBezTo>
                        <a:pt x="468" y="499"/>
                        <a:pt x="468" y="499"/>
                        <a:pt x="468" y="499"/>
                      </a:cubicBezTo>
                      <a:cubicBezTo>
                        <a:pt x="468" y="495"/>
                        <a:pt x="472" y="491"/>
                        <a:pt x="476" y="491"/>
                      </a:cubicBezTo>
                      <a:cubicBezTo>
                        <a:pt x="496" y="492"/>
                        <a:pt x="496" y="492"/>
                        <a:pt x="496" y="492"/>
                      </a:cubicBezTo>
                      <a:cubicBezTo>
                        <a:pt x="498" y="492"/>
                        <a:pt x="500" y="493"/>
                        <a:pt x="502" y="494"/>
                      </a:cubicBezTo>
                      <a:cubicBezTo>
                        <a:pt x="504" y="496"/>
                        <a:pt x="504" y="498"/>
                        <a:pt x="504" y="500"/>
                      </a:cubicBezTo>
                      <a:lnTo>
                        <a:pt x="504" y="509"/>
                      </a:lnTo>
                      <a:close/>
                      <a:moveTo>
                        <a:pt x="493" y="546"/>
                      </a:moveTo>
                      <a:cubicBezTo>
                        <a:pt x="474" y="543"/>
                        <a:pt x="474" y="543"/>
                        <a:pt x="474" y="543"/>
                      </a:cubicBezTo>
                      <a:cubicBezTo>
                        <a:pt x="467" y="542"/>
                        <a:pt x="460" y="547"/>
                        <a:pt x="459" y="554"/>
                      </a:cubicBezTo>
                      <a:cubicBezTo>
                        <a:pt x="458" y="563"/>
                        <a:pt x="458" y="563"/>
                        <a:pt x="458" y="563"/>
                      </a:cubicBezTo>
                      <a:cubicBezTo>
                        <a:pt x="457" y="570"/>
                        <a:pt x="462" y="577"/>
                        <a:pt x="469" y="578"/>
                      </a:cubicBezTo>
                      <a:cubicBezTo>
                        <a:pt x="489" y="581"/>
                        <a:pt x="489" y="581"/>
                        <a:pt x="489" y="581"/>
                      </a:cubicBezTo>
                      <a:cubicBezTo>
                        <a:pt x="489" y="581"/>
                        <a:pt x="490" y="581"/>
                        <a:pt x="490" y="581"/>
                      </a:cubicBezTo>
                      <a:cubicBezTo>
                        <a:pt x="497" y="581"/>
                        <a:pt x="502" y="576"/>
                        <a:pt x="503" y="570"/>
                      </a:cubicBezTo>
                      <a:cubicBezTo>
                        <a:pt x="505" y="560"/>
                        <a:pt x="505" y="560"/>
                        <a:pt x="505" y="560"/>
                      </a:cubicBezTo>
                      <a:cubicBezTo>
                        <a:pt x="505" y="557"/>
                        <a:pt x="504" y="553"/>
                        <a:pt x="502" y="551"/>
                      </a:cubicBezTo>
                      <a:cubicBezTo>
                        <a:pt x="500" y="548"/>
                        <a:pt x="497" y="546"/>
                        <a:pt x="493" y="546"/>
                      </a:cubicBezTo>
                      <a:close/>
                      <a:moveTo>
                        <a:pt x="500" y="560"/>
                      </a:moveTo>
                      <a:cubicBezTo>
                        <a:pt x="499" y="569"/>
                        <a:pt x="499" y="569"/>
                        <a:pt x="499" y="569"/>
                      </a:cubicBezTo>
                      <a:cubicBezTo>
                        <a:pt x="498" y="573"/>
                        <a:pt x="494" y="577"/>
                        <a:pt x="489" y="576"/>
                      </a:cubicBezTo>
                      <a:cubicBezTo>
                        <a:pt x="470" y="573"/>
                        <a:pt x="470" y="573"/>
                        <a:pt x="470" y="573"/>
                      </a:cubicBezTo>
                      <a:cubicBezTo>
                        <a:pt x="465" y="572"/>
                        <a:pt x="462" y="568"/>
                        <a:pt x="463" y="564"/>
                      </a:cubicBezTo>
                      <a:cubicBezTo>
                        <a:pt x="464" y="555"/>
                        <a:pt x="464" y="555"/>
                        <a:pt x="464" y="555"/>
                      </a:cubicBezTo>
                      <a:cubicBezTo>
                        <a:pt x="465" y="551"/>
                        <a:pt x="468" y="548"/>
                        <a:pt x="472" y="548"/>
                      </a:cubicBezTo>
                      <a:cubicBezTo>
                        <a:pt x="473" y="548"/>
                        <a:pt x="473" y="548"/>
                        <a:pt x="473" y="548"/>
                      </a:cubicBezTo>
                      <a:cubicBezTo>
                        <a:pt x="493" y="550"/>
                        <a:pt x="493" y="550"/>
                        <a:pt x="493" y="550"/>
                      </a:cubicBezTo>
                      <a:cubicBezTo>
                        <a:pt x="495" y="551"/>
                        <a:pt x="497" y="552"/>
                        <a:pt x="498" y="554"/>
                      </a:cubicBezTo>
                      <a:cubicBezTo>
                        <a:pt x="500" y="555"/>
                        <a:pt x="500" y="557"/>
                        <a:pt x="500" y="5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44" name="Freeform 179"/>
                <p:cNvSpPr>
                  <a:spLocks noEditPoints="1"/>
                </p:cNvSpPr>
                <p:nvPr/>
              </p:nvSpPr>
              <p:spPr bwMode="auto">
                <a:xfrm>
                  <a:off x="1926012" y="3454196"/>
                  <a:ext cx="1366562" cy="460616"/>
                </a:xfrm>
                <a:custGeom>
                  <a:avLst/>
                  <a:gdLst>
                    <a:gd name="T0" fmla="*/ 536 w 567"/>
                    <a:gd name="T1" fmla="*/ 129 h 191"/>
                    <a:gd name="T2" fmla="*/ 566 w 567"/>
                    <a:gd name="T3" fmla="*/ 147 h 191"/>
                    <a:gd name="T4" fmla="*/ 541 w 567"/>
                    <a:gd name="T5" fmla="*/ 136 h 191"/>
                    <a:gd name="T6" fmla="*/ 561 w 567"/>
                    <a:gd name="T7" fmla="*/ 139 h 191"/>
                    <a:gd name="T8" fmla="*/ 498 w 567"/>
                    <a:gd name="T9" fmla="*/ 142 h 191"/>
                    <a:gd name="T10" fmla="*/ 526 w 567"/>
                    <a:gd name="T11" fmla="*/ 162 h 191"/>
                    <a:gd name="T12" fmla="*/ 505 w 567"/>
                    <a:gd name="T13" fmla="*/ 160 h 191"/>
                    <a:gd name="T14" fmla="*/ 519 w 567"/>
                    <a:gd name="T15" fmla="*/ 144 h 191"/>
                    <a:gd name="T16" fmla="*/ 459 w 567"/>
                    <a:gd name="T17" fmla="*/ 151 h 191"/>
                    <a:gd name="T18" fmla="*/ 485 w 567"/>
                    <a:gd name="T19" fmla="*/ 174 h 191"/>
                    <a:gd name="T20" fmla="*/ 464 w 567"/>
                    <a:gd name="T21" fmla="*/ 170 h 191"/>
                    <a:gd name="T22" fmla="*/ 479 w 567"/>
                    <a:gd name="T23" fmla="*/ 155 h 191"/>
                    <a:gd name="T24" fmla="*/ 419 w 567"/>
                    <a:gd name="T25" fmla="*/ 157 h 191"/>
                    <a:gd name="T26" fmla="*/ 443 w 567"/>
                    <a:gd name="T27" fmla="*/ 182 h 191"/>
                    <a:gd name="T28" fmla="*/ 423 w 567"/>
                    <a:gd name="T29" fmla="*/ 176 h 191"/>
                    <a:gd name="T30" fmla="*/ 439 w 567"/>
                    <a:gd name="T31" fmla="*/ 163 h 191"/>
                    <a:gd name="T32" fmla="*/ 376 w 567"/>
                    <a:gd name="T33" fmla="*/ 168 h 191"/>
                    <a:gd name="T34" fmla="*/ 403 w 567"/>
                    <a:gd name="T35" fmla="*/ 167 h 191"/>
                    <a:gd name="T36" fmla="*/ 380 w 567"/>
                    <a:gd name="T37" fmla="*/ 168 h 191"/>
                    <a:gd name="T38" fmla="*/ 397 w 567"/>
                    <a:gd name="T39" fmla="*/ 183 h 191"/>
                    <a:gd name="T40" fmla="*/ 349 w 567"/>
                    <a:gd name="T41" fmla="*/ 191 h 191"/>
                    <a:gd name="T42" fmla="*/ 346 w 567"/>
                    <a:gd name="T43" fmla="*/ 186 h 191"/>
                    <a:gd name="T44" fmla="*/ 357 w 567"/>
                    <a:gd name="T45" fmla="*/ 168 h 191"/>
                    <a:gd name="T46" fmla="*/ 303 w 567"/>
                    <a:gd name="T47" fmla="*/ 187 h 191"/>
                    <a:gd name="T48" fmla="*/ 316 w 567"/>
                    <a:gd name="T49" fmla="*/ 165 h 191"/>
                    <a:gd name="T50" fmla="*/ 306 w 567"/>
                    <a:gd name="T51" fmla="*/ 156 h 191"/>
                    <a:gd name="T52" fmla="*/ 254 w 567"/>
                    <a:gd name="T53" fmla="*/ 154 h 191"/>
                    <a:gd name="T54" fmla="*/ 280 w 567"/>
                    <a:gd name="T55" fmla="*/ 160 h 191"/>
                    <a:gd name="T56" fmla="*/ 256 w 567"/>
                    <a:gd name="T57" fmla="*/ 165 h 191"/>
                    <a:gd name="T58" fmla="*/ 233 w 567"/>
                    <a:gd name="T59" fmla="*/ 135 h 191"/>
                    <a:gd name="T60" fmla="*/ 222 w 567"/>
                    <a:gd name="T61" fmla="*/ 168 h 191"/>
                    <a:gd name="T62" fmla="*/ 233 w 567"/>
                    <a:gd name="T63" fmla="*/ 159 h 191"/>
                    <a:gd name="T64" fmla="*/ 228 w 567"/>
                    <a:gd name="T65" fmla="*/ 139 h 191"/>
                    <a:gd name="T66" fmla="*/ 176 w 567"/>
                    <a:gd name="T67" fmla="*/ 127 h 191"/>
                    <a:gd name="T68" fmla="*/ 201 w 567"/>
                    <a:gd name="T69" fmla="*/ 137 h 191"/>
                    <a:gd name="T70" fmla="*/ 176 w 567"/>
                    <a:gd name="T71" fmla="*/ 139 h 191"/>
                    <a:gd name="T72" fmla="*/ 159 w 567"/>
                    <a:gd name="T73" fmla="*/ 104 h 191"/>
                    <a:gd name="T74" fmla="*/ 142 w 567"/>
                    <a:gd name="T75" fmla="*/ 136 h 191"/>
                    <a:gd name="T76" fmla="*/ 155 w 567"/>
                    <a:gd name="T77" fmla="*/ 128 h 191"/>
                    <a:gd name="T78" fmla="*/ 154 w 567"/>
                    <a:gd name="T79" fmla="*/ 107 h 191"/>
                    <a:gd name="T80" fmla="*/ 105 w 567"/>
                    <a:gd name="T81" fmla="*/ 86 h 191"/>
                    <a:gd name="T82" fmla="*/ 128 w 567"/>
                    <a:gd name="T83" fmla="*/ 101 h 191"/>
                    <a:gd name="T84" fmla="*/ 103 w 567"/>
                    <a:gd name="T85" fmla="*/ 98 h 191"/>
                    <a:gd name="T86" fmla="*/ 91 w 567"/>
                    <a:gd name="T87" fmla="*/ 62 h 191"/>
                    <a:gd name="T88" fmla="*/ 70 w 567"/>
                    <a:gd name="T89" fmla="*/ 89 h 191"/>
                    <a:gd name="T90" fmla="*/ 83 w 567"/>
                    <a:gd name="T91" fmla="*/ 84 h 191"/>
                    <a:gd name="T92" fmla="*/ 86 w 567"/>
                    <a:gd name="T93" fmla="*/ 63 h 191"/>
                    <a:gd name="T94" fmla="*/ 34 w 567"/>
                    <a:gd name="T95" fmla="*/ 43 h 191"/>
                    <a:gd name="T96" fmla="*/ 61 w 567"/>
                    <a:gd name="T97" fmla="*/ 36 h 191"/>
                    <a:gd name="T98" fmla="*/ 45 w 567"/>
                    <a:gd name="T99" fmla="*/ 38 h 191"/>
                    <a:gd name="T100" fmla="*/ 30 w 567"/>
                    <a:gd name="T101" fmla="*/ 5 h 191"/>
                    <a:gd name="T102" fmla="*/ 23 w 567"/>
                    <a:gd name="T103" fmla="*/ 32 h 191"/>
                    <a:gd name="T104" fmla="*/ 8 w 567"/>
                    <a:gd name="T105" fmla="*/ 26 h 191"/>
                    <a:gd name="T106" fmla="*/ 28 w 567"/>
                    <a:gd name="T107" fmla="*/ 2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7" h="191">
                      <a:moveTo>
                        <a:pt x="566" y="137"/>
                      </a:moveTo>
                      <a:cubicBezTo>
                        <a:pt x="562" y="127"/>
                        <a:pt x="562" y="127"/>
                        <a:pt x="562" y="127"/>
                      </a:cubicBezTo>
                      <a:cubicBezTo>
                        <a:pt x="560" y="123"/>
                        <a:pt x="555" y="120"/>
                        <a:pt x="550" y="120"/>
                      </a:cubicBezTo>
                      <a:cubicBezTo>
                        <a:pt x="549" y="120"/>
                        <a:pt x="547" y="120"/>
                        <a:pt x="546" y="121"/>
                      </a:cubicBezTo>
                      <a:cubicBezTo>
                        <a:pt x="543" y="122"/>
                        <a:pt x="543" y="122"/>
                        <a:pt x="543" y="122"/>
                      </a:cubicBezTo>
                      <a:cubicBezTo>
                        <a:pt x="540" y="123"/>
                        <a:pt x="537" y="126"/>
                        <a:pt x="536" y="129"/>
                      </a:cubicBezTo>
                      <a:cubicBezTo>
                        <a:pt x="535" y="132"/>
                        <a:pt x="535" y="135"/>
                        <a:pt x="536" y="138"/>
                      </a:cubicBezTo>
                      <a:cubicBezTo>
                        <a:pt x="540" y="148"/>
                        <a:pt x="540" y="148"/>
                        <a:pt x="540" y="148"/>
                      </a:cubicBezTo>
                      <a:cubicBezTo>
                        <a:pt x="542" y="153"/>
                        <a:pt x="547" y="155"/>
                        <a:pt x="552" y="155"/>
                      </a:cubicBezTo>
                      <a:cubicBezTo>
                        <a:pt x="553" y="155"/>
                        <a:pt x="555" y="155"/>
                        <a:pt x="556" y="155"/>
                      </a:cubicBezTo>
                      <a:cubicBezTo>
                        <a:pt x="559" y="153"/>
                        <a:pt x="559" y="153"/>
                        <a:pt x="559" y="153"/>
                      </a:cubicBezTo>
                      <a:cubicBezTo>
                        <a:pt x="562" y="152"/>
                        <a:pt x="565" y="150"/>
                        <a:pt x="566" y="147"/>
                      </a:cubicBezTo>
                      <a:cubicBezTo>
                        <a:pt x="567" y="144"/>
                        <a:pt x="567" y="140"/>
                        <a:pt x="566" y="137"/>
                      </a:cubicBezTo>
                      <a:close/>
                      <a:moveTo>
                        <a:pt x="561" y="145"/>
                      </a:moveTo>
                      <a:cubicBezTo>
                        <a:pt x="561" y="147"/>
                        <a:pt x="559" y="148"/>
                        <a:pt x="557" y="149"/>
                      </a:cubicBezTo>
                      <a:cubicBezTo>
                        <a:pt x="554" y="150"/>
                        <a:pt x="554" y="150"/>
                        <a:pt x="554" y="150"/>
                      </a:cubicBezTo>
                      <a:cubicBezTo>
                        <a:pt x="551" y="152"/>
                        <a:pt x="546" y="150"/>
                        <a:pt x="545" y="146"/>
                      </a:cubicBezTo>
                      <a:cubicBezTo>
                        <a:pt x="541" y="136"/>
                        <a:pt x="541" y="136"/>
                        <a:pt x="541" y="136"/>
                      </a:cubicBezTo>
                      <a:cubicBezTo>
                        <a:pt x="540" y="134"/>
                        <a:pt x="540" y="132"/>
                        <a:pt x="541" y="130"/>
                      </a:cubicBezTo>
                      <a:cubicBezTo>
                        <a:pt x="541" y="129"/>
                        <a:pt x="543" y="127"/>
                        <a:pt x="545" y="127"/>
                      </a:cubicBezTo>
                      <a:cubicBezTo>
                        <a:pt x="548" y="125"/>
                        <a:pt x="548" y="125"/>
                        <a:pt x="548" y="125"/>
                      </a:cubicBezTo>
                      <a:cubicBezTo>
                        <a:pt x="549" y="125"/>
                        <a:pt x="549" y="125"/>
                        <a:pt x="550" y="125"/>
                      </a:cubicBezTo>
                      <a:cubicBezTo>
                        <a:pt x="553" y="125"/>
                        <a:pt x="556" y="126"/>
                        <a:pt x="557" y="129"/>
                      </a:cubicBezTo>
                      <a:cubicBezTo>
                        <a:pt x="561" y="139"/>
                        <a:pt x="561" y="139"/>
                        <a:pt x="561" y="139"/>
                      </a:cubicBezTo>
                      <a:cubicBezTo>
                        <a:pt x="562" y="141"/>
                        <a:pt x="562" y="143"/>
                        <a:pt x="561" y="145"/>
                      </a:cubicBezTo>
                      <a:close/>
                      <a:moveTo>
                        <a:pt x="523" y="142"/>
                      </a:moveTo>
                      <a:cubicBezTo>
                        <a:pt x="522" y="137"/>
                        <a:pt x="517" y="134"/>
                        <a:pt x="512" y="134"/>
                      </a:cubicBezTo>
                      <a:cubicBezTo>
                        <a:pt x="511" y="134"/>
                        <a:pt x="509" y="134"/>
                        <a:pt x="508" y="135"/>
                      </a:cubicBezTo>
                      <a:cubicBezTo>
                        <a:pt x="505" y="136"/>
                        <a:pt x="505" y="136"/>
                        <a:pt x="505" y="136"/>
                      </a:cubicBezTo>
                      <a:cubicBezTo>
                        <a:pt x="502" y="137"/>
                        <a:pt x="500" y="139"/>
                        <a:pt x="498" y="142"/>
                      </a:cubicBezTo>
                      <a:cubicBezTo>
                        <a:pt x="497" y="144"/>
                        <a:pt x="496" y="148"/>
                        <a:pt x="497" y="151"/>
                      </a:cubicBezTo>
                      <a:cubicBezTo>
                        <a:pt x="501" y="161"/>
                        <a:pt x="501" y="161"/>
                        <a:pt x="501" y="161"/>
                      </a:cubicBezTo>
                      <a:cubicBezTo>
                        <a:pt x="502" y="166"/>
                        <a:pt x="507" y="170"/>
                        <a:pt x="512" y="170"/>
                      </a:cubicBezTo>
                      <a:cubicBezTo>
                        <a:pt x="513" y="170"/>
                        <a:pt x="515" y="169"/>
                        <a:pt x="516" y="169"/>
                      </a:cubicBezTo>
                      <a:cubicBezTo>
                        <a:pt x="519" y="168"/>
                        <a:pt x="519" y="168"/>
                        <a:pt x="519" y="168"/>
                      </a:cubicBezTo>
                      <a:cubicBezTo>
                        <a:pt x="522" y="167"/>
                        <a:pt x="524" y="165"/>
                        <a:pt x="526" y="162"/>
                      </a:cubicBezTo>
                      <a:cubicBezTo>
                        <a:pt x="527" y="159"/>
                        <a:pt x="528" y="156"/>
                        <a:pt x="527" y="153"/>
                      </a:cubicBezTo>
                      <a:lnTo>
                        <a:pt x="523" y="142"/>
                      </a:lnTo>
                      <a:close/>
                      <a:moveTo>
                        <a:pt x="522" y="160"/>
                      </a:moveTo>
                      <a:cubicBezTo>
                        <a:pt x="521" y="162"/>
                        <a:pt x="519" y="163"/>
                        <a:pt x="517" y="163"/>
                      </a:cubicBezTo>
                      <a:cubicBezTo>
                        <a:pt x="514" y="164"/>
                        <a:pt x="514" y="164"/>
                        <a:pt x="514" y="164"/>
                      </a:cubicBezTo>
                      <a:cubicBezTo>
                        <a:pt x="510" y="166"/>
                        <a:pt x="506" y="163"/>
                        <a:pt x="505" y="160"/>
                      </a:cubicBezTo>
                      <a:cubicBezTo>
                        <a:pt x="502" y="149"/>
                        <a:pt x="502" y="149"/>
                        <a:pt x="502" y="149"/>
                      </a:cubicBezTo>
                      <a:cubicBezTo>
                        <a:pt x="501" y="147"/>
                        <a:pt x="501" y="145"/>
                        <a:pt x="502" y="144"/>
                      </a:cubicBezTo>
                      <a:cubicBezTo>
                        <a:pt x="503" y="142"/>
                        <a:pt x="505" y="141"/>
                        <a:pt x="507" y="140"/>
                      </a:cubicBezTo>
                      <a:cubicBezTo>
                        <a:pt x="510" y="139"/>
                        <a:pt x="510" y="139"/>
                        <a:pt x="510" y="139"/>
                      </a:cubicBezTo>
                      <a:cubicBezTo>
                        <a:pt x="510" y="139"/>
                        <a:pt x="511" y="139"/>
                        <a:pt x="512" y="139"/>
                      </a:cubicBezTo>
                      <a:cubicBezTo>
                        <a:pt x="515" y="139"/>
                        <a:pt x="518" y="141"/>
                        <a:pt x="519" y="144"/>
                      </a:cubicBezTo>
                      <a:cubicBezTo>
                        <a:pt x="522" y="154"/>
                        <a:pt x="522" y="154"/>
                        <a:pt x="522" y="154"/>
                      </a:cubicBezTo>
                      <a:cubicBezTo>
                        <a:pt x="523" y="156"/>
                        <a:pt x="523" y="158"/>
                        <a:pt x="522" y="160"/>
                      </a:cubicBezTo>
                      <a:close/>
                      <a:moveTo>
                        <a:pt x="484" y="154"/>
                      </a:moveTo>
                      <a:cubicBezTo>
                        <a:pt x="483" y="148"/>
                        <a:pt x="476" y="144"/>
                        <a:pt x="470" y="145"/>
                      </a:cubicBezTo>
                      <a:cubicBezTo>
                        <a:pt x="466" y="146"/>
                        <a:pt x="466" y="146"/>
                        <a:pt x="466" y="146"/>
                      </a:cubicBezTo>
                      <a:cubicBezTo>
                        <a:pt x="463" y="146"/>
                        <a:pt x="461" y="148"/>
                        <a:pt x="459" y="151"/>
                      </a:cubicBezTo>
                      <a:cubicBezTo>
                        <a:pt x="457" y="154"/>
                        <a:pt x="457" y="157"/>
                        <a:pt x="457" y="160"/>
                      </a:cubicBezTo>
                      <a:cubicBezTo>
                        <a:pt x="460" y="171"/>
                        <a:pt x="460" y="171"/>
                        <a:pt x="460" y="171"/>
                      </a:cubicBezTo>
                      <a:cubicBezTo>
                        <a:pt x="461" y="176"/>
                        <a:pt x="466" y="180"/>
                        <a:pt x="471" y="180"/>
                      </a:cubicBezTo>
                      <a:cubicBezTo>
                        <a:pt x="472" y="180"/>
                        <a:pt x="473" y="180"/>
                        <a:pt x="474" y="180"/>
                      </a:cubicBezTo>
                      <a:cubicBezTo>
                        <a:pt x="477" y="179"/>
                        <a:pt x="477" y="179"/>
                        <a:pt x="477" y="179"/>
                      </a:cubicBezTo>
                      <a:cubicBezTo>
                        <a:pt x="480" y="179"/>
                        <a:pt x="483" y="177"/>
                        <a:pt x="485" y="174"/>
                      </a:cubicBezTo>
                      <a:cubicBezTo>
                        <a:pt x="487" y="171"/>
                        <a:pt x="487" y="168"/>
                        <a:pt x="486" y="165"/>
                      </a:cubicBezTo>
                      <a:lnTo>
                        <a:pt x="484" y="154"/>
                      </a:lnTo>
                      <a:close/>
                      <a:moveTo>
                        <a:pt x="481" y="171"/>
                      </a:moveTo>
                      <a:cubicBezTo>
                        <a:pt x="480" y="173"/>
                        <a:pt x="478" y="174"/>
                        <a:pt x="476" y="175"/>
                      </a:cubicBezTo>
                      <a:cubicBezTo>
                        <a:pt x="473" y="175"/>
                        <a:pt x="473" y="175"/>
                        <a:pt x="473" y="175"/>
                      </a:cubicBezTo>
                      <a:cubicBezTo>
                        <a:pt x="469" y="176"/>
                        <a:pt x="465" y="174"/>
                        <a:pt x="464" y="170"/>
                      </a:cubicBezTo>
                      <a:cubicBezTo>
                        <a:pt x="462" y="159"/>
                        <a:pt x="462" y="159"/>
                        <a:pt x="462" y="159"/>
                      </a:cubicBezTo>
                      <a:cubicBezTo>
                        <a:pt x="462" y="157"/>
                        <a:pt x="462" y="155"/>
                        <a:pt x="463" y="154"/>
                      </a:cubicBezTo>
                      <a:cubicBezTo>
                        <a:pt x="464" y="152"/>
                        <a:pt x="466" y="151"/>
                        <a:pt x="467" y="150"/>
                      </a:cubicBezTo>
                      <a:cubicBezTo>
                        <a:pt x="471" y="150"/>
                        <a:pt x="471" y="150"/>
                        <a:pt x="471" y="150"/>
                      </a:cubicBezTo>
                      <a:cubicBezTo>
                        <a:pt x="471" y="150"/>
                        <a:pt x="472" y="149"/>
                        <a:pt x="472" y="149"/>
                      </a:cubicBezTo>
                      <a:cubicBezTo>
                        <a:pt x="476" y="149"/>
                        <a:pt x="479" y="152"/>
                        <a:pt x="479" y="155"/>
                      </a:cubicBezTo>
                      <a:cubicBezTo>
                        <a:pt x="482" y="166"/>
                        <a:pt x="482" y="166"/>
                        <a:pt x="482" y="166"/>
                      </a:cubicBezTo>
                      <a:cubicBezTo>
                        <a:pt x="482" y="168"/>
                        <a:pt x="482" y="170"/>
                        <a:pt x="481" y="171"/>
                      </a:cubicBezTo>
                      <a:close/>
                      <a:moveTo>
                        <a:pt x="444" y="162"/>
                      </a:moveTo>
                      <a:cubicBezTo>
                        <a:pt x="443" y="156"/>
                        <a:pt x="437" y="151"/>
                        <a:pt x="430" y="152"/>
                      </a:cubicBezTo>
                      <a:cubicBezTo>
                        <a:pt x="427" y="152"/>
                        <a:pt x="427" y="152"/>
                        <a:pt x="427" y="152"/>
                      </a:cubicBezTo>
                      <a:cubicBezTo>
                        <a:pt x="424" y="153"/>
                        <a:pt x="421" y="154"/>
                        <a:pt x="419" y="157"/>
                      </a:cubicBezTo>
                      <a:cubicBezTo>
                        <a:pt x="417" y="160"/>
                        <a:pt x="416" y="163"/>
                        <a:pt x="417" y="166"/>
                      </a:cubicBezTo>
                      <a:cubicBezTo>
                        <a:pt x="418" y="177"/>
                        <a:pt x="418" y="177"/>
                        <a:pt x="418" y="177"/>
                      </a:cubicBezTo>
                      <a:cubicBezTo>
                        <a:pt x="419" y="183"/>
                        <a:pt x="424" y="187"/>
                        <a:pt x="430" y="187"/>
                      </a:cubicBezTo>
                      <a:cubicBezTo>
                        <a:pt x="431" y="187"/>
                        <a:pt x="431" y="187"/>
                        <a:pt x="432" y="187"/>
                      </a:cubicBezTo>
                      <a:cubicBezTo>
                        <a:pt x="435" y="187"/>
                        <a:pt x="435" y="187"/>
                        <a:pt x="435" y="187"/>
                      </a:cubicBezTo>
                      <a:cubicBezTo>
                        <a:pt x="438" y="186"/>
                        <a:pt x="441" y="185"/>
                        <a:pt x="443" y="182"/>
                      </a:cubicBezTo>
                      <a:cubicBezTo>
                        <a:pt x="445" y="180"/>
                        <a:pt x="446" y="176"/>
                        <a:pt x="445" y="173"/>
                      </a:cubicBezTo>
                      <a:lnTo>
                        <a:pt x="444" y="162"/>
                      </a:lnTo>
                      <a:close/>
                      <a:moveTo>
                        <a:pt x="439" y="179"/>
                      </a:moveTo>
                      <a:cubicBezTo>
                        <a:pt x="438" y="181"/>
                        <a:pt x="436" y="182"/>
                        <a:pt x="434" y="182"/>
                      </a:cubicBezTo>
                      <a:cubicBezTo>
                        <a:pt x="431" y="182"/>
                        <a:pt x="431" y="182"/>
                        <a:pt x="431" y="182"/>
                      </a:cubicBezTo>
                      <a:cubicBezTo>
                        <a:pt x="427" y="183"/>
                        <a:pt x="423" y="180"/>
                        <a:pt x="423" y="176"/>
                      </a:cubicBezTo>
                      <a:cubicBezTo>
                        <a:pt x="421" y="165"/>
                        <a:pt x="421" y="165"/>
                        <a:pt x="421" y="165"/>
                      </a:cubicBezTo>
                      <a:cubicBezTo>
                        <a:pt x="421" y="163"/>
                        <a:pt x="422" y="161"/>
                        <a:pt x="423" y="160"/>
                      </a:cubicBezTo>
                      <a:cubicBezTo>
                        <a:pt x="424" y="158"/>
                        <a:pt x="426" y="157"/>
                        <a:pt x="428" y="157"/>
                      </a:cubicBezTo>
                      <a:cubicBezTo>
                        <a:pt x="431" y="157"/>
                        <a:pt x="431" y="157"/>
                        <a:pt x="431" y="157"/>
                      </a:cubicBezTo>
                      <a:cubicBezTo>
                        <a:pt x="432" y="157"/>
                        <a:pt x="432" y="157"/>
                        <a:pt x="432" y="157"/>
                      </a:cubicBezTo>
                      <a:cubicBezTo>
                        <a:pt x="435" y="157"/>
                        <a:pt x="439" y="159"/>
                        <a:pt x="439" y="163"/>
                      </a:cubicBezTo>
                      <a:cubicBezTo>
                        <a:pt x="440" y="174"/>
                        <a:pt x="440" y="174"/>
                        <a:pt x="440" y="174"/>
                      </a:cubicBezTo>
                      <a:cubicBezTo>
                        <a:pt x="441" y="176"/>
                        <a:pt x="440" y="178"/>
                        <a:pt x="439" y="179"/>
                      </a:cubicBezTo>
                      <a:close/>
                      <a:moveTo>
                        <a:pt x="391" y="155"/>
                      </a:moveTo>
                      <a:cubicBezTo>
                        <a:pt x="387" y="156"/>
                        <a:pt x="387" y="156"/>
                        <a:pt x="387" y="156"/>
                      </a:cubicBezTo>
                      <a:cubicBezTo>
                        <a:pt x="384" y="156"/>
                        <a:pt x="381" y="157"/>
                        <a:pt x="379" y="160"/>
                      </a:cubicBezTo>
                      <a:cubicBezTo>
                        <a:pt x="377" y="162"/>
                        <a:pt x="375" y="165"/>
                        <a:pt x="376" y="168"/>
                      </a:cubicBezTo>
                      <a:cubicBezTo>
                        <a:pt x="376" y="179"/>
                        <a:pt x="376" y="179"/>
                        <a:pt x="376" y="179"/>
                      </a:cubicBezTo>
                      <a:cubicBezTo>
                        <a:pt x="376" y="186"/>
                        <a:pt x="382" y="191"/>
                        <a:pt x="388" y="191"/>
                      </a:cubicBezTo>
                      <a:cubicBezTo>
                        <a:pt x="392" y="191"/>
                        <a:pt x="392" y="191"/>
                        <a:pt x="392" y="191"/>
                      </a:cubicBezTo>
                      <a:cubicBezTo>
                        <a:pt x="395" y="190"/>
                        <a:pt x="398" y="189"/>
                        <a:pt x="400" y="187"/>
                      </a:cubicBezTo>
                      <a:cubicBezTo>
                        <a:pt x="403" y="184"/>
                        <a:pt x="404" y="181"/>
                        <a:pt x="403" y="178"/>
                      </a:cubicBezTo>
                      <a:cubicBezTo>
                        <a:pt x="403" y="167"/>
                        <a:pt x="403" y="167"/>
                        <a:pt x="403" y="167"/>
                      </a:cubicBezTo>
                      <a:cubicBezTo>
                        <a:pt x="403" y="161"/>
                        <a:pt x="397" y="155"/>
                        <a:pt x="391" y="155"/>
                      </a:cubicBezTo>
                      <a:close/>
                      <a:moveTo>
                        <a:pt x="397" y="183"/>
                      </a:moveTo>
                      <a:cubicBezTo>
                        <a:pt x="395" y="185"/>
                        <a:pt x="394" y="186"/>
                        <a:pt x="392" y="186"/>
                      </a:cubicBezTo>
                      <a:cubicBezTo>
                        <a:pt x="388" y="186"/>
                        <a:pt x="388" y="186"/>
                        <a:pt x="388" y="186"/>
                      </a:cubicBezTo>
                      <a:cubicBezTo>
                        <a:pt x="384" y="186"/>
                        <a:pt x="381" y="183"/>
                        <a:pt x="381" y="179"/>
                      </a:cubicBezTo>
                      <a:cubicBezTo>
                        <a:pt x="380" y="168"/>
                        <a:pt x="380" y="168"/>
                        <a:pt x="380" y="168"/>
                      </a:cubicBezTo>
                      <a:cubicBezTo>
                        <a:pt x="380" y="166"/>
                        <a:pt x="381" y="164"/>
                        <a:pt x="382" y="163"/>
                      </a:cubicBezTo>
                      <a:cubicBezTo>
                        <a:pt x="384" y="161"/>
                        <a:pt x="385" y="161"/>
                        <a:pt x="387" y="160"/>
                      </a:cubicBezTo>
                      <a:cubicBezTo>
                        <a:pt x="391" y="160"/>
                        <a:pt x="391" y="160"/>
                        <a:pt x="391" y="160"/>
                      </a:cubicBezTo>
                      <a:cubicBezTo>
                        <a:pt x="395" y="160"/>
                        <a:pt x="398" y="163"/>
                        <a:pt x="398" y="167"/>
                      </a:cubicBezTo>
                      <a:cubicBezTo>
                        <a:pt x="399" y="178"/>
                        <a:pt x="399" y="178"/>
                        <a:pt x="399" y="178"/>
                      </a:cubicBezTo>
                      <a:cubicBezTo>
                        <a:pt x="399" y="180"/>
                        <a:pt x="398" y="182"/>
                        <a:pt x="397" y="183"/>
                      </a:cubicBezTo>
                      <a:close/>
                      <a:moveTo>
                        <a:pt x="350" y="156"/>
                      </a:moveTo>
                      <a:cubicBezTo>
                        <a:pt x="347" y="155"/>
                        <a:pt x="347" y="155"/>
                        <a:pt x="347" y="155"/>
                      </a:cubicBezTo>
                      <a:cubicBezTo>
                        <a:pt x="340" y="155"/>
                        <a:pt x="335" y="160"/>
                        <a:pt x="335" y="167"/>
                      </a:cubicBezTo>
                      <a:cubicBezTo>
                        <a:pt x="334" y="178"/>
                        <a:pt x="334" y="178"/>
                        <a:pt x="334" y="178"/>
                      </a:cubicBezTo>
                      <a:cubicBezTo>
                        <a:pt x="334" y="185"/>
                        <a:pt x="339" y="190"/>
                        <a:pt x="346" y="190"/>
                      </a:cubicBezTo>
                      <a:cubicBezTo>
                        <a:pt x="349" y="191"/>
                        <a:pt x="349" y="191"/>
                        <a:pt x="349" y="191"/>
                      </a:cubicBezTo>
                      <a:cubicBezTo>
                        <a:pt x="356" y="191"/>
                        <a:pt x="361" y="186"/>
                        <a:pt x="361" y="179"/>
                      </a:cubicBezTo>
                      <a:cubicBezTo>
                        <a:pt x="362" y="168"/>
                        <a:pt x="362" y="168"/>
                        <a:pt x="362" y="168"/>
                      </a:cubicBezTo>
                      <a:cubicBezTo>
                        <a:pt x="362" y="161"/>
                        <a:pt x="357" y="156"/>
                        <a:pt x="350" y="156"/>
                      </a:cubicBezTo>
                      <a:close/>
                      <a:moveTo>
                        <a:pt x="357" y="179"/>
                      </a:moveTo>
                      <a:cubicBezTo>
                        <a:pt x="357" y="183"/>
                        <a:pt x="353" y="186"/>
                        <a:pt x="349" y="186"/>
                      </a:cubicBezTo>
                      <a:cubicBezTo>
                        <a:pt x="346" y="186"/>
                        <a:pt x="346" y="186"/>
                        <a:pt x="346" y="186"/>
                      </a:cubicBezTo>
                      <a:cubicBezTo>
                        <a:pt x="342" y="186"/>
                        <a:pt x="339" y="182"/>
                        <a:pt x="339" y="178"/>
                      </a:cubicBezTo>
                      <a:cubicBezTo>
                        <a:pt x="339" y="167"/>
                        <a:pt x="339" y="167"/>
                        <a:pt x="339" y="167"/>
                      </a:cubicBezTo>
                      <a:cubicBezTo>
                        <a:pt x="340" y="163"/>
                        <a:pt x="343" y="160"/>
                        <a:pt x="347" y="160"/>
                      </a:cubicBezTo>
                      <a:cubicBezTo>
                        <a:pt x="347" y="160"/>
                        <a:pt x="347" y="160"/>
                        <a:pt x="347" y="160"/>
                      </a:cubicBezTo>
                      <a:cubicBezTo>
                        <a:pt x="350" y="160"/>
                        <a:pt x="350" y="160"/>
                        <a:pt x="350" y="160"/>
                      </a:cubicBezTo>
                      <a:cubicBezTo>
                        <a:pt x="354" y="161"/>
                        <a:pt x="357" y="164"/>
                        <a:pt x="357" y="168"/>
                      </a:cubicBezTo>
                      <a:lnTo>
                        <a:pt x="357" y="179"/>
                      </a:lnTo>
                      <a:close/>
                      <a:moveTo>
                        <a:pt x="311" y="152"/>
                      </a:moveTo>
                      <a:cubicBezTo>
                        <a:pt x="307" y="152"/>
                        <a:pt x="307" y="152"/>
                        <a:pt x="307" y="152"/>
                      </a:cubicBezTo>
                      <a:cubicBezTo>
                        <a:pt x="301" y="151"/>
                        <a:pt x="295" y="156"/>
                        <a:pt x="294" y="162"/>
                      </a:cubicBezTo>
                      <a:cubicBezTo>
                        <a:pt x="292" y="173"/>
                        <a:pt x="292" y="173"/>
                        <a:pt x="292" y="173"/>
                      </a:cubicBezTo>
                      <a:cubicBezTo>
                        <a:pt x="291" y="180"/>
                        <a:pt x="296" y="186"/>
                        <a:pt x="303" y="187"/>
                      </a:cubicBezTo>
                      <a:cubicBezTo>
                        <a:pt x="306" y="187"/>
                        <a:pt x="306" y="187"/>
                        <a:pt x="306" y="187"/>
                      </a:cubicBezTo>
                      <a:cubicBezTo>
                        <a:pt x="307" y="187"/>
                        <a:pt x="307" y="187"/>
                        <a:pt x="308" y="187"/>
                      </a:cubicBezTo>
                      <a:cubicBezTo>
                        <a:pt x="314" y="187"/>
                        <a:pt x="319" y="183"/>
                        <a:pt x="320" y="177"/>
                      </a:cubicBezTo>
                      <a:cubicBezTo>
                        <a:pt x="321" y="166"/>
                        <a:pt x="321" y="166"/>
                        <a:pt x="321" y="166"/>
                      </a:cubicBezTo>
                      <a:cubicBezTo>
                        <a:pt x="322" y="159"/>
                        <a:pt x="317" y="153"/>
                        <a:pt x="311" y="152"/>
                      </a:cubicBezTo>
                      <a:close/>
                      <a:moveTo>
                        <a:pt x="316" y="165"/>
                      </a:moveTo>
                      <a:cubicBezTo>
                        <a:pt x="315" y="176"/>
                        <a:pt x="315" y="176"/>
                        <a:pt x="315" y="176"/>
                      </a:cubicBezTo>
                      <a:cubicBezTo>
                        <a:pt x="314" y="180"/>
                        <a:pt x="311" y="183"/>
                        <a:pt x="307" y="182"/>
                      </a:cubicBezTo>
                      <a:cubicBezTo>
                        <a:pt x="303" y="182"/>
                        <a:pt x="303" y="182"/>
                        <a:pt x="303" y="182"/>
                      </a:cubicBezTo>
                      <a:cubicBezTo>
                        <a:pt x="299" y="181"/>
                        <a:pt x="297" y="178"/>
                        <a:pt x="297" y="174"/>
                      </a:cubicBezTo>
                      <a:cubicBezTo>
                        <a:pt x="299" y="163"/>
                        <a:pt x="299" y="163"/>
                        <a:pt x="299" y="163"/>
                      </a:cubicBezTo>
                      <a:cubicBezTo>
                        <a:pt x="299" y="159"/>
                        <a:pt x="302" y="156"/>
                        <a:pt x="306" y="156"/>
                      </a:cubicBezTo>
                      <a:cubicBezTo>
                        <a:pt x="307" y="156"/>
                        <a:pt x="307" y="156"/>
                        <a:pt x="307" y="156"/>
                      </a:cubicBezTo>
                      <a:cubicBezTo>
                        <a:pt x="310" y="157"/>
                        <a:pt x="310" y="157"/>
                        <a:pt x="310" y="157"/>
                      </a:cubicBezTo>
                      <a:cubicBezTo>
                        <a:pt x="314" y="157"/>
                        <a:pt x="317" y="161"/>
                        <a:pt x="316" y="165"/>
                      </a:cubicBezTo>
                      <a:close/>
                      <a:moveTo>
                        <a:pt x="271" y="145"/>
                      </a:moveTo>
                      <a:cubicBezTo>
                        <a:pt x="268" y="145"/>
                        <a:pt x="268" y="145"/>
                        <a:pt x="268" y="145"/>
                      </a:cubicBezTo>
                      <a:cubicBezTo>
                        <a:pt x="262" y="143"/>
                        <a:pt x="255" y="147"/>
                        <a:pt x="254" y="154"/>
                      </a:cubicBezTo>
                      <a:cubicBezTo>
                        <a:pt x="251" y="164"/>
                        <a:pt x="251" y="164"/>
                        <a:pt x="251" y="164"/>
                      </a:cubicBezTo>
                      <a:cubicBezTo>
                        <a:pt x="250" y="171"/>
                        <a:pt x="254" y="177"/>
                        <a:pt x="260" y="179"/>
                      </a:cubicBezTo>
                      <a:cubicBezTo>
                        <a:pt x="264" y="180"/>
                        <a:pt x="264" y="180"/>
                        <a:pt x="264" y="180"/>
                      </a:cubicBezTo>
                      <a:cubicBezTo>
                        <a:pt x="264" y="180"/>
                        <a:pt x="265" y="180"/>
                        <a:pt x="266" y="180"/>
                      </a:cubicBezTo>
                      <a:cubicBezTo>
                        <a:pt x="272" y="180"/>
                        <a:pt x="277" y="176"/>
                        <a:pt x="278" y="170"/>
                      </a:cubicBezTo>
                      <a:cubicBezTo>
                        <a:pt x="280" y="160"/>
                        <a:pt x="280" y="160"/>
                        <a:pt x="280" y="160"/>
                      </a:cubicBezTo>
                      <a:cubicBezTo>
                        <a:pt x="282" y="153"/>
                        <a:pt x="278" y="147"/>
                        <a:pt x="271" y="145"/>
                      </a:cubicBezTo>
                      <a:close/>
                      <a:moveTo>
                        <a:pt x="276" y="159"/>
                      </a:moveTo>
                      <a:cubicBezTo>
                        <a:pt x="273" y="169"/>
                        <a:pt x="273" y="169"/>
                        <a:pt x="273" y="169"/>
                      </a:cubicBezTo>
                      <a:cubicBezTo>
                        <a:pt x="272" y="173"/>
                        <a:pt x="269" y="176"/>
                        <a:pt x="265" y="175"/>
                      </a:cubicBezTo>
                      <a:cubicBezTo>
                        <a:pt x="261" y="174"/>
                        <a:pt x="261" y="174"/>
                        <a:pt x="261" y="174"/>
                      </a:cubicBezTo>
                      <a:cubicBezTo>
                        <a:pt x="258" y="173"/>
                        <a:pt x="255" y="169"/>
                        <a:pt x="256" y="165"/>
                      </a:cubicBezTo>
                      <a:cubicBezTo>
                        <a:pt x="258" y="155"/>
                        <a:pt x="258" y="155"/>
                        <a:pt x="258" y="155"/>
                      </a:cubicBezTo>
                      <a:cubicBezTo>
                        <a:pt x="259" y="151"/>
                        <a:pt x="262" y="149"/>
                        <a:pt x="265" y="149"/>
                      </a:cubicBezTo>
                      <a:cubicBezTo>
                        <a:pt x="266" y="149"/>
                        <a:pt x="266" y="149"/>
                        <a:pt x="267" y="149"/>
                      </a:cubicBezTo>
                      <a:cubicBezTo>
                        <a:pt x="270" y="150"/>
                        <a:pt x="270" y="150"/>
                        <a:pt x="270" y="150"/>
                      </a:cubicBezTo>
                      <a:cubicBezTo>
                        <a:pt x="274" y="151"/>
                        <a:pt x="277" y="155"/>
                        <a:pt x="276" y="159"/>
                      </a:cubicBezTo>
                      <a:close/>
                      <a:moveTo>
                        <a:pt x="233" y="135"/>
                      </a:moveTo>
                      <a:cubicBezTo>
                        <a:pt x="229" y="134"/>
                        <a:pt x="229" y="134"/>
                        <a:pt x="229" y="134"/>
                      </a:cubicBezTo>
                      <a:cubicBezTo>
                        <a:pt x="228" y="134"/>
                        <a:pt x="227" y="133"/>
                        <a:pt x="226" y="133"/>
                      </a:cubicBezTo>
                      <a:cubicBezTo>
                        <a:pt x="220" y="133"/>
                        <a:pt x="216" y="137"/>
                        <a:pt x="214" y="142"/>
                      </a:cubicBezTo>
                      <a:cubicBezTo>
                        <a:pt x="211" y="152"/>
                        <a:pt x="211" y="152"/>
                        <a:pt x="211" y="152"/>
                      </a:cubicBezTo>
                      <a:cubicBezTo>
                        <a:pt x="209" y="159"/>
                        <a:pt x="213" y="165"/>
                        <a:pt x="219" y="167"/>
                      </a:cubicBezTo>
                      <a:cubicBezTo>
                        <a:pt x="222" y="168"/>
                        <a:pt x="222" y="168"/>
                        <a:pt x="222" y="168"/>
                      </a:cubicBezTo>
                      <a:cubicBezTo>
                        <a:pt x="223" y="169"/>
                        <a:pt x="224" y="169"/>
                        <a:pt x="226" y="169"/>
                      </a:cubicBezTo>
                      <a:cubicBezTo>
                        <a:pt x="231" y="169"/>
                        <a:pt x="236" y="166"/>
                        <a:pt x="237" y="161"/>
                      </a:cubicBezTo>
                      <a:cubicBezTo>
                        <a:pt x="240" y="150"/>
                        <a:pt x="240" y="150"/>
                        <a:pt x="240" y="150"/>
                      </a:cubicBezTo>
                      <a:cubicBezTo>
                        <a:pt x="242" y="144"/>
                        <a:pt x="239" y="137"/>
                        <a:pt x="233" y="135"/>
                      </a:cubicBezTo>
                      <a:close/>
                      <a:moveTo>
                        <a:pt x="236" y="149"/>
                      </a:moveTo>
                      <a:cubicBezTo>
                        <a:pt x="233" y="159"/>
                        <a:pt x="233" y="159"/>
                        <a:pt x="233" y="159"/>
                      </a:cubicBezTo>
                      <a:cubicBezTo>
                        <a:pt x="231" y="163"/>
                        <a:pt x="227" y="165"/>
                        <a:pt x="223" y="164"/>
                      </a:cubicBezTo>
                      <a:cubicBezTo>
                        <a:pt x="220" y="163"/>
                        <a:pt x="220" y="163"/>
                        <a:pt x="220" y="163"/>
                      </a:cubicBezTo>
                      <a:cubicBezTo>
                        <a:pt x="216" y="162"/>
                        <a:pt x="214" y="158"/>
                        <a:pt x="216" y="154"/>
                      </a:cubicBezTo>
                      <a:cubicBezTo>
                        <a:pt x="219" y="143"/>
                        <a:pt x="219" y="143"/>
                        <a:pt x="219" y="143"/>
                      </a:cubicBezTo>
                      <a:cubicBezTo>
                        <a:pt x="220" y="140"/>
                        <a:pt x="223" y="138"/>
                        <a:pt x="226" y="138"/>
                      </a:cubicBezTo>
                      <a:cubicBezTo>
                        <a:pt x="227" y="138"/>
                        <a:pt x="227" y="138"/>
                        <a:pt x="228" y="139"/>
                      </a:cubicBezTo>
                      <a:cubicBezTo>
                        <a:pt x="231" y="139"/>
                        <a:pt x="231" y="139"/>
                        <a:pt x="231" y="139"/>
                      </a:cubicBezTo>
                      <a:cubicBezTo>
                        <a:pt x="235" y="141"/>
                        <a:pt x="237" y="145"/>
                        <a:pt x="236" y="149"/>
                      </a:cubicBezTo>
                      <a:close/>
                      <a:moveTo>
                        <a:pt x="195" y="121"/>
                      </a:moveTo>
                      <a:cubicBezTo>
                        <a:pt x="192" y="120"/>
                        <a:pt x="192" y="120"/>
                        <a:pt x="192" y="120"/>
                      </a:cubicBezTo>
                      <a:cubicBezTo>
                        <a:pt x="190" y="119"/>
                        <a:pt x="189" y="119"/>
                        <a:pt x="187" y="119"/>
                      </a:cubicBezTo>
                      <a:cubicBezTo>
                        <a:pt x="182" y="119"/>
                        <a:pt x="178" y="122"/>
                        <a:pt x="176" y="127"/>
                      </a:cubicBezTo>
                      <a:cubicBezTo>
                        <a:pt x="172" y="137"/>
                        <a:pt x="172" y="137"/>
                        <a:pt x="172" y="137"/>
                      </a:cubicBezTo>
                      <a:cubicBezTo>
                        <a:pt x="169" y="143"/>
                        <a:pt x="172" y="150"/>
                        <a:pt x="178" y="152"/>
                      </a:cubicBezTo>
                      <a:cubicBezTo>
                        <a:pt x="182" y="154"/>
                        <a:pt x="182" y="154"/>
                        <a:pt x="182" y="154"/>
                      </a:cubicBezTo>
                      <a:cubicBezTo>
                        <a:pt x="183" y="154"/>
                        <a:pt x="185" y="155"/>
                        <a:pt x="186" y="155"/>
                      </a:cubicBezTo>
                      <a:cubicBezTo>
                        <a:pt x="191" y="155"/>
                        <a:pt x="195" y="152"/>
                        <a:pt x="197" y="147"/>
                      </a:cubicBezTo>
                      <a:cubicBezTo>
                        <a:pt x="201" y="137"/>
                        <a:pt x="201" y="137"/>
                        <a:pt x="201" y="137"/>
                      </a:cubicBezTo>
                      <a:cubicBezTo>
                        <a:pt x="204" y="131"/>
                        <a:pt x="201" y="124"/>
                        <a:pt x="195" y="121"/>
                      </a:cubicBezTo>
                      <a:close/>
                      <a:moveTo>
                        <a:pt x="197" y="135"/>
                      </a:moveTo>
                      <a:cubicBezTo>
                        <a:pt x="193" y="145"/>
                        <a:pt x="193" y="145"/>
                        <a:pt x="193" y="145"/>
                      </a:cubicBezTo>
                      <a:cubicBezTo>
                        <a:pt x="191" y="149"/>
                        <a:pt x="187" y="151"/>
                        <a:pt x="183" y="149"/>
                      </a:cubicBezTo>
                      <a:cubicBezTo>
                        <a:pt x="180" y="148"/>
                        <a:pt x="180" y="148"/>
                        <a:pt x="180" y="148"/>
                      </a:cubicBezTo>
                      <a:cubicBezTo>
                        <a:pt x="177" y="147"/>
                        <a:pt x="175" y="142"/>
                        <a:pt x="176" y="139"/>
                      </a:cubicBezTo>
                      <a:cubicBezTo>
                        <a:pt x="181" y="128"/>
                        <a:pt x="181" y="128"/>
                        <a:pt x="181" y="128"/>
                      </a:cubicBezTo>
                      <a:cubicBezTo>
                        <a:pt x="182" y="126"/>
                        <a:pt x="184" y="124"/>
                        <a:pt x="187" y="124"/>
                      </a:cubicBezTo>
                      <a:cubicBezTo>
                        <a:pt x="188" y="124"/>
                        <a:pt x="189" y="124"/>
                        <a:pt x="190" y="124"/>
                      </a:cubicBezTo>
                      <a:cubicBezTo>
                        <a:pt x="193" y="126"/>
                        <a:pt x="193" y="126"/>
                        <a:pt x="193" y="126"/>
                      </a:cubicBezTo>
                      <a:cubicBezTo>
                        <a:pt x="197" y="127"/>
                        <a:pt x="199" y="132"/>
                        <a:pt x="197" y="135"/>
                      </a:cubicBezTo>
                      <a:close/>
                      <a:moveTo>
                        <a:pt x="159" y="104"/>
                      </a:moveTo>
                      <a:cubicBezTo>
                        <a:pt x="156" y="103"/>
                        <a:pt x="156" y="103"/>
                        <a:pt x="156" y="103"/>
                      </a:cubicBezTo>
                      <a:cubicBezTo>
                        <a:pt x="154" y="102"/>
                        <a:pt x="152" y="102"/>
                        <a:pt x="150" y="102"/>
                      </a:cubicBezTo>
                      <a:cubicBezTo>
                        <a:pt x="146" y="102"/>
                        <a:pt x="142" y="104"/>
                        <a:pt x="139" y="108"/>
                      </a:cubicBezTo>
                      <a:cubicBezTo>
                        <a:pt x="134" y="118"/>
                        <a:pt x="134" y="118"/>
                        <a:pt x="134" y="118"/>
                      </a:cubicBezTo>
                      <a:cubicBezTo>
                        <a:pt x="131" y="124"/>
                        <a:pt x="134" y="131"/>
                        <a:pt x="140" y="134"/>
                      </a:cubicBezTo>
                      <a:cubicBezTo>
                        <a:pt x="142" y="136"/>
                        <a:pt x="142" y="136"/>
                        <a:pt x="142" y="136"/>
                      </a:cubicBezTo>
                      <a:cubicBezTo>
                        <a:pt x="144" y="136"/>
                        <a:pt x="146" y="137"/>
                        <a:pt x="148" y="137"/>
                      </a:cubicBezTo>
                      <a:cubicBezTo>
                        <a:pt x="153" y="137"/>
                        <a:pt x="157" y="134"/>
                        <a:pt x="159" y="130"/>
                      </a:cubicBezTo>
                      <a:cubicBezTo>
                        <a:pt x="164" y="121"/>
                        <a:pt x="164" y="121"/>
                        <a:pt x="164" y="121"/>
                      </a:cubicBezTo>
                      <a:cubicBezTo>
                        <a:pt x="167" y="115"/>
                        <a:pt x="165" y="108"/>
                        <a:pt x="159" y="104"/>
                      </a:cubicBezTo>
                      <a:close/>
                      <a:moveTo>
                        <a:pt x="160" y="118"/>
                      </a:moveTo>
                      <a:cubicBezTo>
                        <a:pt x="155" y="128"/>
                        <a:pt x="155" y="128"/>
                        <a:pt x="155" y="128"/>
                      </a:cubicBezTo>
                      <a:cubicBezTo>
                        <a:pt x="153" y="132"/>
                        <a:pt x="148" y="133"/>
                        <a:pt x="145" y="131"/>
                      </a:cubicBezTo>
                      <a:cubicBezTo>
                        <a:pt x="142" y="130"/>
                        <a:pt x="142" y="130"/>
                        <a:pt x="142" y="130"/>
                      </a:cubicBezTo>
                      <a:cubicBezTo>
                        <a:pt x="138" y="128"/>
                        <a:pt x="137" y="124"/>
                        <a:pt x="139" y="120"/>
                      </a:cubicBezTo>
                      <a:cubicBezTo>
                        <a:pt x="144" y="110"/>
                        <a:pt x="144" y="110"/>
                        <a:pt x="144" y="110"/>
                      </a:cubicBezTo>
                      <a:cubicBezTo>
                        <a:pt x="145" y="108"/>
                        <a:pt x="147" y="106"/>
                        <a:pt x="150" y="106"/>
                      </a:cubicBezTo>
                      <a:cubicBezTo>
                        <a:pt x="151" y="106"/>
                        <a:pt x="152" y="107"/>
                        <a:pt x="154" y="107"/>
                      </a:cubicBezTo>
                      <a:cubicBezTo>
                        <a:pt x="156" y="109"/>
                        <a:pt x="156" y="109"/>
                        <a:pt x="156" y="109"/>
                      </a:cubicBezTo>
                      <a:cubicBezTo>
                        <a:pt x="160" y="111"/>
                        <a:pt x="161" y="115"/>
                        <a:pt x="160" y="118"/>
                      </a:cubicBezTo>
                      <a:close/>
                      <a:moveTo>
                        <a:pt x="124" y="84"/>
                      </a:moveTo>
                      <a:cubicBezTo>
                        <a:pt x="121" y="83"/>
                        <a:pt x="121" y="83"/>
                        <a:pt x="121" y="83"/>
                      </a:cubicBezTo>
                      <a:cubicBezTo>
                        <a:pt x="119" y="81"/>
                        <a:pt x="117" y="81"/>
                        <a:pt x="115" y="81"/>
                      </a:cubicBezTo>
                      <a:cubicBezTo>
                        <a:pt x="111" y="81"/>
                        <a:pt x="107" y="83"/>
                        <a:pt x="105" y="86"/>
                      </a:cubicBezTo>
                      <a:cubicBezTo>
                        <a:pt x="99" y="96"/>
                        <a:pt x="99" y="96"/>
                        <a:pt x="99" y="96"/>
                      </a:cubicBezTo>
                      <a:cubicBezTo>
                        <a:pt x="95" y="101"/>
                        <a:pt x="97" y="109"/>
                        <a:pt x="102" y="112"/>
                      </a:cubicBezTo>
                      <a:cubicBezTo>
                        <a:pt x="105" y="114"/>
                        <a:pt x="105" y="114"/>
                        <a:pt x="105" y="114"/>
                      </a:cubicBezTo>
                      <a:cubicBezTo>
                        <a:pt x="107" y="115"/>
                        <a:pt x="109" y="116"/>
                        <a:pt x="112" y="116"/>
                      </a:cubicBezTo>
                      <a:cubicBezTo>
                        <a:pt x="116" y="116"/>
                        <a:pt x="120" y="114"/>
                        <a:pt x="122" y="110"/>
                      </a:cubicBezTo>
                      <a:cubicBezTo>
                        <a:pt x="128" y="101"/>
                        <a:pt x="128" y="101"/>
                        <a:pt x="128" y="101"/>
                      </a:cubicBezTo>
                      <a:cubicBezTo>
                        <a:pt x="131" y="96"/>
                        <a:pt x="130" y="88"/>
                        <a:pt x="124" y="84"/>
                      </a:cubicBezTo>
                      <a:close/>
                      <a:moveTo>
                        <a:pt x="124" y="99"/>
                      </a:moveTo>
                      <a:cubicBezTo>
                        <a:pt x="118" y="108"/>
                        <a:pt x="118" y="108"/>
                        <a:pt x="118" y="108"/>
                      </a:cubicBezTo>
                      <a:cubicBezTo>
                        <a:pt x="116" y="111"/>
                        <a:pt x="111" y="112"/>
                        <a:pt x="108" y="110"/>
                      </a:cubicBezTo>
                      <a:cubicBezTo>
                        <a:pt x="105" y="108"/>
                        <a:pt x="105" y="108"/>
                        <a:pt x="105" y="108"/>
                      </a:cubicBezTo>
                      <a:cubicBezTo>
                        <a:pt x="102" y="106"/>
                        <a:pt x="101" y="102"/>
                        <a:pt x="103" y="98"/>
                      </a:cubicBezTo>
                      <a:cubicBezTo>
                        <a:pt x="109" y="89"/>
                        <a:pt x="109" y="89"/>
                        <a:pt x="109" y="89"/>
                      </a:cubicBezTo>
                      <a:cubicBezTo>
                        <a:pt x="110" y="87"/>
                        <a:pt x="112" y="86"/>
                        <a:pt x="115" y="86"/>
                      </a:cubicBezTo>
                      <a:cubicBezTo>
                        <a:pt x="116" y="86"/>
                        <a:pt x="117" y="86"/>
                        <a:pt x="119" y="87"/>
                      </a:cubicBezTo>
                      <a:cubicBezTo>
                        <a:pt x="121" y="89"/>
                        <a:pt x="121" y="89"/>
                        <a:pt x="121" y="89"/>
                      </a:cubicBezTo>
                      <a:cubicBezTo>
                        <a:pt x="125" y="91"/>
                        <a:pt x="126" y="95"/>
                        <a:pt x="124" y="99"/>
                      </a:cubicBezTo>
                      <a:close/>
                      <a:moveTo>
                        <a:pt x="91" y="62"/>
                      </a:moveTo>
                      <a:cubicBezTo>
                        <a:pt x="89" y="60"/>
                        <a:pt x="89" y="60"/>
                        <a:pt x="89" y="60"/>
                      </a:cubicBezTo>
                      <a:cubicBezTo>
                        <a:pt x="86" y="58"/>
                        <a:pt x="84" y="57"/>
                        <a:pt x="81" y="57"/>
                      </a:cubicBezTo>
                      <a:cubicBezTo>
                        <a:pt x="77" y="57"/>
                        <a:pt x="74" y="59"/>
                        <a:pt x="72" y="62"/>
                      </a:cubicBezTo>
                      <a:cubicBezTo>
                        <a:pt x="65" y="71"/>
                        <a:pt x="65" y="71"/>
                        <a:pt x="65" y="71"/>
                      </a:cubicBezTo>
                      <a:cubicBezTo>
                        <a:pt x="61" y="76"/>
                        <a:pt x="62" y="83"/>
                        <a:pt x="67" y="87"/>
                      </a:cubicBezTo>
                      <a:cubicBezTo>
                        <a:pt x="70" y="89"/>
                        <a:pt x="70" y="89"/>
                        <a:pt x="70" y="89"/>
                      </a:cubicBezTo>
                      <a:cubicBezTo>
                        <a:pt x="72" y="91"/>
                        <a:pt x="75" y="92"/>
                        <a:pt x="77" y="92"/>
                      </a:cubicBezTo>
                      <a:cubicBezTo>
                        <a:pt x="81" y="92"/>
                        <a:pt x="84" y="90"/>
                        <a:pt x="87" y="87"/>
                      </a:cubicBezTo>
                      <a:cubicBezTo>
                        <a:pt x="93" y="79"/>
                        <a:pt x="93" y="79"/>
                        <a:pt x="93" y="79"/>
                      </a:cubicBezTo>
                      <a:cubicBezTo>
                        <a:pt x="98" y="73"/>
                        <a:pt x="97" y="66"/>
                        <a:pt x="91" y="62"/>
                      </a:cubicBezTo>
                      <a:close/>
                      <a:moveTo>
                        <a:pt x="90" y="76"/>
                      </a:moveTo>
                      <a:cubicBezTo>
                        <a:pt x="83" y="84"/>
                        <a:pt x="83" y="84"/>
                        <a:pt x="83" y="84"/>
                      </a:cubicBezTo>
                      <a:cubicBezTo>
                        <a:pt x="81" y="87"/>
                        <a:pt x="76" y="88"/>
                        <a:pt x="73" y="86"/>
                      </a:cubicBezTo>
                      <a:cubicBezTo>
                        <a:pt x="70" y="84"/>
                        <a:pt x="70" y="84"/>
                        <a:pt x="70" y="84"/>
                      </a:cubicBezTo>
                      <a:cubicBezTo>
                        <a:pt x="67" y="81"/>
                        <a:pt x="66" y="77"/>
                        <a:pt x="69" y="73"/>
                      </a:cubicBezTo>
                      <a:cubicBezTo>
                        <a:pt x="75" y="65"/>
                        <a:pt x="75" y="65"/>
                        <a:pt x="75" y="65"/>
                      </a:cubicBezTo>
                      <a:cubicBezTo>
                        <a:pt x="77" y="63"/>
                        <a:pt x="79" y="62"/>
                        <a:pt x="81" y="62"/>
                      </a:cubicBezTo>
                      <a:cubicBezTo>
                        <a:pt x="83" y="62"/>
                        <a:pt x="84" y="62"/>
                        <a:pt x="86" y="63"/>
                      </a:cubicBezTo>
                      <a:cubicBezTo>
                        <a:pt x="88" y="65"/>
                        <a:pt x="88" y="65"/>
                        <a:pt x="88" y="65"/>
                      </a:cubicBezTo>
                      <a:cubicBezTo>
                        <a:pt x="91" y="68"/>
                        <a:pt x="92" y="72"/>
                        <a:pt x="90" y="76"/>
                      </a:cubicBezTo>
                      <a:close/>
                      <a:moveTo>
                        <a:pt x="61" y="36"/>
                      </a:moveTo>
                      <a:cubicBezTo>
                        <a:pt x="58" y="34"/>
                        <a:pt x="58" y="34"/>
                        <a:pt x="58" y="34"/>
                      </a:cubicBezTo>
                      <a:cubicBezTo>
                        <a:pt x="53" y="29"/>
                        <a:pt x="45" y="30"/>
                        <a:pt x="41" y="34"/>
                      </a:cubicBezTo>
                      <a:cubicBezTo>
                        <a:pt x="34" y="43"/>
                        <a:pt x="34" y="43"/>
                        <a:pt x="34" y="43"/>
                      </a:cubicBezTo>
                      <a:cubicBezTo>
                        <a:pt x="29" y="47"/>
                        <a:pt x="30" y="55"/>
                        <a:pt x="34" y="60"/>
                      </a:cubicBezTo>
                      <a:cubicBezTo>
                        <a:pt x="37" y="62"/>
                        <a:pt x="37" y="62"/>
                        <a:pt x="37" y="62"/>
                      </a:cubicBezTo>
                      <a:cubicBezTo>
                        <a:pt x="39" y="64"/>
                        <a:pt x="42" y="65"/>
                        <a:pt x="45" y="65"/>
                      </a:cubicBezTo>
                      <a:cubicBezTo>
                        <a:pt x="48" y="65"/>
                        <a:pt x="52" y="64"/>
                        <a:pt x="54" y="61"/>
                      </a:cubicBezTo>
                      <a:cubicBezTo>
                        <a:pt x="61" y="53"/>
                        <a:pt x="61" y="53"/>
                        <a:pt x="61" y="53"/>
                      </a:cubicBezTo>
                      <a:cubicBezTo>
                        <a:pt x="66" y="48"/>
                        <a:pt x="65" y="40"/>
                        <a:pt x="61" y="36"/>
                      </a:cubicBezTo>
                      <a:close/>
                      <a:moveTo>
                        <a:pt x="58" y="50"/>
                      </a:moveTo>
                      <a:cubicBezTo>
                        <a:pt x="50" y="58"/>
                        <a:pt x="50" y="58"/>
                        <a:pt x="50" y="58"/>
                      </a:cubicBezTo>
                      <a:cubicBezTo>
                        <a:pt x="48" y="61"/>
                        <a:pt x="43" y="61"/>
                        <a:pt x="40" y="58"/>
                      </a:cubicBezTo>
                      <a:cubicBezTo>
                        <a:pt x="38" y="56"/>
                        <a:pt x="38" y="56"/>
                        <a:pt x="38" y="56"/>
                      </a:cubicBezTo>
                      <a:cubicBezTo>
                        <a:pt x="35" y="53"/>
                        <a:pt x="34" y="49"/>
                        <a:pt x="37" y="46"/>
                      </a:cubicBezTo>
                      <a:cubicBezTo>
                        <a:pt x="45" y="38"/>
                        <a:pt x="45" y="38"/>
                        <a:pt x="45" y="38"/>
                      </a:cubicBezTo>
                      <a:cubicBezTo>
                        <a:pt x="46" y="36"/>
                        <a:pt x="48" y="35"/>
                        <a:pt x="50" y="35"/>
                      </a:cubicBezTo>
                      <a:cubicBezTo>
                        <a:pt x="52" y="35"/>
                        <a:pt x="54" y="36"/>
                        <a:pt x="55" y="37"/>
                      </a:cubicBezTo>
                      <a:cubicBezTo>
                        <a:pt x="57" y="39"/>
                        <a:pt x="57" y="39"/>
                        <a:pt x="57" y="39"/>
                      </a:cubicBezTo>
                      <a:cubicBezTo>
                        <a:pt x="60" y="42"/>
                        <a:pt x="60" y="47"/>
                        <a:pt x="58" y="50"/>
                      </a:cubicBezTo>
                      <a:close/>
                      <a:moveTo>
                        <a:pt x="32" y="8"/>
                      </a:moveTo>
                      <a:cubicBezTo>
                        <a:pt x="30" y="5"/>
                        <a:pt x="30" y="5"/>
                        <a:pt x="30" y="5"/>
                      </a:cubicBezTo>
                      <a:cubicBezTo>
                        <a:pt x="26" y="1"/>
                        <a:pt x="18" y="0"/>
                        <a:pt x="13" y="5"/>
                      </a:cubicBezTo>
                      <a:cubicBezTo>
                        <a:pt x="5" y="12"/>
                        <a:pt x="5" y="12"/>
                        <a:pt x="5" y="12"/>
                      </a:cubicBezTo>
                      <a:cubicBezTo>
                        <a:pt x="0" y="16"/>
                        <a:pt x="0" y="24"/>
                        <a:pt x="4" y="29"/>
                      </a:cubicBezTo>
                      <a:cubicBezTo>
                        <a:pt x="6" y="31"/>
                        <a:pt x="6" y="31"/>
                        <a:pt x="6" y="31"/>
                      </a:cubicBezTo>
                      <a:cubicBezTo>
                        <a:pt x="9" y="34"/>
                        <a:pt x="12" y="35"/>
                        <a:pt x="15" y="35"/>
                      </a:cubicBezTo>
                      <a:cubicBezTo>
                        <a:pt x="18" y="35"/>
                        <a:pt x="21" y="34"/>
                        <a:pt x="23" y="32"/>
                      </a:cubicBezTo>
                      <a:cubicBezTo>
                        <a:pt x="32" y="25"/>
                        <a:pt x="32" y="25"/>
                        <a:pt x="32" y="25"/>
                      </a:cubicBezTo>
                      <a:cubicBezTo>
                        <a:pt x="36" y="20"/>
                        <a:pt x="37" y="13"/>
                        <a:pt x="32" y="8"/>
                      </a:cubicBezTo>
                      <a:close/>
                      <a:moveTo>
                        <a:pt x="28" y="21"/>
                      </a:moveTo>
                      <a:cubicBezTo>
                        <a:pt x="20" y="29"/>
                        <a:pt x="20" y="29"/>
                        <a:pt x="20" y="29"/>
                      </a:cubicBezTo>
                      <a:cubicBezTo>
                        <a:pt x="17" y="31"/>
                        <a:pt x="13" y="31"/>
                        <a:pt x="10" y="28"/>
                      </a:cubicBezTo>
                      <a:cubicBezTo>
                        <a:pt x="8" y="26"/>
                        <a:pt x="8" y="26"/>
                        <a:pt x="8" y="26"/>
                      </a:cubicBezTo>
                      <a:cubicBezTo>
                        <a:pt x="5" y="23"/>
                        <a:pt x="5" y="18"/>
                        <a:pt x="8" y="15"/>
                      </a:cubicBezTo>
                      <a:cubicBezTo>
                        <a:pt x="16" y="8"/>
                        <a:pt x="16" y="8"/>
                        <a:pt x="16" y="8"/>
                      </a:cubicBezTo>
                      <a:cubicBezTo>
                        <a:pt x="18" y="7"/>
                        <a:pt x="19" y="6"/>
                        <a:pt x="21" y="6"/>
                      </a:cubicBezTo>
                      <a:cubicBezTo>
                        <a:pt x="23" y="6"/>
                        <a:pt x="25" y="7"/>
                        <a:pt x="26" y="9"/>
                      </a:cubicBezTo>
                      <a:cubicBezTo>
                        <a:pt x="29" y="11"/>
                        <a:pt x="29" y="11"/>
                        <a:pt x="29" y="11"/>
                      </a:cubicBezTo>
                      <a:cubicBezTo>
                        <a:pt x="31" y="14"/>
                        <a:pt x="31" y="18"/>
                        <a:pt x="2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sp>
              <p:nvSpPr>
                <p:cNvPr id="145" name="Freeform 181"/>
                <p:cNvSpPr>
                  <a:spLocks noEditPoints="1"/>
                </p:cNvSpPr>
                <p:nvPr/>
              </p:nvSpPr>
              <p:spPr bwMode="auto">
                <a:xfrm>
                  <a:off x="1633540" y="1937833"/>
                  <a:ext cx="379091" cy="1325800"/>
                </a:xfrm>
                <a:custGeom>
                  <a:avLst/>
                  <a:gdLst>
                    <a:gd name="T0" fmla="*/ 125 w 157"/>
                    <a:gd name="T1" fmla="*/ 0 h 550"/>
                    <a:gd name="T2" fmla="*/ 0 w 157"/>
                    <a:gd name="T3" fmla="*/ 327 h 550"/>
                    <a:gd name="T4" fmla="*/ 54 w 157"/>
                    <a:gd name="T5" fmla="*/ 550 h 550"/>
                    <a:gd name="T6" fmla="*/ 91 w 157"/>
                    <a:gd name="T7" fmla="*/ 530 h 550"/>
                    <a:gd name="T8" fmla="*/ 156 w 157"/>
                    <a:gd name="T9" fmla="*/ 28 h 550"/>
                    <a:gd name="T10" fmla="*/ 28 w 157"/>
                    <a:gd name="T11" fmla="*/ 485 h 550"/>
                    <a:gd name="T12" fmla="*/ 62 w 157"/>
                    <a:gd name="T13" fmla="*/ 466 h 550"/>
                    <a:gd name="T14" fmla="*/ 28 w 157"/>
                    <a:gd name="T15" fmla="*/ 485 h 550"/>
                    <a:gd name="T16" fmla="*/ 75 w 157"/>
                    <a:gd name="T17" fmla="*/ 502 h 550"/>
                    <a:gd name="T18" fmla="*/ 37 w 157"/>
                    <a:gd name="T19" fmla="*/ 510 h 550"/>
                    <a:gd name="T20" fmla="*/ 18 w 157"/>
                    <a:gd name="T21" fmla="*/ 452 h 550"/>
                    <a:gd name="T22" fmla="*/ 53 w 157"/>
                    <a:gd name="T23" fmla="*/ 436 h 550"/>
                    <a:gd name="T24" fmla="*/ 18 w 157"/>
                    <a:gd name="T25" fmla="*/ 452 h 550"/>
                    <a:gd name="T26" fmla="*/ 9 w 157"/>
                    <a:gd name="T27" fmla="*/ 412 h 550"/>
                    <a:gd name="T28" fmla="*/ 48 w 157"/>
                    <a:gd name="T29" fmla="*/ 412 h 550"/>
                    <a:gd name="T30" fmla="*/ 5 w 157"/>
                    <a:gd name="T31" fmla="*/ 386 h 550"/>
                    <a:gd name="T32" fmla="*/ 42 w 157"/>
                    <a:gd name="T33" fmla="*/ 375 h 550"/>
                    <a:gd name="T34" fmla="*/ 5 w 157"/>
                    <a:gd name="T35" fmla="*/ 386 h 550"/>
                    <a:gd name="T36" fmla="*/ 2 w 157"/>
                    <a:gd name="T37" fmla="*/ 345 h 550"/>
                    <a:gd name="T38" fmla="*/ 40 w 157"/>
                    <a:gd name="T39" fmla="*/ 350 h 550"/>
                    <a:gd name="T40" fmla="*/ 40 w 157"/>
                    <a:gd name="T41" fmla="*/ 319 h 550"/>
                    <a:gd name="T42" fmla="*/ 2 w 157"/>
                    <a:gd name="T43" fmla="*/ 311 h 550"/>
                    <a:gd name="T44" fmla="*/ 40 w 157"/>
                    <a:gd name="T45" fmla="*/ 319 h 550"/>
                    <a:gd name="T46" fmla="*/ 4 w 157"/>
                    <a:gd name="T47" fmla="*/ 277 h 550"/>
                    <a:gd name="T48" fmla="*/ 41 w 157"/>
                    <a:gd name="T49" fmla="*/ 288 h 550"/>
                    <a:gd name="T50" fmla="*/ 8 w 157"/>
                    <a:gd name="T51" fmla="*/ 250 h 550"/>
                    <a:gd name="T52" fmla="*/ 46 w 157"/>
                    <a:gd name="T53" fmla="*/ 250 h 550"/>
                    <a:gd name="T54" fmla="*/ 8 w 157"/>
                    <a:gd name="T55" fmla="*/ 250 h 550"/>
                    <a:gd name="T56" fmla="*/ 16 w 157"/>
                    <a:gd name="T57" fmla="*/ 210 h 550"/>
                    <a:gd name="T58" fmla="*/ 51 w 157"/>
                    <a:gd name="T59" fmla="*/ 226 h 550"/>
                    <a:gd name="T60" fmla="*/ 23 w 157"/>
                    <a:gd name="T61" fmla="*/ 184 h 550"/>
                    <a:gd name="T62" fmla="*/ 61 w 157"/>
                    <a:gd name="T63" fmla="*/ 189 h 550"/>
                    <a:gd name="T64" fmla="*/ 23 w 157"/>
                    <a:gd name="T65" fmla="*/ 184 h 550"/>
                    <a:gd name="T66" fmla="*/ 37 w 157"/>
                    <a:gd name="T67" fmla="*/ 146 h 550"/>
                    <a:gd name="T68" fmla="*/ 69 w 157"/>
                    <a:gd name="T69" fmla="*/ 166 h 550"/>
                    <a:gd name="T70" fmla="*/ 47 w 157"/>
                    <a:gd name="T71" fmla="*/ 121 h 550"/>
                    <a:gd name="T72" fmla="*/ 84 w 157"/>
                    <a:gd name="T73" fmla="*/ 131 h 550"/>
                    <a:gd name="T74" fmla="*/ 47 w 157"/>
                    <a:gd name="T75" fmla="*/ 121 h 550"/>
                    <a:gd name="T76" fmla="*/ 66 w 157"/>
                    <a:gd name="T77" fmla="*/ 84 h 550"/>
                    <a:gd name="T78" fmla="*/ 96 w 157"/>
                    <a:gd name="T79" fmla="*/ 109 h 550"/>
                    <a:gd name="T80" fmla="*/ 80 w 157"/>
                    <a:gd name="T81" fmla="*/ 61 h 550"/>
                    <a:gd name="T82" fmla="*/ 116 w 157"/>
                    <a:gd name="T83" fmla="*/ 77 h 550"/>
                    <a:gd name="T84" fmla="*/ 80 w 157"/>
                    <a:gd name="T85" fmla="*/ 61 h 550"/>
                    <a:gd name="T86" fmla="*/ 104 w 157"/>
                    <a:gd name="T87" fmla="*/ 28 h 550"/>
                    <a:gd name="T88" fmla="*/ 130 w 157"/>
                    <a:gd name="T89" fmla="*/ 57 h 550"/>
                    <a:gd name="T90" fmla="*/ 54 w 157"/>
                    <a:gd name="T91" fmla="*/ 547 h 550"/>
                    <a:gd name="T92" fmla="*/ 86 w 157"/>
                    <a:gd name="T93" fmla="*/ 524 h 550"/>
                    <a:gd name="T94" fmla="*/ 54 w 157"/>
                    <a:gd name="T95" fmla="*/ 547 h 550"/>
                    <a:gd name="T96" fmla="*/ 121 w 157"/>
                    <a:gd name="T97" fmla="*/ 7 h 550"/>
                    <a:gd name="T98" fmla="*/ 154 w 157"/>
                    <a:gd name="T99" fmla="*/ 28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7" h="550">
                      <a:moveTo>
                        <a:pt x="157" y="28"/>
                      </a:moveTo>
                      <a:cubicBezTo>
                        <a:pt x="125" y="0"/>
                        <a:pt x="125" y="0"/>
                        <a:pt x="125" y="0"/>
                      </a:cubicBezTo>
                      <a:cubicBezTo>
                        <a:pt x="125" y="0"/>
                        <a:pt x="125" y="0"/>
                        <a:pt x="125" y="0"/>
                      </a:cubicBezTo>
                      <a:cubicBezTo>
                        <a:pt x="44" y="90"/>
                        <a:pt x="0" y="206"/>
                        <a:pt x="0" y="327"/>
                      </a:cubicBezTo>
                      <a:cubicBezTo>
                        <a:pt x="0" y="405"/>
                        <a:pt x="18" y="480"/>
                        <a:pt x="53" y="549"/>
                      </a:cubicBezTo>
                      <a:cubicBezTo>
                        <a:pt x="54" y="550"/>
                        <a:pt x="54" y="550"/>
                        <a:pt x="54" y="550"/>
                      </a:cubicBezTo>
                      <a:cubicBezTo>
                        <a:pt x="91" y="531"/>
                        <a:pt x="91" y="531"/>
                        <a:pt x="91" y="531"/>
                      </a:cubicBezTo>
                      <a:cubicBezTo>
                        <a:pt x="91" y="530"/>
                        <a:pt x="91" y="530"/>
                        <a:pt x="91" y="530"/>
                      </a:cubicBezTo>
                      <a:cubicBezTo>
                        <a:pt x="58" y="467"/>
                        <a:pt x="42" y="398"/>
                        <a:pt x="42" y="327"/>
                      </a:cubicBezTo>
                      <a:cubicBezTo>
                        <a:pt x="42" y="216"/>
                        <a:pt x="82" y="110"/>
                        <a:pt x="156" y="28"/>
                      </a:cubicBezTo>
                      <a:lnTo>
                        <a:pt x="157" y="28"/>
                      </a:lnTo>
                      <a:close/>
                      <a:moveTo>
                        <a:pt x="28" y="485"/>
                      </a:moveTo>
                      <a:cubicBezTo>
                        <a:pt x="27" y="482"/>
                        <a:pt x="26" y="480"/>
                        <a:pt x="26" y="478"/>
                      </a:cubicBezTo>
                      <a:cubicBezTo>
                        <a:pt x="62" y="466"/>
                        <a:pt x="62" y="466"/>
                        <a:pt x="62" y="466"/>
                      </a:cubicBezTo>
                      <a:cubicBezTo>
                        <a:pt x="63" y="468"/>
                        <a:pt x="63" y="470"/>
                        <a:pt x="64" y="472"/>
                      </a:cubicBezTo>
                      <a:lnTo>
                        <a:pt x="28" y="485"/>
                      </a:lnTo>
                      <a:close/>
                      <a:moveTo>
                        <a:pt x="73" y="496"/>
                      </a:moveTo>
                      <a:cubicBezTo>
                        <a:pt x="74" y="498"/>
                        <a:pt x="74" y="500"/>
                        <a:pt x="75" y="502"/>
                      </a:cubicBezTo>
                      <a:cubicBezTo>
                        <a:pt x="40" y="516"/>
                        <a:pt x="40" y="516"/>
                        <a:pt x="40" y="516"/>
                      </a:cubicBezTo>
                      <a:cubicBezTo>
                        <a:pt x="39" y="514"/>
                        <a:pt x="38" y="512"/>
                        <a:pt x="37" y="510"/>
                      </a:cubicBezTo>
                      <a:lnTo>
                        <a:pt x="73" y="496"/>
                      </a:lnTo>
                      <a:close/>
                      <a:moveTo>
                        <a:pt x="18" y="452"/>
                      </a:moveTo>
                      <a:cubicBezTo>
                        <a:pt x="17" y="450"/>
                        <a:pt x="17" y="448"/>
                        <a:pt x="16" y="445"/>
                      </a:cubicBezTo>
                      <a:cubicBezTo>
                        <a:pt x="53" y="436"/>
                        <a:pt x="53" y="436"/>
                        <a:pt x="53" y="436"/>
                      </a:cubicBezTo>
                      <a:cubicBezTo>
                        <a:pt x="54" y="438"/>
                        <a:pt x="54" y="441"/>
                        <a:pt x="55" y="443"/>
                      </a:cubicBezTo>
                      <a:lnTo>
                        <a:pt x="18" y="452"/>
                      </a:lnTo>
                      <a:close/>
                      <a:moveTo>
                        <a:pt x="11" y="419"/>
                      </a:moveTo>
                      <a:cubicBezTo>
                        <a:pt x="10" y="417"/>
                        <a:pt x="10" y="415"/>
                        <a:pt x="9" y="412"/>
                      </a:cubicBezTo>
                      <a:cubicBezTo>
                        <a:pt x="47" y="406"/>
                        <a:pt x="47" y="406"/>
                        <a:pt x="47" y="406"/>
                      </a:cubicBezTo>
                      <a:cubicBezTo>
                        <a:pt x="47" y="408"/>
                        <a:pt x="47" y="410"/>
                        <a:pt x="48" y="412"/>
                      </a:cubicBezTo>
                      <a:lnTo>
                        <a:pt x="11" y="419"/>
                      </a:lnTo>
                      <a:close/>
                      <a:moveTo>
                        <a:pt x="5" y="386"/>
                      </a:moveTo>
                      <a:cubicBezTo>
                        <a:pt x="5" y="383"/>
                        <a:pt x="5" y="381"/>
                        <a:pt x="5" y="379"/>
                      </a:cubicBezTo>
                      <a:cubicBezTo>
                        <a:pt x="42" y="375"/>
                        <a:pt x="42" y="375"/>
                        <a:pt x="42" y="375"/>
                      </a:cubicBezTo>
                      <a:cubicBezTo>
                        <a:pt x="43" y="377"/>
                        <a:pt x="43" y="379"/>
                        <a:pt x="43" y="381"/>
                      </a:cubicBezTo>
                      <a:lnTo>
                        <a:pt x="5" y="386"/>
                      </a:lnTo>
                      <a:close/>
                      <a:moveTo>
                        <a:pt x="2" y="352"/>
                      </a:moveTo>
                      <a:cubicBezTo>
                        <a:pt x="2" y="350"/>
                        <a:pt x="2" y="347"/>
                        <a:pt x="2" y="345"/>
                      </a:cubicBezTo>
                      <a:cubicBezTo>
                        <a:pt x="40" y="344"/>
                        <a:pt x="40" y="344"/>
                        <a:pt x="40" y="344"/>
                      </a:cubicBezTo>
                      <a:cubicBezTo>
                        <a:pt x="40" y="346"/>
                        <a:pt x="40" y="348"/>
                        <a:pt x="40" y="350"/>
                      </a:cubicBezTo>
                      <a:lnTo>
                        <a:pt x="2" y="352"/>
                      </a:lnTo>
                      <a:close/>
                      <a:moveTo>
                        <a:pt x="40" y="319"/>
                      </a:moveTo>
                      <a:cubicBezTo>
                        <a:pt x="2" y="318"/>
                        <a:pt x="2" y="318"/>
                        <a:pt x="2" y="318"/>
                      </a:cubicBezTo>
                      <a:cubicBezTo>
                        <a:pt x="2" y="316"/>
                        <a:pt x="2" y="313"/>
                        <a:pt x="2" y="311"/>
                      </a:cubicBezTo>
                      <a:cubicBezTo>
                        <a:pt x="40" y="312"/>
                        <a:pt x="40" y="312"/>
                        <a:pt x="40" y="312"/>
                      </a:cubicBezTo>
                      <a:cubicBezTo>
                        <a:pt x="40" y="315"/>
                        <a:pt x="40" y="317"/>
                        <a:pt x="40" y="319"/>
                      </a:cubicBezTo>
                      <a:close/>
                      <a:moveTo>
                        <a:pt x="4" y="284"/>
                      </a:moveTo>
                      <a:cubicBezTo>
                        <a:pt x="4" y="282"/>
                        <a:pt x="4" y="279"/>
                        <a:pt x="4" y="277"/>
                      </a:cubicBezTo>
                      <a:cubicBezTo>
                        <a:pt x="42" y="281"/>
                        <a:pt x="42" y="281"/>
                        <a:pt x="42" y="281"/>
                      </a:cubicBezTo>
                      <a:cubicBezTo>
                        <a:pt x="42" y="283"/>
                        <a:pt x="42" y="285"/>
                        <a:pt x="41" y="288"/>
                      </a:cubicBezTo>
                      <a:lnTo>
                        <a:pt x="4" y="284"/>
                      </a:lnTo>
                      <a:close/>
                      <a:moveTo>
                        <a:pt x="8" y="250"/>
                      </a:moveTo>
                      <a:cubicBezTo>
                        <a:pt x="8" y="248"/>
                        <a:pt x="8" y="246"/>
                        <a:pt x="9" y="244"/>
                      </a:cubicBezTo>
                      <a:cubicBezTo>
                        <a:pt x="46" y="250"/>
                        <a:pt x="46" y="250"/>
                        <a:pt x="46" y="250"/>
                      </a:cubicBezTo>
                      <a:cubicBezTo>
                        <a:pt x="46" y="252"/>
                        <a:pt x="46" y="254"/>
                        <a:pt x="45" y="257"/>
                      </a:cubicBezTo>
                      <a:lnTo>
                        <a:pt x="8" y="250"/>
                      </a:lnTo>
                      <a:close/>
                      <a:moveTo>
                        <a:pt x="14" y="217"/>
                      </a:moveTo>
                      <a:cubicBezTo>
                        <a:pt x="15" y="215"/>
                        <a:pt x="15" y="213"/>
                        <a:pt x="16" y="210"/>
                      </a:cubicBezTo>
                      <a:cubicBezTo>
                        <a:pt x="53" y="220"/>
                        <a:pt x="53" y="220"/>
                        <a:pt x="53" y="220"/>
                      </a:cubicBezTo>
                      <a:cubicBezTo>
                        <a:pt x="52" y="222"/>
                        <a:pt x="52" y="224"/>
                        <a:pt x="51" y="226"/>
                      </a:cubicBezTo>
                      <a:lnTo>
                        <a:pt x="14" y="217"/>
                      </a:lnTo>
                      <a:close/>
                      <a:moveTo>
                        <a:pt x="23" y="184"/>
                      </a:moveTo>
                      <a:cubicBezTo>
                        <a:pt x="24" y="182"/>
                        <a:pt x="24" y="180"/>
                        <a:pt x="25" y="178"/>
                      </a:cubicBezTo>
                      <a:cubicBezTo>
                        <a:pt x="61" y="189"/>
                        <a:pt x="61" y="189"/>
                        <a:pt x="61" y="189"/>
                      </a:cubicBezTo>
                      <a:cubicBezTo>
                        <a:pt x="61" y="191"/>
                        <a:pt x="60" y="194"/>
                        <a:pt x="59" y="196"/>
                      </a:cubicBezTo>
                      <a:lnTo>
                        <a:pt x="23" y="184"/>
                      </a:lnTo>
                      <a:close/>
                      <a:moveTo>
                        <a:pt x="34" y="152"/>
                      </a:moveTo>
                      <a:cubicBezTo>
                        <a:pt x="35" y="150"/>
                        <a:pt x="36" y="148"/>
                        <a:pt x="37" y="146"/>
                      </a:cubicBezTo>
                      <a:cubicBezTo>
                        <a:pt x="72" y="160"/>
                        <a:pt x="72" y="160"/>
                        <a:pt x="72" y="160"/>
                      </a:cubicBezTo>
                      <a:cubicBezTo>
                        <a:pt x="71" y="162"/>
                        <a:pt x="70" y="164"/>
                        <a:pt x="69" y="166"/>
                      </a:cubicBezTo>
                      <a:lnTo>
                        <a:pt x="34" y="152"/>
                      </a:lnTo>
                      <a:close/>
                      <a:moveTo>
                        <a:pt x="47" y="121"/>
                      </a:moveTo>
                      <a:cubicBezTo>
                        <a:pt x="48" y="119"/>
                        <a:pt x="49" y="117"/>
                        <a:pt x="50" y="115"/>
                      </a:cubicBezTo>
                      <a:cubicBezTo>
                        <a:pt x="84" y="131"/>
                        <a:pt x="84" y="131"/>
                        <a:pt x="84" y="131"/>
                      </a:cubicBezTo>
                      <a:cubicBezTo>
                        <a:pt x="84" y="133"/>
                        <a:pt x="83" y="135"/>
                        <a:pt x="82" y="137"/>
                      </a:cubicBezTo>
                      <a:lnTo>
                        <a:pt x="47" y="121"/>
                      </a:lnTo>
                      <a:close/>
                      <a:moveTo>
                        <a:pt x="63" y="91"/>
                      </a:moveTo>
                      <a:cubicBezTo>
                        <a:pt x="64" y="89"/>
                        <a:pt x="65" y="87"/>
                        <a:pt x="66" y="84"/>
                      </a:cubicBezTo>
                      <a:cubicBezTo>
                        <a:pt x="99" y="104"/>
                        <a:pt x="99" y="104"/>
                        <a:pt x="99" y="104"/>
                      </a:cubicBezTo>
                      <a:cubicBezTo>
                        <a:pt x="98" y="105"/>
                        <a:pt x="97" y="107"/>
                        <a:pt x="96" y="109"/>
                      </a:cubicBezTo>
                      <a:lnTo>
                        <a:pt x="63" y="91"/>
                      </a:lnTo>
                      <a:close/>
                      <a:moveTo>
                        <a:pt x="80" y="61"/>
                      </a:moveTo>
                      <a:cubicBezTo>
                        <a:pt x="82" y="60"/>
                        <a:pt x="83" y="58"/>
                        <a:pt x="84" y="56"/>
                      </a:cubicBezTo>
                      <a:cubicBezTo>
                        <a:pt x="116" y="77"/>
                        <a:pt x="116" y="77"/>
                        <a:pt x="116" y="77"/>
                      </a:cubicBezTo>
                      <a:cubicBezTo>
                        <a:pt x="114" y="79"/>
                        <a:pt x="113" y="81"/>
                        <a:pt x="112" y="82"/>
                      </a:cubicBezTo>
                      <a:lnTo>
                        <a:pt x="80" y="61"/>
                      </a:lnTo>
                      <a:close/>
                      <a:moveTo>
                        <a:pt x="100" y="34"/>
                      </a:moveTo>
                      <a:cubicBezTo>
                        <a:pt x="101" y="32"/>
                        <a:pt x="103" y="30"/>
                        <a:pt x="104" y="28"/>
                      </a:cubicBezTo>
                      <a:cubicBezTo>
                        <a:pt x="134" y="51"/>
                        <a:pt x="134" y="51"/>
                        <a:pt x="134" y="51"/>
                      </a:cubicBezTo>
                      <a:cubicBezTo>
                        <a:pt x="133" y="53"/>
                        <a:pt x="131" y="55"/>
                        <a:pt x="130" y="57"/>
                      </a:cubicBezTo>
                      <a:lnTo>
                        <a:pt x="100" y="34"/>
                      </a:lnTo>
                      <a:close/>
                      <a:moveTo>
                        <a:pt x="54" y="547"/>
                      </a:moveTo>
                      <a:cubicBezTo>
                        <a:pt x="53" y="545"/>
                        <a:pt x="52" y="543"/>
                        <a:pt x="51" y="541"/>
                      </a:cubicBezTo>
                      <a:cubicBezTo>
                        <a:pt x="86" y="524"/>
                        <a:pt x="86" y="524"/>
                        <a:pt x="86" y="524"/>
                      </a:cubicBezTo>
                      <a:cubicBezTo>
                        <a:pt x="86" y="526"/>
                        <a:pt x="87" y="528"/>
                        <a:pt x="88" y="530"/>
                      </a:cubicBezTo>
                      <a:lnTo>
                        <a:pt x="54" y="547"/>
                      </a:lnTo>
                      <a:close/>
                      <a:moveTo>
                        <a:pt x="150" y="32"/>
                      </a:moveTo>
                      <a:cubicBezTo>
                        <a:pt x="121" y="7"/>
                        <a:pt x="121" y="7"/>
                        <a:pt x="121" y="7"/>
                      </a:cubicBezTo>
                      <a:cubicBezTo>
                        <a:pt x="123" y="6"/>
                        <a:pt x="124" y="4"/>
                        <a:pt x="126" y="2"/>
                      </a:cubicBezTo>
                      <a:cubicBezTo>
                        <a:pt x="154" y="28"/>
                        <a:pt x="154" y="28"/>
                        <a:pt x="154" y="28"/>
                      </a:cubicBezTo>
                      <a:cubicBezTo>
                        <a:pt x="152" y="29"/>
                        <a:pt x="151" y="31"/>
                        <a:pt x="150"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cs typeface="+mn-ea"/>
                    <a:sym typeface="+mn-lt"/>
                  </a:endParaRPr>
                </a:p>
              </p:txBody>
            </p:sp>
          </p:grpSp>
        </p:grpSp>
        <p:pic>
          <p:nvPicPr>
            <p:cNvPr id="14" name="图形 7"/>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910" y="5527"/>
              <a:ext cx="1380" cy="1380"/>
            </a:xfrm>
            <a:prstGeom prst="rect">
              <a:avLst/>
            </a:prstGeom>
          </p:spPr>
        </p:pic>
        <p:sp>
          <p:nvSpPr>
            <p:cNvPr id="15" name="空心弧 14"/>
            <p:cNvSpPr/>
            <p:nvPr/>
          </p:nvSpPr>
          <p:spPr>
            <a:xfrm rot="21316014">
              <a:off x="6540" y="3141"/>
              <a:ext cx="6120" cy="6120"/>
            </a:xfrm>
            <a:prstGeom prst="blockArc">
              <a:avLst>
                <a:gd name="adj1" fmla="val 10800000"/>
                <a:gd name="adj2" fmla="val 3260281"/>
                <a:gd name="adj3" fmla="val 0"/>
              </a:avLst>
            </a:prstGeom>
            <a:solidFill>
              <a:srgbClr val="C00000"/>
            </a:solidFill>
            <a:ln>
              <a:solidFill>
                <a:schemeClr val="bg1">
                  <a:lumMod val="85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4" name="空心弧 153"/>
            <p:cNvSpPr/>
            <p:nvPr/>
          </p:nvSpPr>
          <p:spPr>
            <a:xfrm rot="17389297">
              <a:off x="6928" y="3529"/>
              <a:ext cx="5344" cy="5344"/>
            </a:xfrm>
            <a:prstGeom prst="blockArc">
              <a:avLst>
                <a:gd name="adj1" fmla="val 10800000"/>
                <a:gd name="adj2" fmla="val 3260281"/>
                <a:gd name="adj3" fmla="val 0"/>
              </a:avLst>
            </a:prstGeom>
            <a:solidFill>
              <a:srgbClr val="C00000"/>
            </a:solidFill>
            <a:ln>
              <a:solidFill>
                <a:schemeClr val="bg1">
                  <a:lumMod val="8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 name="文本框 1"/>
          <p:cNvSpPr txBox="1"/>
          <p:nvPr/>
        </p:nvSpPr>
        <p:spPr>
          <a:xfrm>
            <a:off x="741680" y="1558290"/>
            <a:ext cx="4361815" cy="755650"/>
          </a:xfrm>
          <a:prstGeom prst="rect">
            <a:avLst/>
          </a:prstGeom>
          <a:noFill/>
        </p:spPr>
        <p:txBody>
          <a:bodyPr wrap="square" rtlCol="0" anchor="t">
            <a:spAutoFit/>
          </a:bodyPr>
          <a:lstStyle/>
          <a:p>
            <a:pPr algn="just" eaLnBrk="1" hangingPunct="1">
              <a:lnSpc>
                <a:spcPct val="120000"/>
              </a:lnSpc>
              <a:spcBef>
                <a:spcPts val="1400"/>
              </a:spcBef>
            </a:pP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国内生产总值超过</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100</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万亿元，人均国内生产总值连续两年超过</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1</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万美元</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grpSp>
        <p:nvGrpSpPr>
          <p:cNvPr id="6" name="组合 5"/>
          <p:cNvGrpSpPr/>
          <p:nvPr/>
        </p:nvGrpSpPr>
        <p:grpSpPr>
          <a:xfrm>
            <a:off x="5100320" y="1704975"/>
            <a:ext cx="539750" cy="462280"/>
            <a:chOff x="7109" y="2668"/>
            <a:chExt cx="850" cy="728"/>
          </a:xfrm>
        </p:grpSpPr>
        <p:sp>
          <p:nvSpPr>
            <p:cNvPr id="4" name="Oval 15"/>
            <p:cNvSpPr>
              <a:spLocks noChangeArrowheads="1"/>
            </p:cNvSpPr>
            <p:nvPr/>
          </p:nvSpPr>
          <p:spPr bwMode="auto">
            <a:xfrm>
              <a:off x="7109" y="2668"/>
              <a:ext cx="728" cy="728"/>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1</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5" name="文本框 4"/>
            <p:cNvSpPr txBox="1"/>
            <p:nvPr/>
          </p:nvSpPr>
          <p:spPr>
            <a:xfrm>
              <a:off x="7114" y="2718"/>
              <a:ext cx="845" cy="386"/>
            </a:xfrm>
            <a:prstGeom prst="rect">
              <a:avLst/>
            </a:prstGeom>
            <a:noFill/>
          </p:spPr>
          <p:txBody>
            <a:bodyPr wrap="square" rtlCol="0">
              <a:spAutoFit/>
            </a:bodyPr>
            <a:lstStyle/>
            <a:p>
              <a:endParaRPr lang="zh-CN" altLang="en-US" sz="1000">
                <a:solidFill>
                  <a:schemeClr val="bg1"/>
                </a:solidFill>
              </a:endParaRPr>
            </a:p>
          </p:txBody>
        </p:sp>
      </p:grpSp>
      <p:sp>
        <p:nvSpPr>
          <p:cNvPr id="11" name="Oval 15"/>
          <p:cNvSpPr>
            <a:spLocks noChangeArrowheads="1"/>
          </p:cNvSpPr>
          <p:nvPr/>
        </p:nvSpPr>
        <p:spPr bwMode="auto">
          <a:xfrm>
            <a:off x="3971290" y="253809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2</a:t>
            </a:r>
            <a:endPar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94221" name="文本框 23"/>
          <p:cNvSpPr txBox="1"/>
          <p:nvPr/>
        </p:nvSpPr>
        <p:spPr>
          <a:xfrm>
            <a:off x="1318895" y="2527935"/>
            <a:ext cx="2556510" cy="423545"/>
          </a:xfrm>
          <a:prstGeom prst="rect">
            <a:avLst/>
          </a:prstGeom>
          <a:noFill/>
          <a:ln w="9525">
            <a:noFill/>
          </a:ln>
        </p:spPr>
        <p:txBody>
          <a:bodyPr wrap="square">
            <a:spAutoFit/>
          </a:bodyPr>
          <a:lstStyle/>
          <a:p>
            <a:pPr algn="just" eaLnBrk="1" hangingPunct="1">
              <a:lnSpc>
                <a:spcPct val="120000"/>
              </a:lnSpc>
              <a:spcBef>
                <a:spcPts val="1400"/>
              </a:spcBef>
            </a:pPr>
            <a:r>
              <a:rPr lang="zh-CN" altLang="en-US" dirty="0">
                <a:latin typeface="方正北魏楷书简体" panose="03000509000000000000" charset="-122"/>
                <a:ea typeface="方正北魏楷书简体" panose="03000509000000000000" charset="-122"/>
              </a:rPr>
              <a:t>稳居世界第二大经济体</a:t>
            </a:r>
            <a:endParaRPr lang="en-US" altLang="zh-CN" dirty="0">
              <a:latin typeface="方正北魏楷书简体" panose="03000509000000000000" charset="-122"/>
              <a:ea typeface="方正北魏楷书简体" panose="03000509000000000000" charset="-122"/>
            </a:endParaRPr>
          </a:p>
        </p:txBody>
      </p:sp>
      <p:sp>
        <p:nvSpPr>
          <p:cNvPr id="18" name="Oval 15"/>
          <p:cNvSpPr>
            <a:spLocks noChangeArrowheads="1"/>
          </p:cNvSpPr>
          <p:nvPr/>
        </p:nvSpPr>
        <p:spPr bwMode="auto">
          <a:xfrm>
            <a:off x="3680460" y="338836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3</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20" name="文本框 19"/>
          <p:cNvSpPr txBox="1"/>
          <p:nvPr/>
        </p:nvSpPr>
        <p:spPr>
          <a:xfrm>
            <a:off x="8732520" y="3167380"/>
            <a:ext cx="1554480" cy="423545"/>
          </a:xfrm>
          <a:prstGeom prst="rect">
            <a:avLst/>
          </a:prstGeom>
          <a:noFill/>
        </p:spPr>
        <p:txBody>
          <a:bodyPr wrap="none" rtlCol="0" anchor="t">
            <a:spAutoFit/>
          </a:bodyPr>
          <a:lstStyle/>
          <a:p>
            <a:pPr algn="just" eaLnBrk="1" hangingPunct="1">
              <a:lnSpc>
                <a:spcPct val="120000"/>
              </a:lnSpc>
              <a:spcBef>
                <a:spcPts val="1400"/>
              </a:spcBef>
            </a:pPr>
            <a:r>
              <a:rPr lang="zh-CN" altLang="en-US" dirty="0">
                <a:latin typeface="方正北魏楷书简体" panose="03000509000000000000" charset="-122"/>
                <a:ea typeface="方正北魏楷书简体" panose="03000509000000000000" charset="-122"/>
                <a:sym typeface="+mn-ea"/>
              </a:rPr>
              <a:t>第一大工业国</a:t>
            </a:r>
            <a:endParaRPr lang="zh-CN" altLang="en-US" dirty="0">
              <a:latin typeface="方正北魏楷书简体" panose="03000509000000000000" charset="-122"/>
              <a:ea typeface="方正北魏楷书简体" panose="03000509000000000000" charset="-122"/>
              <a:sym typeface="+mn-ea"/>
            </a:endParaRPr>
          </a:p>
        </p:txBody>
      </p:sp>
      <p:sp>
        <p:nvSpPr>
          <p:cNvPr id="21" name="文本框 20"/>
          <p:cNvSpPr txBox="1"/>
          <p:nvPr/>
        </p:nvSpPr>
        <p:spPr>
          <a:xfrm>
            <a:off x="1668780" y="3375025"/>
            <a:ext cx="2011680" cy="423545"/>
          </a:xfrm>
          <a:prstGeom prst="rect">
            <a:avLst/>
          </a:prstGeom>
          <a:noFill/>
        </p:spPr>
        <p:txBody>
          <a:bodyPr wrap="none" rtlCol="0" anchor="t">
            <a:spAutoFit/>
          </a:bodyPr>
          <a:lstStyle/>
          <a:p>
            <a:pPr algn="just" eaLnBrk="1" hangingPunct="1">
              <a:lnSpc>
                <a:spcPct val="120000"/>
              </a:lnSpc>
              <a:spcBef>
                <a:spcPts val="1400"/>
              </a:spcBef>
            </a:pPr>
            <a:r>
              <a:rPr lang="zh-CN" altLang="en-US" dirty="0">
                <a:latin typeface="方正北魏楷书简体" panose="03000509000000000000" charset="-122"/>
                <a:ea typeface="方正北魏楷书简体" panose="03000509000000000000" charset="-122"/>
                <a:sym typeface="+mn-ea"/>
              </a:rPr>
              <a:t>第一大货物贸易国</a:t>
            </a:r>
            <a:endParaRPr lang="zh-CN" altLang="en-US">
              <a:latin typeface="方正北魏楷书_GBK" panose="02000000000000000000" charset="-122"/>
              <a:ea typeface="方正北魏楷书_GBK" panose="02000000000000000000" charset="-122"/>
            </a:endParaRPr>
          </a:p>
        </p:txBody>
      </p:sp>
      <p:sp>
        <p:nvSpPr>
          <p:cNvPr id="23" name="Oval 15"/>
          <p:cNvSpPr>
            <a:spLocks noChangeArrowheads="1"/>
          </p:cNvSpPr>
          <p:nvPr/>
        </p:nvSpPr>
        <p:spPr bwMode="auto">
          <a:xfrm>
            <a:off x="7091680" y="540512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6</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26" name="Oval 15"/>
          <p:cNvSpPr>
            <a:spLocks noChangeArrowheads="1"/>
          </p:cNvSpPr>
          <p:nvPr/>
        </p:nvSpPr>
        <p:spPr bwMode="auto">
          <a:xfrm>
            <a:off x="4964430" y="524891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5</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28" name="文本框 27"/>
          <p:cNvSpPr txBox="1"/>
          <p:nvPr/>
        </p:nvSpPr>
        <p:spPr>
          <a:xfrm>
            <a:off x="1836420" y="4349750"/>
            <a:ext cx="2011680" cy="423545"/>
          </a:xfrm>
          <a:prstGeom prst="rect">
            <a:avLst/>
          </a:prstGeom>
          <a:noFill/>
        </p:spPr>
        <p:txBody>
          <a:bodyPr wrap="none" rtlCol="0" anchor="t">
            <a:spAutoFit/>
          </a:bodyPr>
          <a:lstStyle/>
          <a:p>
            <a:pPr algn="just" eaLnBrk="1" hangingPunct="1">
              <a:lnSpc>
                <a:spcPct val="120000"/>
              </a:lnSpc>
              <a:spcBef>
                <a:spcPts val="1400"/>
              </a:spcBef>
            </a:pPr>
            <a:r>
              <a:rPr lang="zh-CN" altLang="en-US" dirty="0">
                <a:latin typeface="方正北魏楷书简体" panose="03000509000000000000" charset="-122"/>
                <a:ea typeface="方正北魏楷书简体" panose="03000509000000000000" charset="-122"/>
                <a:sym typeface="+mn-ea"/>
              </a:rPr>
              <a:t>第一大外汇储备国</a:t>
            </a:r>
            <a:endParaRPr lang="zh-CN" altLang="en-US" dirty="0">
              <a:latin typeface="方正北魏楷书简体" panose="03000509000000000000" charset="-122"/>
              <a:ea typeface="方正北魏楷书简体" panose="03000509000000000000" charset="-122"/>
            </a:endParaRPr>
          </a:p>
        </p:txBody>
      </p:sp>
      <p:sp>
        <p:nvSpPr>
          <p:cNvPr id="30" name="Oval 15"/>
          <p:cNvSpPr>
            <a:spLocks noChangeArrowheads="1"/>
          </p:cNvSpPr>
          <p:nvPr/>
        </p:nvSpPr>
        <p:spPr bwMode="auto">
          <a:xfrm>
            <a:off x="7187565" y="1790700"/>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9</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32" name="文本框 31"/>
          <p:cNvSpPr txBox="1"/>
          <p:nvPr/>
        </p:nvSpPr>
        <p:spPr>
          <a:xfrm>
            <a:off x="7903845" y="1638935"/>
            <a:ext cx="3837305" cy="1087755"/>
          </a:xfrm>
          <a:prstGeom prst="rect">
            <a:avLst/>
          </a:prstGeom>
          <a:noFill/>
        </p:spPr>
        <p:txBody>
          <a:bodyPr wrap="square" rtlCol="0" anchor="t">
            <a:spAutoFit/>
          </a:bodyPr>
          <a:lstStyle/>
          <a:p>
            <a:pPr algn="just" eaLnBrk="1" hangingPunct="1">
              <a:lnSpc>
                <a:spcPct val="120000"/>
              </a:lnSpc>
              <a:spcBef>
                <a:spcPts val="1400"/>
              </a:spcBef>
            </a:pP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“两弹一星”、杂交水稻、载人航天、深海探测、</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C919</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大飞机</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天</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    </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眼望远镜等重大科技成果振奋人心</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34" name="Oval 15"/>
          <p:cNvSpPr>
            <a:spLocks noChangeArrowheads="1"/>
          </p:cNvSpPr>
          <p:nvPr/>
        </p:nvSpPr>
        <p:spPr bwMode="auto">
          <a:xfrm>
            <a:off x="8107680" y="437832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7</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36" name="文本框 35"/>
          <p:cNvSpPr txBox="1"/>
          <p:nvPr/>
        </p:nvSpPr>
        <p:spPr>
          <a:xfrm>
            <a:off x="742315" y="5134610"/>
            <a:ext cx="4242435" cy="1087755"/>
          </a:xfrm>
          <a:prstGeom prst="rect">
            <a:avLst/>
          </a:prstGeom>
          <a:noFill/>
        </p:spPr>
        <p:txBody>
          <a:bodyPr wrap="square" rtlCol="0" anchor="t">
            <a:spAutoFit/>
          </a:bodyPr>
          <a:lstStyle/>
          <a:p>
            <a:pPr eaLnBrk="1" hangingPunct="1">
              <a:lnSpc>
                <a:spcPct val="120000"/>
              </a:lnSpc>
            </a:pPr>
            <a:r>
              <a:rPr lang="zh-CN" altLang="zh-CN" dirty="0">
                <a:solidFill>
                  <a:srgbClr val="000000"/>
                </a:solidFill>
                <a:latin typeface="方正北魏楷书简体" panose="03000509000000000000" charset="-122"/>
                <a:ea typeface="方正北魏楷书简体" panose="03000509000000000000" charset="-122"/>
                <a:sym typeface="+mn-ea"/>
              </a:rPr>
              <a:t>青藏铁路、三峡工程、南水北调、西气东输、港珠澳大桥</a:t>
            </a:r>
            <a:r>
              <a:rPr lang="zh-CN" altLang="en-US" dirty="0">
                <a:solidFill>
                  <a:srgbClr val="000000"/>
                </a:solidFill>
                <a:latin typeface="方正北魏楷书简体" panose="03000509000000000000" charset="-122"/>
                <a:ea typeface="方正北魏楷书简体" panose="03000509000000000000" charset="-122"/>
                <a:sym typeface="+mn-ea"/>
              </a:rPr>
              <a:t>、大兴国际机场、京张高铁</a:t>
            </a:r>
            <a:r>
              <a:rPr lang="zh-CN" altLang="zh-CN" dirty="0">
                <a:solidFill>
                  <a:srgbClr val="000000"/>
                </a:solidFill>
                <a:latin typeface="方正北魏楷书简体" panose="03000509000000000000" charset="-122"/>
                <a:ea typeface="方正北魏楷书简体" panose="03000509000000000000" charset="-122"/>
                <a:sym typeface="+mn-ea"/>
              </a:rPr>
              <a:t>等国家工程捷报频传</a:t>
            </a:r>
            <a:endParaRPr lang="zh-CN" altLang="en-US">
              <a:latin typeface="方正北魏楷书简体" panose="03000509000000000000" charset="-122"/>
              <a:ea typeface="方正北魏楷书简体" panose="03000509000000000000" charset="-122"/>
            </a:endParaRPr>
          </a:p>
        </p:txBody>
      </p:sp>
      <p:sp>
        <p:nvSpPr>
          <p:cNvPr id="37" name="文本框 36"/>
          <p:cNvSpPr txBox="1"/>
          <p:nvPr/>
        </p:nvSpPr>
        <p:spPr>
          <a:xfrm>
            <a:off x="8649335" y="4275455"/>
            <a:ext cx="3262630" cy="755650"/>
          </a:xfrm>
          <a:prstGeom prst="rect">
            <a:avLst/>
          </a:prstGeom>
          <a:noFill/>
        </p:spPr>
        <p:txBody>
          <a:bodyPr wrap="square" rtlCol="0" anchor="t">
            <a:spAutoFit/>
          </a:bodyPr>
          <a:lstStyle/>
          <a:p>
            <a:pPr eaLnBrk="1" hangingPunct="1">
              <a:lnSpc>
                <a:spcPct val="120000"/>
              </a:lnSpc>
            </a:pPr>
            <a:r>
              <a:rPr lang="zh-CN" altLang="zh-CN" dirty="0">
                <a:solidFill>
                  <a:srgbClr val="000000"/>
                </a:solidFill>
                <a:latin typeface="方正北魏楷书简体" panose="03000509000000000000" charset="-122"/>
                <a:ea typeface="方正北魏楷书简体" panose="03000509000000000000" charset="-122"/>
                <a:sym typeface="+mn-ea"/>
              </a:rPr>
              <a:t>机场、港口、高速公路等基础设施日益完善</a:t>
            </a:r>
            <a:endParaRPr lang="zh-CN" altLang="zh-CN" dirty="0">
              <a:solidFill>
                <a:srgbClr val="000000"/>
              </a:solidFill>
              <a:latin typeface="方正北魏楷书简体" panose="03000509000000000000" charset="-122"/>
              <a:ea typeface="方正北魏楷书简体" panose="03000509000000000000" charset="-122"/>
              <a:sym typeface="+mn-ea"/>
            </a:endParaRPr>
          </a:p>
        </p:txBody>
      </p:sp>
      <p:sp>
        <p:nvSpPr>
          <p:cNvPr id="38" name="文本框 37"/>
          <p:cNvSpPr txBox="1"/>
          <p:nvPr/>
        </p:nvSpPr>
        <p:spPr>
          <a:xfrm>
            <a:off x="7727315" y="5469255"/>
            <a:ext cx="3865245" cy="645160"/>
          </a:xfrm>
          <a:prstGeom prst="rect">
            <a:avLst/>
          </a:prstGeom>
          <a:noFill/>
        </p:spPr>
        <p:txBody>
          <a:bodyPr wrap="square" rtlCol="0" anchor="t">
            <a:spAutoFit/>
          </a:bodyPr>
          <a:lstStyle/>
          <a:p>
            <a:pPr eaLnBrk="1" hangingPunct="1"/>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高铁、移动支付、共享经济、网购等引领潮流……</a:t>
            </a:r>
            <a:endPar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40" name="Oval 15"/>
          <p:cNvSpPr>
            <a:spLocks noChangeArrowheads="1"/>
          </p:cNvSpPr>
          <p:nvPr/>
        </p:nvSpPr>
        <p:spPr bwMode="auto">
          <a:xfrm>
            <a:off x="8192770" y="316039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8</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
        <p:nvSpPr>
          <p:cNvPr id="44" name="Oval 15"/>
          <p:cNvSpPr>
            <a:spLocks noChangeArrowheads="1"/>
          </p:cNvSpPr>
          <p:nvPr/>
        </p:nvSpPr>
        <p:spPr bwMode="auto">
          <a:xfrm>
            <a:off x="3864610" y="4312285"/>
            <a:ext cx="462280" cy="462280"/>
          </a:xfrm>
          <a:prstGeom prst="ellipse">
            <a:avLst/>
          </a:prstGeom>
          <a:solidFill>
            <a:srgbClr val="C00000"/>
          </a:solidFill>
          <a:ln w="28575" cap="flat">
            <a:solidFill>
              <a:schemeClr val="bg2"/>
            </a:solidFill>
            <a:prstDash val="solid"/>
            <a:miter lim="800000"/>
          </a:ln>
          <a:effectLst>
            <a:outerShdw blurRad="50800" dist="38100" dir="2700000" algn="tl" rotWithShape="0">
              <a:prstClr val="black">
                <a:alpha val="40000"/>
              </a:prstClr>
            </a:outerShdw>
          </a:effectLst>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800" b="1" i="0" u="none" strike="noStrike" kern="1200" cap="none" spc="0" normalizeH="0" baseline="0" noProof="1">
                <a:ln>
                  <a:noFill/>
                </a:ln>
                <a:solidFill>
                  <a:schemeClr val="bg1"/>
                </a:solidFill>
                <a:effectLst/>
                <a:uLnTx/>
                <a:uFillTx/>
                <a:latin typeface="创艺简标宋" charset="0"/>
                <a:ea typeface="创艺简标宋" charset="0"/>
                <a:cs typeface="+mn-cs"/>
              </a:rPr>
              <a:t>4</a:t>
            </a:r>
            <a:endParaRPr kumimoji="0" lang="zh-CN" altLang="en-US" sz="1800" b="1" i="0" u="none" strike="noStrike" kern="1200" cap="none" spc="0" normalizeH="0" baseline="0" noProof="1">
              <a:ln>
                <a:noFill/>
              </a:ln>
              <a:solidFill>
                <a:schemeClr val="bg1"/>
              </a:solidFill>
              <a:effectLst/>
              <a:uLnTx/>
              <a:uFillTx/>
              <a:latin typeface="创艺简标宋" charset="0"/>
              <a:ea typeface="创艺简标宋" charset="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par>
                                <p:cTn id="22" presetID="55"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strVal val="#ppt_w*0.7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4221"/>
                                        </p:tgtEl>
                                        <p:attrNameLst>
                                          <p:attrName>style.visibility</p:attrName>
                                        </p:attrNameLst>
                                      </p:cBhvr>
                                      <p:to>
                                        <p:strVal val="visible"/>
                                      </p:to>
                                    </p:set>
                                    <p:anim calcmode="lin" valueType="num">
                                      <p:cBhvr additive="base">
                                        <p:cTn id="35" dur="500" fill="hold"/>
                                        <p:tgtEl>
                                          <p:spTgt spid="94221"/>
                                        </p:tgtEl>
                                        <p:attrNameLst>
                                          <p:attrName>ppt_x</p:attrName>
                                        </p:attrNameLst>
                                      </p:cBhvr>
                                      <p:tavLst>
                                        <p:tav tm="0">
                                          <p:val>
                                            <p:strVal val="#ppt_x"/>
                                          </p:val>
                                        </p:tav>
                                        <p:tav tm="100000">
                                          <p:val>
                                            <p:strVal val="#ppt_x"/>
                                          </p:val>
                                        </p:tav>
                                      </p:tavLst>
                                    </p:anim>
                                    <p:anim calcmode="lin" valueType="num">
                                      <p:cBhvr additive="base">
                                        <p:cTn id="36" dur="500" fill="hold"/>
                                        <p:tgtEl>
                                          <p:spTgt spid="9422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1000" fill="hold"/>
                                        <p:tgtEl>
                                          <p:spTgt spid="21"/>
                                        </p:tgtEl>
                                        <p:attrNameLst>
                                          <p:attrName>ppt_w</p:attrName>
                                        </p:attrNameLst>
                                      </p:cBhvr>
                                      <p:tavLst>
                                        <p:tav tm="0">
                                          <p:val>
                                            <p:strVal val="#ppt_w*0.70"/>
                                          </p:val>
                                        </p:tav>
                                        <p:tav tm="100000">
                                          <p:val>
                                            <p:strVal val="#ppt_w"/>
                                          </p:val>
                                        </p:tav>
                                      </p:tavLst>
                                    </p:anim>
                                    <p:anim calcmode="lin" valueType="num">
                                      <p:cBhvr>
                                        <p:cTn id="42" dur="1000" fill="hold"/>
                                        <p:tgtEl>
                                          <p:spTgt spid="21"/>
                                        </p:tgtEl>
                                        <p:attrNameLst>
                                          <p:attrName>ppt_h</p:attrName>
                                        </p:attrNameLst>
                                      </p:cBhvr>
                                      <p:tavLst>
                                        <p:tav tm="0">
                                          <p:val>
                                            <p:strVal val="#ppt_h"/>
                                          </p:val>
                                        </p:tav>
                                        <p:tav tm="100000">
                                          <p:val>
                                            <p:strVal val="#ppt_h"/>
                                          </p:val>
                                        </p:tav>
                                      </p:tavLst>
                                    </p:anim>
                                    <p:animEffect transition="in" filter="fade">
                                      <p:cBhvr>
                                        <p:cTn id="43" dur="1000"/>
                                        <p:tgtEl>
                                          <p:spTgt spid="21"/>
                                        </p:tgtEl>
                                      </p:cBhvr>
                                    </p:animEffect>
                                  </p:childTnLst>
                                </p:cTn>
                              </p:par>
                              <p:par>
                                <p:cTn id="44" presetID="55"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1000" fill="hold"/>
                                        <p:tgtEl>
                                          <p:spTgt spid="18"/>
                                        </p:tgtEl>
                                        <p:attrNameLst>
                                          <p:attrName>ppt_w</p:attrName>
                                        </p:attrNameLst>
                                      </p:cBhvr>
                                      <p:tavLst>
                                        <p:tav tm="0">
                                          <p:val>
                                            <p:strVal val="#ppt_w*0.70"/>
                                          </p:val>
                                        </p:tav>
                                        <p:tav tm="100000">
                                          <p:val>
                                            <p:strVal val="#ppt_w"/>
                                          </p:val>
                                        </p:tav>
                                      </p:tavLst>
                                    </p:anim>
                                    <p:anim calcmode="lin" valueType="num">
                                      <p:cBhvr>
                                        <p:cTn id="47" dur="1000" fill="hold"/>
                                        <p:tgtEl>
                                          <p:spTgt spid="18"/>
                                        </p:tgtEl>
                                        <p:attrNameLst>
                                          <p:attrName>ppt_h</p:attrName>
                                        </p:attrNameLst>
                                      </p:cBhvr>
                                      <p:tavLst>
                                        <p:tav tm="0">
                                          <p:val>
                                            <p:strVal val="#ppt_h"/>
                                          </p:val>
                                        </p:tav>
                                        <p:tav tm="100000">
                                          <p:val>
                                            <p:strVal val="#ppt_h"/>
                                          </p:val>
                                        </p:tav>
                                      </p:tavLst>
                                    </p:anim>
                                    <p:animEffect transition="in" filter="fade">
                                      <p:cBhvr>
                                        <p:cTn id="48" dur="1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 calcmode="lin" valueType="num">
                                      <p:cBhvr>
                                        <p:cTn id="57" dur="500" fill="hold"/>
                                        <p:tgtEl>
                                          <p:spTgt spid="44"/>
                                        </p:tgtEl>
                                        <p:attrNameLst>
                                          <p:attrName>ppt_w</p:attrName>
                                        </p:attrNameLst>
                                      </p:cBhvr>
                                      <p:tavLst>
                                        <p:tav tm="0">
                                          <p:val>
                                            <p:fltVal val="0"/>
                                          </p:val>
                                        </p:tav>
                                        <p:tav tm="100000">
                                          <p:val>
                                            <p:strVal val="#ppt_w"/>
                                          </p:val>
                                        </p:tav>
                                      </p:tavLst>
                                    </p:anim>
                                    <p:anim calcmode="lin" valueType="num">
                                      <p:cBhvr>
                                        <p:cTn id="58" dur="5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ppt_x"/>
                                          </p:val>
                                        </p:tav>
                                        <p:tav tm="100000">
                                          <p:val>
                                            <p:strVal val="#ppt_x"/>
                                          </p:val>
                                        </p:tav>
                                      </p:tavLst>
                                    </p:anim>
                                    <p:anim calcmode="lin" valueType="num">
                                      <p:cBhvr additive="base">
                                        <p:cTn id="6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ntr" presetSubtype="10"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p:cTn id="73" dur="500" fill="hold"/>
                                        <p:tgtEl>
                                          <p:spTgt spid="30"/>
                                        </p:tgtEl>
                                        <p:attrNameLst>
                                          <p:attrName>ppt_w</p:attrName>
                                        </p:attrNameLst>
                                      </p:cBhvr>
                                      <p:tavLst>
                                        <p:tav tm="0">
                                          <p:val>
                                            <p:fltVal val="0"/>
                                          </p:val>
                                        </p:tav>
                                        <p:tav tm="100000">
                                          <p:val>
                                            <p:strVal val="#ppt_w"/>
                                          </p:val>
                                        </p:tav>
                                      </p:tavLst>
                                    </p:anim>
                                    <p:anim calcmode="lin" valueType="num">
                                      <p:cBhvr>
                                        <p:cTn id="74" dur="500" fill="hold"/>
                                        <p:tgtEl>
                                          <p:spTgt spid="30"/>
                                        </p:tgtEl>
                                        <p:attrNameLst>
                                          <p:attrName>ppt_h</p:attrName>
                                        </p:attrNameLst>
                                      </p:cBhvr>
                                      <p:tavLst>
                                        <p:tav tm="0">
                                          <p:val>
                                            <p:strVal val="#ppt_h"/>
                                          </p:val>
                                        </p:tav>
                                        <p:tav tm="100000">
                                          <p:val>
                                            <p:strVal val="#ppt_h"/>
                                          </p:val>
                                        </p:tav>
                                      </p:tavLst>
                                    </p:anim>
                                  </p:childTnLst>
                                </p:cTn>
                              </p:par>
                              <p:par>
                                <p:cTn id="75" presetID="17" presetClass="entr" presetSubtype="1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p:cTn id="77" dur="500" fill="hold"/>
                                        <p:tgtEl>
                                          <p:spTgt spid="32"/>
                                        </p:tgtEl>
                                        <p:attrNameLst>
                                          <p:attrName>ppt_w</p:attrName>
                                        </p:attrNameLst>
                                      </p:cBhvr>
                                      <p:tavLst>
                                        <p:tav tm="0">
                                          <p:val>
                                            <p:fltVal val="0"/>
                                          </p:val>
                                        </p:tav>
                                        <p:tav tm="100000">
                                          <p:val>
                                            <p:strVal val="#ppt_w"/>
                                          </p:val>
                                        </p:tav>
                                      </p:tavLst>
                                    </p:anim>
                                    <p:anim calcmode="lin" valueType="num">
                                      <p:cBhvr>
                                        <p:cTn id="78" dur="5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6" presetClass="entr" presetSubtype="16"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circle(in)">
                                      <p:cBhvr>
                                        <p:cTn id="83" dur="2000"/>
                                        <p:tgtEl>
                                          <p:spTgt spid="20"/>
                                        </p:tgtEl>
                                      </p:cBhvr>
                                    </p:animEffect>
                                  </p:childTnLst>
                                </p:cTn>
                              </p:par>
                              <p:par>
                                <p:cTn id="84" presetID="6" presetClass="entr" presetSubtype="16"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circle(in)">
                                      <p:cBhvr>
                                        <p:cTn id="86" dur="2000"/>
                                        <p:tgtEl>
                                          <p:spTgt spid="40"/>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4"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p:tgtEl>
                                          <p:spTgt spid="34"/>
                                        </p:tgtEl>
                                        <p:attrNameLst>
                                          <p:attrName>ppt_y</p:attrName>
                                        </p:attrNameLst>
                                      </p:cBhvr>
                                      <p:tavLst>
                                        <p:tav tm="0">
                                          <p:val>
                                            <p:strVal val="#ppt_y+#ppt_h*1.125000"/>
                                          </p:val>
                                        </p:tav>
                                        <p:tav tm="100000">
                                          <p:val>
                                            <p:strVal val="#ppt_y"/>
                                          </p:val>
                                        </p:tav>
                                      </p:tavLst>
                                    </p:anim>
                                    <p:animEffect transition="in" filter="wipe(up)">
                                      <p:cBhvr>
                                        <p:cTn id="92" dur="500"/>
                                        <p:tgtEl>
                                          <p:spTgt spid="34"/>
                                        </p:tgtEl>
                                      </p:cBhvr>
                                    </p:animEffect>
                                  </p:childTnLst>
                                </p:cTn>
                              </p:par>
                              <p:par>
                                <p:cTn id="93" presetID="12" presetClass="entr" presetSubtype="4"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p:tgtEl>
                                          <p:spTgt spid="37"/>
                                        </p:tgtEl>
                                        <p:attrNameLst>
                                          <p:attrName>ppt_y</p:attrName>
                                        </p:attrNameLst>
                                      </p:cBhvr>
                                      <p:tavLst>
                                        <p:tav tm="0">
                                          <p:val>
                                            <p:strVal val="#ppt_y+#ppt_h*1.125000"/>
                                          </p:val>
                                        </p:tav>
                                        <p:tav tm="100000">
                                          <p:val>
                                            <p:strVal val="#ppt_y"/>
                                          </p:val>
                                        </p:tav>
                                      </p:tavLst>
                                    </p:anim>
                                    <p:animEffect transition="in" filter="wipe(up)">
                                      <p:cBhvr>
                                        <p:cTn id="96" dur="500"/>
                                        <p:tgtEl>
                                          <p:spTgt spid="37"/>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circle(in)">
                                      <p:cBhvr>
                                        <p:cTn id="101" dur="2000"/>
                                        <p:tgtEl>
                                          <p:spTgt spid="23"/>
                                        </p:tgtEl>
                                      </p:cBhvr>
                                    </p:animEffect>
                                  </p:childTnLst>
                                </p:cTn>
                              </p:par>
                              <p:par>
                                <p:cTn id="102" presetID="6" presetClass="entr" presetSubtype="16" fill="hold" grpId="0" nodeType="with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circle(in)">
                                      <p:cBhvr>
                                        <p:cTn id="104"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p:bldP spid="11" grpId="0" animBg="1"/>
      <p:bldP spid="94221" grpId="0"/>
      <p:bldP spid="18" grpId="0" animBg="1"/>
      <p:bldP spid="18" grpId="1" animBg="1"/>
      <p:bldP spid="20" grpId="0"/>
      <p:bldP spid="20" grpId="1"/>
      <p:bldP spid="21" grpId="0"/>
      <p:bldP spid="21" grpId="1"/>
      <p:bldP spid="23" grpId="0" animBg="1"/>
      <p:bldP spid="26" grpId="0" animBg="1"/>
      <p:bldP spid="26" grpId="1" animBg="1"/>
      <p:bldP spid="28" grpId="0"/>
      <p:bldP spid="28" grpId="1"/>
      <p:bldP spid="30" grpId="0" animBg="1"/>
      <p:bldP spid="30" grpId="1" animBg="1"/>
      <p:bldP spid="32" grpId="0"/>
      <p:bldP spid="32" grpId="1"/>
      <p:bldP spid="34" grpId="0" animBg="1"/>
      <p:bldP spid="36" grpId="0"/>
      <p:bldP spid="36" grpId="1"/>
      <p:bldP spid="37" grpId="0"/>
      <p:bldP spid="38" grpId="0"/>
      <p:bldP spid="40" grpId="0" animBg="1"/>
      <p:bldP spid="40" grpId="1" animBg="1"/>
      <p:bldP spid="44" grpId="0" animBg="1"/>
      <p:bldP spid="4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a:off x="3044190" y="1724025"/>
            <a:ext cx="2934970" cy="1993900"/>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 name="矩形: 圆角 8"/>
          <p:cNvSpPr/>
          <p:nvPr/>
        </p:nvSpPr>
        <p:spPr bwMode="auto">
          <a:xfrm>
            <a:off x="3148330" y="1334135"/>
            <a:ext cx="2533015" cy="379095"/>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天宫</a:t>
            </a:r>
            <a:r>
              <a:rPr lang="en-US" altLang="zh-CN"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a:t>
            </a: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为中国空间站“奠基”</a:t>
            </a:r>
            <a:endParaRPr kumimoji="0" lang="zh-CN" altLang="en-US" sz="1200" b="0" i="0" u="none" strike="noStrike" kern="0" cap="none" spc="0" normalizeH="0" baseline="0" noProof="0" dirty="0">
              <a:ln>
                <a:noFill/>
              </a:ln>
              <a:solidFill>
                <a:schemeClr val="bg1"/>
              </a:solidFill>
              <a:effectLst/>
              <a:uLnTx/>
              <a:uFillTx/>
              <a:latin typeface="+mj-ea"/>
              <a:ea typeface="阿里巴巴普惠体" panose="00020600040101010101" pitchFamily="18" charset="-122"/>
              <a:sym typeface="Arial" panose="020B0604020202020204" pitchFamily="34" charset="0"/>
            </a:endParaRPr>
          </a:p>
        </p:txBody>
      </p:sp>
      <p:sp>
        <p:nvSpPr>
          <p:cNvPr id="2" name="矩形 1"/>
          <p:cNvSpPr/>
          <p:nvPr/>
        </p:nvSpPr>
        <p:spPr>
          <a:xfrm rot="5400000" flipH="1">
            <a:off x="6663019" y="-4574041"/>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4" name="矩形 3"/>
          <p:cNvSpPr/>
          <p:nvPr/>
        </p:nvSpPr>
        <p:spPr>
          <a:xfrm>
            <a:off x="1662925" y="570720"/>
            <a:ext cx="10167398" cy="6541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5" name="矩形 4"/>
          <p:cNvSpPr/>
          <p:nvPr/>
        </p:nvSpPr>
        <p:spPr>
          <a:xfrm>
            <a:off x="2376805" y="593090"/>
            <a:ext cx="8884920" cy="548005"/>
          </a:xfrm>
          <a:prstGeom prst="rect">
            <a:avLst/>
          </a:prstGeom>
        </p:spPr>
        <p:txBody>
          <a:bodyPr wrap="square" lIns="105571" tIns="52784" rIns="105571" bIns="52784">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zh-CN" altLang="en-US" sz="24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mj-cs"/>
                <a:sym typeface="+mn-ea"/>
              </a:rPr>
              <a:t>一个繁荣昌盛、日新月异的泱泱大国不断向世界呈现出中国精彩</a:t>
            </a:r>
            <a:endParaRPr lang="zh-CN" altLang="en-US" sz="2400" b="1" dirty="0">
              <a:solidFill>
                <a:schemeClr val="accent1"/>
              </a:solidFill>
              <a:effectLst>
                <a:outerShdw blurRad="38100" dist="25400" dir="5400000" algn="ctr" rotWithShape="0">
                  <a:srgbClr val="6E747A">
                    <a:alpha val="43000"/>
                  </a:srgbClr>
                </a:outerShdw>
              </a:effectLst>
              <a:latin typeface="方正小标宋简体" panose="00000600000000000000" charset="-122"/>
              <a:ea typeface="方正小标宋简体" panose="00000600000000000000" charset="-122"/>
              <a:cs typeface="+mj-cs"/>
              <a:sym typeface="+mn-ea"/>
            </a:endParaRPr>
          </a:p>
        </p:txBody>
      </p:sp>
      <p:pic>
        <p:nvPicPr>
          <p:cNvPr id="6" name="Picture 2"/>
          <p:cNvPicPr>
            <a:picLocks noChangeAspect="1" noChangeArrowheads="1"/>
          </p:cNvPicPr>
          <p:nvPr/>
        </p:nvPicPr>
        <p:blipFill>
          <a:blip r:embed="rId1" cstate="print"/>
          <a:srcRect/>
          <a:stretch>
            <a:fillRect/>
          </a:stretch>
        </p:blipFill>
        <p:spPr bwMode="auto">
          <a:xfrm>
            <a:off x="3101975" y="1767840"/>
            <a:ext cx="2798445" cy="1884680"/>
          </a:xfrm>
          <a:prstGeom prst="roundRect">
            <a:avLst>
              <a:gd name="adj" fmla="val 0"/>
            </a:avLst>
          </a:prstGeom>
          <a:solidFill>
            <a:srgbClr val="FFFFFF">
              <a:shade val="85000"/>
            </a:srgbClr>
          </a:solidFill>
          <a:ln>
            <a:noFill/>
          </a:ln>
          <a:effectLst/>
        </p:spPr>
      </p:pic>
      <p:grpSp>
        <p:nvGrpSpPr>
          <p:cNvPr id="82" name="组合 81"/>
          <p:cNvGrpSpPr/>
          <p:nvPr/>
        </p:nvGrpSpPr>
        <p:grpSpPr>
          <a:xfrm>
            <a:off x="7045325" y="1734820"/>
            <a:ext cx="2934970" cy="1993900"/>
            <a:chOff x="5876331" y="1435177"/>
            <a:chExt cx="7374716" cy="3540729"/>
          </a:xfrm>
        </p:grpSpPr>
        <p:sp>
          <p:nvSpPr>
            <p:cNvPr id="8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1"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2"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3" name="矩形: 圆角 8"/>
          <p:cNvSpPr/>
          <p:nvPr/>
        </p:nvSpPr>
        <p:spPr bwMode="auto">
          <a:xfrm>
            <a:off x="7149465" y="1344930"/>
            <a:ext cx="2533015" cy="379095"/>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蛟龙</a:t>
            </a:r>
            <a:r>
              <a:rPr lang="en-US" altLang="zh-CN"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a:t>
            </a: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|遨游7000米海底</a:t>
            </a:r>
            <a:endParaRPr kumimoji="0" lang="zh-CN" altLang="en-US" sz="1200" b="0" i="0" u="none" strike="noStrike" kern="0" cap="none" spc="0" normalizeH="0" baseline="0" noProof="0" dirty="0">
              <a:ln>
                <a:noFill/>
              </a:ln>
              <a:solidFill>
                <a:schemeClr val="bg1"/>
              </a:solidFill>
              <a:effectLst/>
              <a:uLnTx/>
              <a:uFillTx/>
              <a:latin typeface="+mj-ea"/>
              <a:ea typeface="阿里巴巴普惠体" panose="00020600040101010101" pitchFamily="18" charset="-122"/>
              <a:sym typeface="Arial" panose="020B0604020202020204" pitchFamily="34" charset="0"/>
            </a:endParaRPr>
          </a:p>
        </p:txBody>
      </p:sp>
      <p:pic>
        <p:nvPicPr>
          <p:cNvPr id="95" name="Picture 6"/>
          <p:cNvPicPr>
            <a:picLocks noChangeAspect="1" noChangeArrowheads="1"/>
          </p:cNvPicPr>
          <p:nvPr/>
        </p:nvPicPr>
        <p:blipFill>
          <a:blip r:embed="rId2" cstate="print"/>
          <a:srcRect/>
          <a:stretch>
            <a:fillRect/>
          </a:stretch>
        </p:blipFill>
        <p:spPr bwMode="auto">
          <a:xfrm>
            <a:off x="7093585" y="1798320"/>
            <a:ext cx="2816860" cy="1854200"/>
          </a:xfrm>
          <a:prstGeom prst="roundRect">
            <a:avLst>
              <a:gd name="adj" fmla="val 0"/>
            </a:avLst>
          </a:prstGeom>
          <a:solidFill>
            <a:srgbClr val="FFFFFF">
              <a:shade val="85000"/>
            </a:srgbClr>
          </a:solidFill>
          <a:ln>
            <a:noFill/>
          </a:ln>
          <a:effectLst/>
        </p:spPr>
      </p:pic>
      <p:grpSp>
        <p:nvGrpSpPr>
          <p:cNvPr id="96" name="组合 95"/>
          <p:cNvGrpSpPr/>
          <p:nvPr/>
        </p:nvGrpSpPr>
        <p:grpSpPr>
          <a:xfrm>
            <a:off x="3112135" y="4234180"/>
            <a:ext cx="2934970" cy="1993900"/>
            <a:chOff x="5876331" y="1435177"/>
            <a:chExt cx="7374716" cy="3540729"/>
          </a:xfrm>
        </p:grpSpPr>
        <p:sp>
          <p:nvSpPr>
            <p:cNvPr id="97"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8"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9"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100" name="矩形: 圆角 8"/>
          <p:cNvSpPr/>
          <p:nvPr/>
        </p:nvSpPr>
        <p:spPr bwMode="auto">
          <a:xfrm>
            <a:off x="3216275" y="3844290"/>
            <a:ext cx="2533015" cy="379095"/>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天眼</a:t>
            </a:r>
            <a:r>
              <a:rPr lang="en-US" altLang="zh-CN"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a:t>
            </a: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一眼望穿137亿光年</a:t>
            </a:r>
            <a:endParaRPr kumimoji="0" lang="zh-CN" altLang="en-US" sz="1200" b="0" i="0" u="none" strike="noStrike" kern="0" cap="none" spc="0" normalizeH="0" baseline="0" noProof="0" dirty="0">
              <a:ln>
                <a:noFill/>
              </a:ln>
              <a:solidFill>
                <a:schemeClr val="bg1"/>
              </a:solidFill>
              <a:effectLst/>
              <a:uLnTx/>
              <a:uFillTx/>
              <a:latin typeface="+mj-ea"/>
              <a:ea typeface="阿里巴巴普惠体" panose="00020600040101010101" pitchFamily="18" charset="-122"/>
              <a:sym typeface="Arial" panose="020B0604020202020204" pitchFamily="34" charset="0"/>
            </a:endParaRPr>
          </a:p>
        </p:txBody>
      </p:sp>
      <p:pic>
        <p:nvPicPr>
          <p:cNvPr id="102" name="Picture 4"/>
          <p:cNvPicPr>
            <a:picLocks noChangeAspect="1" noChangeArrowheads="1"/>
          </p:cNvPicPr>
          <p:nvPr/>
        </p:nvPicPr>
        <p:blipFill rotWithShape="1">
          <a:blip r:embed="rId3" cstate="print"/>
          <a:srcRect t="13390"/>
          <a:stretch>
            <a:fillRect/>
          </a:stretch>
        </p:blipFill>
        <p:spPr bwMode="auto">
          <a:xfrm>
            <a:off x="3148330" y="4280535"/>
            <a:ext cx="2840355" cy="1893570"/>
          </a:xfrm>
          <a:prstGeom prst="roundRect">
            <a:avLst>
              <a:gd name="adj" fmla="val 8594"/>
            </a:avLst>
          </a:prstGeom>
          <a:solidFill>
            <a:srgbClr val="FFFFFF">
              <a:shade val="85000"/>
            </a:srgbClr>
          </a:solidFill>
          <a:ln>
            <a:noFill/>
          </a:ln>
          <a:effectLst/>
        </p:spPr>
      </p:pic>
      <p:grpSp>
        <p:nvGrpSpPr>
          <p:cNvPr id="103" name="组合 102"/>
          <p:cNvGrpSpPr/>
          <p:nvPr/>
        </p:nvGrpSpPr>
        <p:grpSpPr>
          <a:xfrm>
            <a:off x="7045960" y="4226560"/>
            <a:ext cx="2934970" cy="1993900"/>
            <a:chOff x="5876331" y="1435177"/>
            <a:chExt cx="7374716" cy="3540729"/>
          </a:xfrm>
        </p:grpSpPr>
        <p:sp>
          <p:nvSpPr>
            <p:cNvPr id="104"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105"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106"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107" name="矩形: 圆角 8"/>
          <p:cNvSpPr/>
          <p:nvPr/>
        </p:nvSpPr>
        <p:spPr bwMode="auto">
          <a:xfrm>
            <a:off x="7150100" y="3847465"/>
            <a:ext cx="2533015" cy="379095"/>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algn="ctr" eaLnBrk="1" hangingPunct="1">
              <a:lnSpc>
                <a:spcPct val="120000"/>
              </a:lnSpc>
            </a:pP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悟空</a:t>
            </a:r>
            <a:r>
              <a:rPr lang="en-US" altLang="zh-CN"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a:t>
            </a:r>
            <a:r>
              <a:rPr lang="zh-CN" altLang="en-US" sz="1200" kern="0" noProof="0" dirty="0">
                <a:ln>
                  <a:noFill/>
                </a:ln>
                <a:solidFill>
                  <a:schemeClr val="bg1"/>
                </a:solidFill>
                <a:effectLst/>
                <a:uLnTx/>
                <a:uFillTx/>
                <a:latin typeface="+mj-ea"/>
                <a:ea typeface="阿里巴巴普惠体" panose="00020600040101010101" pitchFamily="18" charset="-122"/>
                <a:sym typeface="Arial" panose="020B0604020202020204" pitchFamily="34" charset="0"/>
              </a:rPr>
              <a:t>|九天之上捕捉暗物质</a:t>
            </a:r>
            <a:endParaRPr kumimoji="0" lang="zh-CN" altLang="en-US" sz="1200" b="0" i="0" u="none" strike="noStrike" kern="0" cap="none" spc="0" normalizeH="0" baseline="0" noProof="0" dirty="0">
              <a:ln>
                <a:noFill/>
              </a:ln>
              <a:solidFill>
                <a:schemeClr val="bg1"/>
              </a:solidFill>
              <a:effectLst/>
              <a:uLnTx/>
              <a:uFillTx/>
              <a:latin typeface="+mj-ea"/>
              <a:ea typeface="阿里巴巴普惠体" panose="00020600040101010101" pitchFamily="18" charset="-122"/>
              <a:sym typeface="Arial" panose="020B0604020202020204"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515" y="4280535"/>
            <a:ext cx="2831465" cy="2014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ppt_y</p:attrName>
                                        </p:attrNameLst>
                                      </p:cBhvr>
                                      <p:tavLst>
                                        <p:tav tm="0">
                                          <p:val>
                                            <p:strVal val="#ppt_y+#ppt_h*1.125000"/>
                                          </p:val>
                                        </p:tav>
                                        <p:tav tm="100000">
                                          <p:val>
                                            <p:strVal val="#ppt_y"/>
                                          </p:val>
                                        </p:tav>
                                      </p:tavLst>
                                    </p:anim>
                                    <p:animEffect transition="in" filter="wipe(up)">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p:tgtEl>
                                          <p:spTgt spid="93"/>
                                        </p:tgtEl>
                                        <p:attrNameLst>
                                          <p:attrName>ppt_y</p:attrName>
                                        </p:attrNameLst>
                                      </p:cBhvr>
                                      <p:tavLst>
                                        <p:tav tm="0">
                                          <p:val>
                                            <p:strVal val="#ppt_y+#ppt_h*1.125000"/>
                                          </p:val>
                                        </p:tav>
                                        <p:tav tm="100000">
                                          <p:val>
                                            <p:strVal val="#ppt_y"/>
                                          </p:val>
                                        </p:tav>
                                      </p:tavLst>
                                    </p:anim>
                                    <p:animEffect transition="in" filter="wipe(up)">
                                      <p:cBhvr>
                                        <p:cTn id="32" dur="500"/>
                                        <p:tgtEl>
                                          <p:spTgt spid="9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barn(inVertical)">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 calcmode="lin" valueType="num">
                                      <p:cBhvr additive="base">
                                        <p:cTn id="42" dur="500"/>
                                        <p:tgtEl>
                                          <p:spTgt spid="100"/>
                                        </p:tgtEl>
                                        <p:attrNameLst>
                                          <p:attrName>ppt_y</p:attrName>
                                        </p:attrNameLst>
                                      </p:cBhvr>
                                      <p:tavLst>
                                        <p:tav tm="0">
                                          <p:val>
                                            <p:strVal val="#ppt_y+#ppt_h*1.125000"/>
                                          </p:val>
                                        </p:tav>
                                        <p:tav tm="100000">
                                          <p:val>
                                            <p:strVal val="#ppt_y"/>
                                          </p:val>
                                        </p:tav>
                                      </p:tavLst>
                                    </p:anim>
                                    <p:animEffect transition="in" filter="wipe(up)">
                                      <p:cBhvr>
                                        <p:cTn id="43" dur="500"/>
                                        <p:tgtEl>
                                          <p:spTgt spid="100"/>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barn(inVertical)">
                                      <p:cBhvr>
                                        <p:cTn id="48" dur="500"/>
                                        <p:tgtEl>
                                          <p:spTgt spid="102"/>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107"/>
                                        </p:tgtEl>
                                        <p:attrNameLst>
                                          <p:attrName>style.visibility</p:attrName>
                                        </p:attrNameLst>
                                      </p:cBhvr>
                                      <p:to>
                                        <p:strVal val="visible"/>
                                      </p:to>
                                    </p:set>
                                    <p:anim calcmode="lin" valueType="num">
                                      <p:cBhvr additive="base">
                                        <p:cTn id="53" dur="500"/>
                                        <p:tgtEl>
                                          <p:spTgt spid="107"/>
                                        </p:tgtEl>
                                        <p:attrNameLst>
                                          <p:attrName>ppt_y</p:attrName>
                                        </p:attrNameLst>
                                      </p:cBhvr>
                                      <p:tavLst>
                                        <p:tav tm="0">
                                          <p:val>
                                            <p:strVal val="#ppt_y+#ppt_h*1.125000"/>
                                          </p:val>
                                        </p:tav>
                                        <p:tav tm="100000">
                                          <p:val>
                                            <p:strVal val="#ppt_y"/>
                                          </p:val>
                                        </p:tav>
                                      </p:tavLst>
                                    </p:anim>
                                    <p:animEffect transition="in" filter="wipe(up)">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xit" presetSubtype="4" fill="hold" nodeType="clickEffect">
                                  <p:stCondLst>
                                    <p:cond delay="0"/>
                                  </p:stCondLst>
                                  <p:childTnLst>
                                    <p:anim calcmode="lin" valueType="num">
                                      <p:cBhvr additive="base">
                                        <p:cTn id="58" dur="500"/>
                                        <p:tgtEl>
                                          <p:spTgt spid="102"/>
                                        </p:tgtEl>
                                        <p:attrNameLst>
                                          <p:attrName>ppt_y</p:attrName>
                                        </p:attrNameLst>
                                      </p:cBhvr>
                                      <p:tavLst>
                                        <p:tav tm="0">
                                          <p:val>
                                            <p:strVal val="#ppt_y"/>
                                          </p:val>
                                        </p:tav>
                                        <p:tav tm="100000">
                                          <p:val>
                                            <p:strVal val="#ppt_y+#ppt_h*1.125000"/>
                                          </p:val>
                                        </p:tav>
                                      </p:tavLst>
                                    </p:anim>
                                    <p:animEffect transition="out" filter="wipe(down)">
                                      <p:cBhvr>
                                        <p:cTn id="59" dur="500"/>
                                        <p:tgtEl>
                                          <p:spTgt spid="102"/>
                                        </p:tgtEl>
                                      </p:cBhvr>
                                    </p:animEffect>
                                    <p:set>
                                      <p:cBhvr>
                                        <p:cTn id="60" dur="1" fill="hold">
                                          <p:stCondLst>
                                            <p:cond delay="499"/>
                                          </p:stCondLst>
                                        </p:cTn>
                                        <p:tgtEl>
                                          <p:spTgt spid="10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47" presetClass="exit" presetSubtype="0" fill="hold" nodeType="clickEffect">
                                  <p:stCondLst>
                                    <p:cond delay="0"/>
                                  </p:stCondLst>
                                  <p:childTnLst>
                                    <p:animEffect transition="out" filter="fade">
                                      <p:cBhvr>
                                        <p:cTn id="64" dur="1000"/>
                                        <p:tgtEl>
                                          <p:spTgt spid="95"/>
                                        </p:tgtEl>
                                      </p:cBhvr>
                                    </p:animEffect>
                                    <p:anim calcmode="lin" valueType="num">
                                      <p:cBhvr>
                                        <p:cTn id="65" dur="1000"/>
                                        <p:tgtEl>
                                          <p:spTgt spid="95"/>
                                        </p:tgtEl>
                                        <p:attrNameLst>
                                          <p:attrName>ppt_x</p:attrName>
                                        </p:attrNameLst>
                                      </p:cBhvr>
                                      <p:tavLst>
                                        <p:tav tm="0">
                                          <p:val>
                                            <p:strVal val="ppt_x"/>
                                          </p:val>
                                        </p:tav>
                                        <p:tav tm="100000">
                                          <p:val>
                                            <p:strVal val="ppt_x"/>
                                          </p:val>
                                        </p:tav>
                                      </p:tavLst>
                                    </p:anim>
                                    <p:anim calcmode="lin" valueType="num">
                                      <p:cBhvr>
                                        <p:cTn id="66" dur="1000"/>
                                        <p:tgtEl>
                                          <p:spTgt spid="95"/>
                                        </p:tgtEl>
                                        <p:attrNameLst>
                                          <p:attrName>ppt_y</p:attrName>
                                        </p:attrNameLst>
                                      </p:cBhvr>
                                      <p:tavLst>
                                        <p:tav tm="0">
                                          <p:val>
                                            <p:strVal val="ppt_y"/>
                                          </p:val>
                                        </p:tav>
                                        <p:tav tm="100000">
                                          <p:val>
                                            <p:strVal val="ppt_y-.1"/>
                                          </p:val>
                                        </p:tav>
                                      </p:tavLst>
                                    </p:anim>
                                    <p:set>
                                      <p:cBhvr>
                                        <p:cTn id="67" dur="1" fill="hold">
                                          <p:stCondLst>
                                            <p:cond delay="999"/>
                                          </p:stCondLst>
                                        </p:cTn>
                                        <p:tgtEl>
                                          <p:spTgt spid="9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47" presetClass="exit" presetSubtype="0" fill="hold" nodeType="clickEffect">
                                  <p:stCondLst>
                                    <p:cond delay="0"/>
                                  </p:stCondLst>
                                  <p:childTnLst>
                                    <p:animEffect transition="out" filter="fade">
                                      <p:cBhvr>
                                        <p:cTn id="71" dur="1000"/>
                                        <p:tgtEl>
                                          <p:spTgt spid="6"/>
                                        </p:tgtEl>
                                      </p:cBhvr>
                                    </p:animEffect>
                                    <p:anim calcmode="lin" valueType="num">
                                      <p:cBhvr>
                                        <p:cTn id="72" dur="1000"/>
                                        <p:tgtEl>
                                          <p:spTgt spid="6"/>
                                        </p:tgtEl>
                                        <p:attrNameLst>
                                          <p:attrName>ppt_x</p:attrName>
                                        </p:attrNameLst>
                                      </p:cBhvr>
                                      <p:tavLst>
                                        <p:tav tm="0">
                                          <p:val>
                                            <p:strVal val="ppt_x"/>
                                          </p:val>
                                        </p:tav>
                                        <p:tav tm="100000">
                                          <p:val>
                                            <p:strVal val="ppt_x"/>
                                          </p:val>
                                        </p:tav>
                                      </p:tavLst>
                                    </p:anim>
                                    <p:anim calcmode="lin" valueType="num">
                                      <p:cBhvr>
                                        <p:cTn id="73" dur="1000"/>
                                        <p:tgtEl>
                                          <p:spTgt spid="6"/>
                                        </p:tgtEl>
                                        <p:attrNameLst>
                                          <p:attrName>ppt_y</p:attrName>
                                        </p:attrNameLst>
                                      </p:cBhvr>
                                      <p:tavLst>
                                        <p:tav tm="0">
                                          <p:val>
                                            <p:strVal val="ppt_y"/>
                                          </p:val>
                                        </p:tav>
                                        <p:tav tm="100000">
                                          <p:val>
                                            <p:strVal val="ppt_y-.1"/>
                                          </p:val>
                                        </p:tav>
                                      </p:tavLst>
                                    </p:anim>
                                    <p:set>
                                      <p:cBhvr>
                                        <p:cTn id="74" dur="1" fill="hold">
                                          <p:stCondLst>
                                            <p:cond delay="999"/>
                                          </p:stCondLst>
                                        </p:cTn>
                                        <p:tgtEl>
                                          <p:spTgt spid="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0"/>
                                  </p:stCondLst>
                                  <p:childTnLst>
                                    <p:anim calcmode="lin" valueType="num">
                                      <p:cBhvr additive="base">
                                        <p:cTn id="78" dur="500"/>
                                        <p:tgtEl>
                                          <p:spTgt spid="87"/>
                                        </p:tgtEl>
                                        <p:attrNameLst>
                                          <p:attrName>ppt_x</p:attrName>
                                        </p:attrNameLst>
                                      </p:cBhvr>
                                      <p:tavLst>
                                        <p:tav tm="0">
                                          <p:val>
                                            <p:strVal val="ppt_x"/>
                                          </p:val>
                                        </p:tav>
                                        <p:tav tm="100000">
                                          <p:val>
                                            <p:strVal val="ppt_x"/>
                                          </p:val>
                                        </p:tav>
                                      </p:tavLst>
                                    </p:anim>
                                    <p:anim calcmode="lin" valueType="num">
                                      <p:cBhvr additive="base">
                                        <p:cTn id="79" dur="500"/>
                                        <p:tgtEl>
                                          <p:spTgt spid="87"/>
                                        </p:tgtEl>
                                        <p:attrNameLst>
                                          <p:attrName>ppt_y</p:attrName>
                                        </p:attrNameLst>
                                      </p:cBhvr>
                                      <p:tavLst>
                                        <p:tav tm="0">
                                          <p:val>
                                            <p:strVal val="ppt_y"/>
                                          </p:val>
                                        </p:tav>
                                        <p:tav tm="100000">
                                          <p:val>
                                            <p:strVal val="1+ppt_h/2"/>
                                          </p:val>
                                        </p:tav>
                                      </p:tavLst>
                                    </p:anim>
                                    <p:set>
                                      <p:cBhvr>
                                        <p:cTn id="80" dur="1" fill="hold">
                                          <p:stCondLst>
                                            <p:cond delay="499"/>
                                          </p:stCondLst>
                                        </p:cTn>
                                        <p:tgtEl>
                                          <p:spTgt spid="87"/>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82"/>
                                        </p:tgtEl>
                                        <p:attrNameLst>
                                          <p:attrName>ppt_x</p:attrName>
                                        </p:attrNameLst>
                                      </p:cBhvr>
                                      <p:tavLst>
                                        <p:tav tm="0">
                                          <p:val>
                                            <p:strVal val="ppt_x"/>
                                          </p:val>
                                        </p:tav>
                                        <p:tav tm="100000">
                                          <p:val>
                                            <p:strVal val="ppt_x"/>
                                          </p:val>
                                        </p:tav>
                                      </p:tavLst>
                                    </p:anim>
                                    <p:anim calcmode="lin" valueType="num">
                                      <p:cBhvr additive="base">
                                        <p:cTn id="83" dur="500"/>
                                        <p:tgtEl>
                                          <p:spTgt spid="82"/>
                                        </p:tgtEl>
                                        <p:attrNameLst>
                                          <p:attrName>ppt_y</p:attrName>
                                        </p:attrNameLst>
                                      </p:cBhvr>
                                      <p:tavLst>
                                        <p:tav tm="0">
                                          <p:val>
                                            <p:strVal val="ppt_y"/>
                                          </p:val>
                                        </p:tav>
                                        <p:tav tm="100000">
                                          <p:val>
                                            <p:strVal val="1+ppt_h/2"/>
                                          </p:val>
                                        </p:tav>
                                      </p:tavLst>
                                    </p:anim>
                                    <p:set>
                                      <p:cBhvr>
                                        <p:cTn id="84" dur="1" fill="hold">
                                          <p:stCondLst>
                                            <p:cond delay="499"/>
                                          </p:stCondLst>
                                        </p:cTn>
                                        <p:tgtEl>
                                          <p:spTgt spid="82"/>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96"/>
                                        </p:tgtEl>
                                        <p:attrNameLst>
                                          <p:attrName>ppt_x</p:attrName>
                                        </p:attrNameLst>
                                      </p:cBhvr>
                                      <p:tavLst>
                                        <p:tav tm="0">
                                          <p:val>
                                            <p:strVal val="ppt_x"/>
                                          </p:val>
                                        </p:tav>
                                        <p:tav tm="100000">
                                          <p:val>
                                            <p:strVal val="ppt_x"/>
                                          </p:val>
                                        </p:tav>
                                      </p:tavLst>
                                    </p:anim>
                                    <p:anim calcmode="lin" valueType="num">
                                      <p:cBhvr additive="base">
                                        <p:cTn id="87" dur="500"/>
                                        <p:tgtEl>
                                          <p:spTgt spid="96"/>
                                        </p:tgtEl>
                                        <p:attrNameLst>
                                          <p:attrName>ppt_y</p:attrName>
                                        </p:attrNameLst>
                                      </p:cBhvr>
                                      <p:tavLst>
                                        <p:tav tm="0">
                                          <p:val>
                                            <p:strVal val="ppt_y"/>
                                          </p:val>
                                        </p:tav>
                                        <p:tav tm="100000">
                                          <p:val>
                                            <p:strVal val="1+ppt_h/2"/>
                                          </p:val>
                                        </p:tav>
                                      </p:tavLst>
                                    </p:anim>
                                    <p:set>
                                      <p:cBhvr>
                                        <p:cTn id="88" dur="1" fill="hold">
                                          <p:stCondLst>
                                            <p:cond delay="499"/>
                                          </p:stCondLst>
                                        </p:cTn>
                                        <p:tgtEl>
                                          <p:spTgt spid="96"/>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103"/>
                                        </p:tgtEl>
                                        <p:attrNameLst>
                                          <p:attrName>ppt_x</p:attrName>
                                        </p:attrNameLst>
                                      </p:cBhvr>
                                      <p:tavLst>
                                        <p:tav tm="0">
                                          <p:val>
                                            <p:strVal val="ppt_x"/>
                                          </p:val>
                                        </p:tav>
                                        <p:tav tm="100000">
                                          <p:val>
                                            <p:strVal val="ppt_x"/>
                                          </p:val>
                                        </p:tav>
                                      </p:tavLst>
                                    </p:anim>
                                    <p:anim calcmode="lin" valueType="num">
                                      <p:cBhvr additive="base">
                                        <p:cTn id="91" dur="500"/>
                                        <p:tgtEl>
                                          <p:spTgt spid="103"/>
                                        </p:tgtEl>
                                        <p:attrNameLst>
                                          <p:attrName>ppt_y</p:attrName>
                                        </p:attrNameLst>
                                      </p:cBhvr>
                                      <p:tavLst>
                                        <p:tav tm="0">
                                          <p:val>
                                            <p:strVal val="ppt_y"/>
                                          </p:val>
                                        </p:tav>
                                        <p:tav tm="100000">
                                          <p:val>
                                            <p:strVal val="1+ppt_h/2"/>
                                          </p:val>
                                        </p:tav>
                                      </p:tavLst>
                                    </p:anim>
                                    <p:set>
                                      <p:cBhvr>
                                        <p:cTn id="92" dur="1" fill="hold">
                                          <p:stCondLst>
                                            <p:cond delay="499"/>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P spid="4" grpId="0" bldLvl="0" animBg="1"/>
      <p:bldP spid="5" grpId="0"/>
      <p:bldP spid="93" grpId="0" bldLvl="0" animBg="1"/>
      <p:bldP spid="100" grpId="0" bldLvl="0" animBg="1"/>
      <p:bldP spid="10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2" cstate="print"/>
          <a:srcRect l="2309" r="-2309"/>
          <a:stretch>
            <a:fillRect/>
          </a:stretch>
        </p:blipFill>
        <p:spPr>
          <a:xfrm>
            <a:off x="739140" y="2059940"/>
            <a:ext cx="5696585" cy="3964940"/>
          </a:xfrm>
          <a:prstGeom prst="roundRect">
            <a:avLst/>
          </a:prstGeom>
        </p:spPr>
      </p:pic>
      <p:grpSp>
        <p:nvGrpSpPr>
          <p:cNvPr id="52" name="组合 51"/>
          <p:cNvGrpSpPr/>
          <p:nvPr/>
        </p:nvGrpSpPr>
        <p:grpSpPr>
          <a:xfrm flipH="1">
            <a:off x="6435725" y="2284730"/>
            <a:ext cx="4420235" cy="1360170"/>
            <a:chOff x="1627186" y="4715229"/>
            <a:chExt cx="3308429" cy="1068666"/>
          </a:xfrm>
        </p:grpSpPr>
        <p:sp>
          <p:nvSpPr>
            <p:cNvPr id="53" name="Google Shape;149;p17"/>
            <p:cNvSpPr/>
            <p:nvPr/>
          </p:nvSpPr>
          <p:spPr>
            <a:xfrm>
              <a:off x="1627186" y="4732142"/>
              <a:ext cx="2937436" cy="1033238"/>
            </a:xfrm>
            <a:prstGeom prst="flowChartOnlineStorage">
              <a:avLst/>
            </a:prstGeom>
            <a:solidFill>
              <a:srgbClr val="CE595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a:solidFill>
                  <a:schemeClr val="bg1"/>
                </a:solidFill>
                <a:cs typeface="+mn-ea"/>
                <a:sym typeface="+mn-lt"/>
              </a:endParaRPr>
            </a:p>
          </p:txBody>
        </p:sp>
        <p:sp>
          <p:nvSpPr>
            <p:cNvPr id="54" name="Google Shape;152;p17"/>
            <p:cNvSpPr/>
            <p:nvPr/>
          </p:nvSpPr>
          <p:spPr>
            <a:xfrm>
              <a:off x="3866355" y="4715229"/>
              <a:ext cx="1069260" cy="1068666"/>
            </a:xfrm>
            <a:custGeom>
              <a:avLst/>
              <a:gdLst/>
              <a:ahLst/>
              <a:cxnLst/>
              <a:rect l="l" t="t" r="r" b="b"/>
              <a:pathLst>
                <a:path w="25278" h="25262" extrusionOk="0">
                  <a:moveTo>
                    <a:pt x="9681" y="24728"/>
                  </a:moveTo>
                  <a:cubicBezTo>
                    <a:pt x="5416" y="23679"/>
                    <a:pt x="2083" y="20563"/>
                    <a:pt x="767" y="16364"/>
                  </a:cubicBezTo>
                  <a:cubicBezTo>
                    <a:pt x="84" y="14197"/>
                    <a:pt x="0" y="11881"/>
                    <a:pt x="534" y="9682"/>
                  </a:cubicBezTo>
                  <a:cubicBezTo>
                    <a:pt x="1583" y="5416"/>
                    <a:pt x="4716" y="2084"/>
                    <a:pt x="8898" y="751"/>
                  </a:cubicBezTo>
                  <a:cubicBezTo>
                    <a:pt x="11064" y="67"/>
                    <a:pt x="13381" y="1"/>
                    <a:pt x="15580" y="534"/>
                  </a:cubicBezTo>
                  <a:cubicBezTo>
                    <a:pt x="17030" y="884"/>
                    <a:pt x="18379" y="1484"/>
                    <a:pt x="19596" y="2317"/>
                  </a:cubicBezTo>
                  <a:cubicBezTo>
                    <a:pt x="20379" y="2850"/>
                    <a:pt x="20595" y="3900"/>
                    <a:pt x="20062" y="4700"/>
                  </a:cubicBezTo>
                  <a:cubicBezTo>
                    <a:pt x="19529" y="5483"/>
                    <a:pt x="18479" y="5683"/>
                    <a:pt x="17680" y="5150"/>
                  </a:cubicBezTo>
                  <a:cubicBezTo>
                    <a:pt x="16796" y="4550"/>
                    <a:pt x="15813" y="4116"/>
                    <a:pt x="14764" y="3867"/>
                  </a:cubicBezTo>
                  <a:cubicBezTo>
                    <a:pt x="13181" y="3467"/>
                    <a:pt x="11498" y="3533"/>
                    <a:pt x="9931" y="4033"/>
                  </a:cubicBezTo>
                  <a:cubicBezTo>
                    <a:pt x="6882" y="4983"/>
                    <a:pt x="4633" y="7399"/>
                    <a:pt x="3866" y="10498"/>
                  </a:cubicBezTo>
                  <a:cubicBezTo>
                    <a:pt x="3483" y="12098"/>
                    <a:pt x="3533" y="13764"/>
                    <a:pt x="4033" y="15347"/>
                  </a:cubicBezTo>
                  <a:cubicBezTo>
                    <a:pt x="4982" y="18380"/>
                    <a:pt x="7399" y="20646"/>
                    <a:pt x="10498" y="21396"/>
                  </a:cubicBezTo>
                  <a:cubicBezTo>
                    <a:pt x="12097" y="21796"/>
                    <a:pt x="13764" y="21729"/>
                    <a:pt x="15347" y="21229"/>
                  </a:cubicBezTo>
                  <a:cubicBezTo>
                    <a:pt x="18379" y="20279"/>
                    <a:pt x="20645" y="17863"/>
                    <a:pt x="21395" y="14764"/>
                  </a:cubicBezTo>
                  <a:cubicBezTo>
                    <a:pt x="21795" y="13164"/>
                    <a:pt x="21745" y="11498"/>
                    <a:pt x="21245" y="9915"/>
                  </a:cubicBezTo>
                  <a:cubicBezTo>
                    <a:pt x="20962" y="9015"/>
                    <a:pt x="21462" y="8049"/>
                    <a:pt x="22362" y="7766"/>
                  </a:cubicBezTo>
                  <a:cubicBezTo>
                    <a:pt x="23262" y="7482"/>
                    <a:pt x="24228" y="7982"/>
                    <a:pt x="24511" y="8899"/>
                  </a:cubicBezTo>
                  <a:cubicBezTo>
                    <a:pt x="25194" y="11065"/>
                    <a:pt x="25278" y="13381"/>
                    <a:pt x="24728" y="15580"/>
                  </a:cubicBezTo>
                  <a:cubicBezTo>
                    <a:pt x="23678" y="19846"/>
                    <a:pt x="20562" y="23179"/>
                    <a:pt x="16380" y="24512"/>
                  </a:cubicBezTo>
                  <a:cubicBezTo>
                    <a:pt x="14197" y="25195"/>
                    <a:pt x="11881" y="25262"/>
                    <a:pt x="9681" y="24728"/>
                  </a:cubicBezTo>
                </a:path>
              </a:pathLst>
            </a:cu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sp>
          <p:nvSpPr>
            <p:cNvPr id="55" name="Google Shape;153;p17"/>
            <p:cNvSpPr/>
            <p:nvPr/>
          </p:nvSpPr>
          <p:spPr>
            <a:xfrm>
              <a:off x="4692189" y="4897230"/>
              <a:ext cx="151600" cy="151600"/>
            </a:xfrm>
            <a:prstGeom prst="ellipse">
              <a:avLst/>
            </a:pr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grpSp>
          <p:nvGrpSpPr>
            <p:cNvPr id="56" name="Google Shape;154;p17"/>
            <p:cNvGrpSpPr/>
            <p:nvPr/>
          </p:nvGrpSpPr>
          <p:grpSpPr>
            <a:xfrm>
              <a:off x="4044699" y="4893690"/>
              <a:ext cx="711164" cy="711410"/>
              <a:chOff x="3802620" y="1176257"/>
              <a:chExt cx="1538872" cy="1539406"/>
            </a:xfrm>
          </p:grpSpPr>
          <p:sp>
            <p:nvSpPr>
              <p:cNvPr id="57" name="Google Shape;155;p1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sp>
            <p:nvSpPr>
              <p:cNvPr id="58" name="Google Shape;156;p1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grpSp>
      </p:grpSp>
      <p:grpSp>
        <p:nvGrpSpPr>
          <p:cNvPr id="59" name="组合 58"/>
          <p:cNvGrpSpPr/>
          <p:nvPr/>
        </p:nvGrpSpPr>
        <p:grpSpPr>
          <a:xfrm flipH="1">
            <a:off x="6435725" y="4568190"/>
            <a:ext cx="4420235" cy="1360170"/>
            <a:chOff x="1627186" y="4714231"/>
            <a:chExt cx="3308429" cy="1068666"/>
          </a:xfrm>
        </p:grpSpPr>
        <p:sp>
          <p:nvSpPr>
            <p:cNvPr id="60" name="Google Shape;149;p17"/>
            <p:cNvSpPr/>
            <p:nvPr/>
          </p:nvSpPr>
          <p:spPr>
            <a:xfrm>
              <a:off x="1627186" y="4732142"/>
              <a:ext cx="2937436" cy="1033238"/>
            </a:xfrm>
            <a:prstGeom prst="flowChartOnlineStorage">
              <a:avLst/>
            </a:prstGeom>
            <a:solidFill>
              <a:srgbClr val="C8212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sz="2000" b="1" dirty="0">
                <a:solidFill>
                  <a:schemeClr val="bg1"/>
                </a:solidFill>
                <a:cs typeface="+mn-ea"/>
                <a:sym typeface="+mn-lt"/>
              </a:endParaRPr>
            </a:p>
          </p:txBody>
        </p:sp>
        <p:sp>
          <p:nvSpPr>
            <p:cNvPr id="61" name="Google Shape;152;p17"/>
            <p:cNvSpPr/>
            <p:nvPr/>
          </p:nvSpPr>
          <p:spPr>
            <a:xfrm>
              <a:off x="3866355" y="4714231"/>
              <a:ext cx="1069260" cy="1068666"/>
            </a:xfrm>
            <a:custGeom>
              <a:avLst/>
              <a:gdLst/>
              <a:ahLst/>
              <a:cxnLst/>
              <a:rect l="l" t="t" r="r" b="b"/>
              <a:pathLst>
                <a:path w="25278" h="25262" extrusionOk="0">
                  <a:moveTo>
                    <a:pt x="9681" y="24728"/>
                  </a:moveTo>
                  <a:cubicBezTo>
                    <a:pt x="5416" y="23679"/>
                    <a:pt x="2083" y="20563"/>
                    <a:pt x="767" y="16364"/>
                  </a:cubicBezTo>
                  <a:cubicBezTo>
                    <a:pt x="84" y="14197"/>
                    <a:pt x="0" y="11881"/>
                    <a:pt x="534" y="9682"/>
                  </a:cubicBezTo>
                  <a:cubicBezTo>
                    <a:pt x="1583" y="5416"/>
                    <a:pt x="4716" y="2084"/>
                    <a:pt x="8898" y="751"/>
                  </a:cubicBezTo>
                  <a:cubicBezTo>
                    <a:pt x="11064" y="67"/>
                    <a:pt x="13381" y="1"/>
                    <a:pt x="15580" y="534"/>
                  </a:cubicBezTo>
                  <a:cubicBezTo>
                    <a:pt x="17030" y="884"/>
                    <a:pt x="18379" y="1484"/>
                    <a:pt x="19596" y="2317"/>
                  </a:cubicBezTo>
                  <a:cubicBezTo>
                    <a:pt x="20379" y="2850"/>
                    <a:pt x="20595" y="3900"/>
                    <a:pt x="20062" y="4700"/>
                  </a:cubicBezTo>
                  <a:cubicBezTo>
                    <a:pt x="19529" y="5483"/>
                    <a:pt x="18479" y="5683"/>
                    <a:pt x="17680" y="5150"/>
                  </a:cubicBezTo>
                  <a:cubicBezTo>
                    <a:pt x="16796" y="4550"/>
                    <a:pt x="15813" y="4116"/>
                    <a:pt x="14764" y="3867"/>
                  </a:cubicBezTo>
                  <a:cubicBezTo>
                    <a:pt x="13181" y="3467"/>
                    <a:pt x="11498" y="3533"/>
                    <a:pt x="9931" y="4033"/>
                  </a:cubicBezTo>
                  <a:cubicBezTo>
                    <a:pt x="6882" y="4983"/>
                    <a:pt x="4633" y="7399"/>
                    <a:pt x="3866" y="10498"/>
                  </a:cubicBezTo>
                  <a:cubicBezTo>
                    <a:pt x="3483" y="12098"/>
                    <a:pt x="3533" y="13764"/>
                    <a:pt x="4033" y="15347"/>
                  </a:cubicBezTo>
                  <a:cubicBezTo>
                    <a:pt x="4982" y="18380"/>
                    <a:pt x="7399" y="20646"/>
                    <a:pt x="10498" y="21396"/>
                  </a:cubicBezTo>
                  <a:cubicBezTo>
                    <a:pt x="12097" y="21796"/>
                    <a:pt x="13764" y="21729"/>
                    <a:pt x="15347" y="21229"/>
                  </a:cubicBezTo>
                  <a:cubicBezTo>
                    <a:pt x="18379" y="20279"/>
                    <a:pt x="20645" y="17863"/>
                    <a:pt x="21395" y="14764"/>
                  </a:cubicBezTo>
                  <a:cubicBezTo>
                    <a:pt x="21795" y="13164"/>
                    <a:pt x="21745" y="11498"/>
                    <a:pt x="21245" y="9915"/>
                  </a:cubicBezTo>
                  <a:cubicBezTo>
                    <a:pt x="20962" y="9015"/>
                    <a:pt x="21462" y="8049"/>
                    <a:pt x="22362" y="7766"/>
                  </a:cubicBezTo>
                  <a:cubicBezTo>
                    <a:pt x="23262" y="7482"/>
                    <a:pt x="24228" y="7982"/>
                    <a:pt x="24511" y="8899"/>
                  </a:cubicBezTo>
                  <a:cubicBezTo>
                    <a:pt x="25194" y="11065"/>
                    <a:pt x="25278" y="13381"/>
                    <a:pt x="24728" y="15580"/>
                  </a:cubicBezTo>
                  <a:cubicBezTo>
                    <a:pt x="23678" y="19846"/>
                    <a:pt x="20562" y="23179"/>
                    <a:pt x="16380" y="24512"/>
                  </a:cubicBezTo>
                  <a:cubicBezTo>
                    <a:pt x="14197" y="25195"/>
                    <a:pt x="11881" y="25262"/>
                    <a:pt x="9681" y="24728"/>
                  </a:cubicBezTo>
                </a:path>
              </a:pathLst>
            </a:cu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sp>
          <p:nvSpPr>
            <p:cNvPr id="62" name="Google Shape;153;p17"/>
            <p:cNvSpPr/>
            <p:nvPr/>
          </p:nvSpPr>
          <p:spPr>
            <a:xfrm>
              <a:off x="4692189" y="4897230"/>
              <a:ext cx="151600" cy="151600"/>
            </a:xfrm>
            <a:prstGeom prst="ellipse">
              <a:avLst/>
            </a:prstGeom>
            <a:solidFill>
              <a:schemeClr val="bg1"/>
            </a:solidFill>
            <a:ln>
              <a:noFill/>
            </a:ln>
          </p:spPr>
          <p:txBody>
            <a:bodyPr spcFirstLastPara="1" wrap="square" lIns="121900" tIns="121900" rIns="121900" bIns="121900" anchor="ctr" anchorCtr="0">
              <a:noAutofit/>
            </a:bodyPr>
            <a:lstStyle/>
            <a:p>
              <a:pPr defTabSz="1219200">
                <a:buClr>
                  <a:srgbClr val="000000"/>
                </a:buClr>
              </a:pPr>
              <a:endParaRPr sz="1865" kern="0">
                <a:solidFill>
                  <a:srgbClr val="000000"/>
                </a:solidFill>
                <a:cs typeface="+mn-ea"/>
                <a:sym typeface="+mn-lt"/>
              </a:endParaRPr>
            </a:p>
          </p:txBody>
        </p:sp>
        <p:grpSp>
          <p:nvGrpSpPr>
            <p:cNvPr id="63" name="Google Shape;154;p17"/>
            <p:cNvGrpSpPr/>
            <p:nvPr/>
          </p:nvGrpSpPr>
          <p:grpSpPr>
            <a:xfrm>
              <a:off x="4044699" y="4893690"/>
              <a:ext cx="711164" cy="711410"/>
              <a:chOff x="3802620" y="1176257"/>
              <a:chExt cx="1538872" cy="1539406"/>
            </a:xfrm>
          </p:grpSpPr>
          <p:sp>
            <p:nvSpPr>
              <p:cNvPr id="64" name="Google Shape;155;p17"/>
              <p:cNvSpPr/>
              <p:nvPr/>
            </p:nvSpPr>
            <p:spPr>
              <a:xfrm>
                <a:off x="3802620" y="1176257"/>
                <a:ext cx="1538872" cy="1539406"/>
              </a:xfrm>
              <a:custGeom>
                <a:avLst/>
                <a:gdLst/>
                <a:ahLst/>
                <a:cxnLst/>
                <a:rect l="l" t="t" r="r" b="b"/>
                <a:pathLst>
                  <a:path w="46074" h="46090" extrusionOk="0">
                    <a:moveTo>
                      <a:pt x="23045" y="1"/>
                    </a:moveTo>
                    <a:cubicBezTo>
                      <a:pt x="10315" y="1"/>
                      <a:pt x="1" y="10315"/>
                      <a:pt x="1" y="23045"/>
                    </a:cubicBezTo>
                    <a:cubicBezTo>
                      <a:pt x="1" y="35776"/>
                      <a:pt x="10315" y="46090"/>
                      <a:pt x="23045" y="46090"/>
                    </a:cubicBezTo>
                    <a:cubicBezTo>
                      <a:pt x="35759" y="46090"/>
                      <a:pt x="46073" y="35776"/>
                      <a:pt x="46073" y="23045"/>
                    </a:cubicBezTo>
                    <a:cubicBezTo>
                      <a:pt x="46073" y="10315"/>
                      <a:pt x="35759" y="1"/>
                      <a:pt x="23045" y="1"/>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sp>
            <p:nvSpPr>
              <p:cNvPr id="65" name="Google Shape;156;p17"/>
              <p:cNvSpPr/>
              <p:nvPr/>
            </p:nvSpPr>
            <p:spPr>
              <a:xfrm>
                <a:off x="3872192" y="1246397"/>
                <a:ext cx="1399727" cy="1399694"/>
              </a:xfrm>
              <a:custGeom>
                <a:avLst/>
                <a:gdLst/>
                <a:ahLst/>
                <a:cxnLst/>
                <a:rect l="l" t="t" r="r" b="b"/>
                <a:pathLst>
                  <a:path w="41908" h="41907" extrusionOk="0">
                    <a:moveTo>
                      <a:pt x="20962" y="0"/>
                    </a:moveTo>
                    <a:cubicBezTo>
                      <a:pt x="9382" y="0"/>
                      <a:pt x="1" y="9381"/>
                      <a:pt x="1" y="20945"/>
                    </a:cubicBezTo>
                    <a:cubicBezTo>
                      <a:pt x="1" y="32526"/>
                      <a:pt x="9382" y="41907"/>
                      <a:pt x="20962" y="41907"/>
                    </a:cubicBezTo>
                    <a:cubicBezTo>
                      <a:pt x="32526" y="41907"/>
                      <a:pt x="41907" y="32526"/>
                      <a:pt x="41907" y="20945"/>
                    </a:cubicBezTo>
                    <a:cubicBezTo>
                      <a:pt x="41907" y="9381"/>
                      <a:pt x="32526" y="0"/>
                      <a:pt x="20962" y="0"/>
                    </a:cubicBezTo>
                    <a:close/>
                  </a:path>
                </a:pathLst>
              </a:custGeom>
              <a:solidFill>
                <a:srgbClr val="FFFFFF"/>
              </a:solidFill>
              <a:ln w="12700" cap="flat" cmpd="sng" algn="ctr">
                <a:noFill/>
                <a:prstDash val="solid"/>
                <a:miter lim="800000"/>
              </a:ln>
              <a:effectLst>
                <a:outerShdw blurRad="749300" dist="38100" dir="2700000" algn="tl" rotWithShape="0">
                  <a:prstClr val="black">
                    <a:alpha val="10000"/>
                  </a:prstClr>
                </a:outerShdw>
              </a:effectLst>
            </p:spPr>
            <p:txBody>
              <a:bodyPr rtlCol="0" anchor="ctr"/>
              <a:lstStyle/>
              <a:p>
                <a:pPr algn="ctr" defTabSz="914400"/>
                <a:endParaRPr kern="0">
                  <a:solidFill>
                    <a:srgbClr val="FFFFFF"/>
                  </a:solidFill>
                  <a:cs typeface="+mn-ea"/>
                  <a:sym typeface="+mn-lt"/>
                </a:endParaRPr>
              </a:p>
            </p:txBody>
          </p:sp>
        </p:grpSp>
      </p:grpSp>
      <p:sp>
        <p:nvSpPr>
          <p:cNvPr id="93" name="矩形 92"/>
          <p:cNvSpPr/>
          <p:nvPr/>
        </p:nvSpPr>
        <p:spPr>
          <a:xfrm flipH="1">
            <a:off x="7960360" y="2593975"/>
            <a:ext cx="2725420" cy="615315"/>
          </a:xfrm>
          <a:prstGeom prst="rect">
            <a:avLst/>
          </a:prstGeom>
          <a:noFill/>
        </p:spPr>
        <p:txBody>
          <a:bodyPr wrap="square" lIns="0" tIns="0" rIns="0" bIns="0" rtlCol="0">
            <a:spAutoFit/>
          </a:bodyPr>
          <a:lstStyle/>
          <a:p>
            <a:pPr lvl="0">
              <a:lnSpc>
                <a:spcPct val="200000"/>
              </a:lnSpc>
            </a:pPr>
            <a:r>
              <a:rPr lang="zh-CN" altLang="en-US" sz="2000" dirty="0">
                <a:solidFill>
                  <a:schemeClr val="bg1"/>
                </a:solidFill>
                <a:latin typeface="方正北魏楷书_GBK" panose="02000000000000000000" charset="-122"/>
                <a:ea typeface="方正北魏楷书_GBK" panose="02000000000000000000" charset="-122"/>
                <a:cs typeface="+mn-ea"/>
                <a:sym typeface="+mn-ea"/>
              </a:rPr>
              <a:t>人民生活水平不断提高</a:t>
            </a:r>
            <a:endParaRPr lang="zh-CN" altLang="en-US" sz="2000" dirty="0">
              <a:solidFill>
                <a:schemeClr val="bg1"/>
              </a:solidFill>
              <a:latin typeface="方正北魏楷书_GBK" panose="02000000000000000000" charset="-122"/>
              <a:ea typeface="方正北魏楷书_GBK" panose="02000000000000000000" charset="-122"/>
              <a:cs typeface="+mn-ea"/>
              <a:sym typeface="+mn-ea"/>
            </a:endParaRPr>
          </a:p>
        </p:txBody>
      </p:sp>
      <p:sp>
        <p:nvSpPr>
          <p:cNvPr id="97" name="文本框 96"/>
          <p:cNvSpPr txBox="1"/>
          <p:nvPr/>
        </p:nvSpPr>
        <p:spPr>
          <a:xfrm flipH="1">
            <a:off x="6554470" y="2748915"/>
            <a:ext cx="1190625" cy="46037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2400" b="1" dirty="0">
                <a:solidFill>
                  <a:srgbClr val="CE5952"/>
                </a:solidFill>
                <a:cs typeface="+mn-ea"/>
                <a:sym typeface="+mn-lt"/>
              </a:rPr>
              <a:t>01</a:t>
            </a:r>
            <a:endParaRPr lang="zh-CN" altLang="en-US" sz="2400" b="1" dirty="0">
              <a:solidFill>
                <a:srgbClr val="CE5952"/>
              </a:solidFill>
              <a:cs typeface="+mn-ea"/>
              <a:sym typeface="+mn-lt"/>
            </a:endParaRPr>
          </a:p>
        </p:txBody>
      </p:sp>
      <p:sp>
        <p:nvSpPr>
          <p:cNvPr id="98" name="文本框 97"/>
          <p:cNvSpPr txBox="1"/>
          <p:nvPr/>
        </p:nvSpPr>
        <p:spPr>
          <a:xfrm flipH="1">
            <a:off x="6554470" y="5019675"/>
            <a:ext cx="1190625" cy="460375"/>
          </a:xfrm>
          <a:prstGeom prst="rect">
            <a:avLst/>
          </a:prstGeom>
          <a:noFill/>
        </p:spPr>
        <p:txBody>
          <a:bodyPr wrap="square" rtlCol="0">
            <a:spAutoFit/>
          </a:bodyPr>
          <a:lstStyle/>
          <a:p>
            <a:pPr marR="0" lvl="0" indent="0" algn="ctr" fontAlgn="auto">
              <a:lnSpc>
                <a:spcPct val="100000"/>
              </a:lnSpc>
              <a:spcBef>
                <a:spcPts val="0"/>
              </a:spcBef>
              <a:spcAft>
                <a:spcPts val="0"/>
              </a:spcAft>
              <a:buClrTx/>
              <a:buSzTx/>
              <a:buFontTx/>
              <a:buNone/>
              <a:defRPr/>
            </a:pPr>
            <a:r>
              <a:rPr lang="en-US" altLang="zh-CN" sz="2400" b="1" dirty="0">
                <a:solidFill>
                  <a:srgbClr val="C82122"/>
                </a:solidFill>
                <a:cs typeface="+mn-ea"/>
                <a:sym typeface="+mn-lt"/>
              </a:rPr>
              <a:t>02</a:t>
            </a:r>
            <a:endParaRPr lang="zh-CN" altLang="en-US" sz="2400" b="1" dirty="0">
              <a:solidFill>
                <a:srgbClr val="C82122"/>
              </a:solidFill>
              <a:cs typeface="+mn-ea"/>
              <a:sym typeface="+mn-lt"/>
            </a:endParaRPr>
          </a:p>
        </p:txBody>
      </p:sp>
      <p:sp>
        <p:nvSpPr>
          <p:cNvPr id="10" name="矩形 9"/>
          <p:cNvSpPr/>
          <p:nvPr/>
        </p:nvSpPr>
        <p:spPr>
          <a:xfrm flipH="1">
            <a:off x="7960360" y="4838065"/>
            <a:ext cx="2542540" cy="923290"/>
          </a:xfrm>
          <a:prstGeom prst="rect">
            <a:avLst/>
          </a:prstGeom>
          <a:noFill/>
        </p:spPr>
        <p:txBody>
          <a:bodyPr wrap="square" lIns="0" tIns="0" rIns="0" bIns="0" rtlCol="0">
            <a:spAutoFit/>
          </a:bodyPr>
          <a:lstStyle/>
          <a:p>
            <a:pPr marL="0" marR="0" lvl="0" indent="0" algn="l" defTabSz="914400" rtl="0" eaLnBrk="0" fontAlgn="auto" latinLnBrk="0" hangingPunct="0">
              <a:lnSpc>
                <a:spcPct val="150000"/>
              </a:lnSpc>
              <a:spcBef>
                <a:spcPct val="0"/>
              </a:spcBef>
              <a:spcAft>
                <a:spcPct val="0"/>
              </a:spcAft>
              <a:buClrTx/>
              <a:buSzTx/>
              <a:buFontTx/>
              <a:buNone/>
              <a:defRPr/>
            </a:pPr>
            <a:r>
              <a:rPr lang="zh-CN" altLang="en-US" sz="2000">
                <a:ln>
                  <a:noFill/>
                </a:ln>
                <a:solidFill>
                  <a:srgbClr val="FDFBFB"/>
                </a:solidFill>
                <a:effectLst/>
                <a:uLnTx/>
                <a:uFillTx/>
                <a:latin typeface="方正北魏楷书_GBK" panose="02000000000000000000" charset="-122"/>
                <a:ea typeface="方正北魏楷书_GBK" panose="02000000000000000000" charset="-122"/>
                <a:sym typeface="楷体" panose="02010609060101010101" pitchFamily="49" charset="-122"/>
              </a:rPr>
              <a:t>人民美好生活需要日益广泛</a:t>
            </a:r>
            <a:endParaRPr lang="zh-CN" altLang="en-US" sz="2000" dirty="0">
              <a:ln>
                <a:noFill/>
              </a:ln>
              <a:solidFill>
                <a:srgbClr val="FDFBFB"/>
              </a:solidFill>
              <a:effectLst/>
              <a:uLnTx/>
              <a:uFillTx/>
              <a:latin typeface="方正北魏楷书_GBK" panose="02000000000000000000" charset="-122"/>
              <a:ea typeface="方正北魏楷书_GBK" panose="02000000000000000000" charset="-122"/>
              <a:cs typeface="+mn-ea"/>
              <a:sym typeface="楷体" panose="02010609060101010101" pitchFamily="49" charset="-122"/>
            </a:endParaRPr>
          </a:p>
        </p:txBody>
      </p:sp>
      <p:sp>
        <p:nvSpPr>
          <p:cNvPr id="8" name="TextBox 7"/>
          <p:cNvSpPr txBox="1"/>
          <p:nvPr/>
        </p:nvSpPr>
        <p:spPr>
          <a:xfrm>
            <a:off x="1587352" y="272617"/>
            <a:ext cx="9518650" cy="645160"/>
          </a:xfrm>
          <a:prstGeom prst="rect">
            <a:avLst/>
          </a:prstGeom>
          <a:noFill/>
        </p:spPr>
        <p:txBody>
          <a:bodyPr wrap="none" rtlCol="0">
            <a:spAutoFit/>
          </a:bodyPr>
          <a:lstStyle/>
          <a:p>
            <a:pPr algn="ctr" eaLnBrk="1" hangingPunct="1">
              <a:lnSpc>
                <a:spcPct val="150000"/>
              </a:lnSpc>
            </a:pPr>
            <a:r>
              <a:rPr lang="en-US" altLang="zh-CN" sz="2400" b="1"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2</a:t>
            </a:r>
            <a:r>
              <a:rPr lang="zh-CN" altLang="en-US" sz="2400" b="1"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rPr>
              <a:t>、人民生活水平显著提高，对美好生活的向往更加强烈（社会需求）</a:t>
            </a:r>
            <a:endParaRPr lang="zh-CN" altLang="en-US" sz="2400" b="1" dirty="0">
              <a:solidFill>
                <a:srgbClr val="C82122"/>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edge">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1" presetClass="entr" presetSubtype="0" fill="hold" grpId="0" nodeType="click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770" decel="100000"/>
                                        <p:tgtEl>
                                          <p:spTgt spid="97"/>
                                        </p:tgtEl>
                                      </p:cBhvr>
                                    </p:animEffect>
                                    <p:animScale>
                                      <p:cBhvr>
                                        <p:cTn id="19" dur="770" decel="100000"/>
                                        <p:tgtEl>
                                          <p:spTgt spid="97"/>
                                        </p:tgtEl>
                                      </p:cBhvr>
                                      <p:from x="10000" y="10000"/>
                                      <p:to x="200000" y="450000"/>
                                    </p:animScale>
                                    <p:animScale>
                                      <p:cBhvr>
                                        <p:cTn id="20" dur="1230" accel="100000" fill="hold">
                                          <p:stCondLst>
                                            <p:cond delay="770"/>
                                          </p:stCondLst>
                                        </p:cTn>
                                        <p:tgtEl>
                                          <p:spTgt spid="97"/>
                                        </p:tgtEl>
                                      </p:cBhvr>
                                      <p:from x="200000" y="450000"/>
                                      <p:to x="100000" y="100000"/>
                                    </p:animScale>
                                    <p:set>
                                      <p:cBhvr>
                                        <p:cTn id="21" dur="770" fill="hold"/>
                                        <p:tgtEl>
                                          <p:spTgt spid="97"/>
                                        </p:tgtEl>
                                        <p:attrNameLst>
                                          <p:attrName>ppt_x</p:attrName>
                                        </p:attrNameLst>
                                      </p:cBhvr>
                                      <p:to>
                                        <p:strVal val="(0.5)"/>
                                      </p:to>
                                    </p:set>
                                    <p:anim from="(0.5)" to="(#ppt_x)" calcmode="lin" valueType="num">
                                      <p:cBhvr>
                                        <p:cTn id="22" dur="1230" accel="100000" fill="hold">
                                          <p:stCondLst>
                                            <p:cond delay="770"/>
                                          </p:stCondLst>
                                        </p:cTn>
                                        <p:tgtEl>
                                          <p:spTgt spid="97"/>
                                        </p:tgtEl>
                                        <p:attrNameLst>
                                          <p:attrName>ppt_x</p:attrName>
                                        </p:attrNameLst>
                                      </p:cBhvr>
                                    </p:anim>
                                    <p:set>
                                      <p:cBhvr>
                                        <p:cTn id="23" dur="770" fill="hold"/>
                                        <p:tgtEl>
                                          <p:spTgt spid="97"/>
                                        </p:tgtEl>
                                        <p:attrNameLst>
                                          <p:attrName>ppt_y</p:attrName>
                                        </p:attrNameLst>
                                      </p:cBhvr>
                                      <p:to>
                                        <p:strVal val="(#ppt_y+0.4)"/>
                                      </p:to>
                                    </p:set>
                                    <p:anim from="(#ppt_y+0.4)" to="(#ppt_y)" calcmode="lin" valueType="num">
                                      <p:cBhvr>
                                        <p:cTn id="24" dur="1230" accel="100000" fill="hold">
                                          <p:stCondLst>
                                            <p:cond delay="770"/>
                                          </p:stCondLst>
                                        </p:cTn>
                                        <p:tgtEl>
                                          <p:spTgt spid="97"/>
                                        </p:tgtEl>
                                        <p:attrNameLst>
                                          <p:attrName>ppt_y</p:attrName>
                                        </p:attrNameLst>
                                      </p:cBhvr>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barn(inVertical)">
                                      <p:cBhvr>
                                        <p:cTn id="34" dur="500"/>
                                        <p:tgtEl>
                                          <p:spTgt spid="93"/>
                                        </p:tgtEl>
                                      </p:cBhvr>
                                    </p:animEffect>
                                  </p:childTnLst>
                                </p:cTn>
                              </p:par>
                            </p:childTnLst>
                          </p:cTn>
                        </p:par>
                      </p:childTnLst>
                    </p:cTn>
                  </p:par>
                  <p:par>
                    <p:cTn id="35" fill="hold">
                      <p:stCondLst>
                        <p:cond delay="indefinite"/>
                      </p:stCondLst>
                      <p:childTnLst>
                        <p:par>
                          <p:cTn id="36" fill="hold">
                            <p:stCondLst>
                              <p:cond delay="0"/>
                            </p:stCondLst>
                            <p:childTnLst>
                              <p:par>
                                <p:cTn id="37" presetID="51" presetClass="entr"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fade">
                                      <p:cBhvr>
                                        <p:cTn id="39" dur="770" decel="100000"/>
                                        <p:tgtEl>
                                          <p:spTgt spid="98"/>
                                        </p:tgtEl>
                                      </p:cBhvr>
                                    </p:animEffect>
                                    <p:animScale>
                                      <p:cBhvr>
                                        <p:cTn id="40" dur="770" decel="100000"/>
                                        <p:tgtEl>
                                          <p:spTgt spid="98"/>
                                        </p:tgtEl>
                                      </p:cBhvr>
                                      <p:from x="10000" y="10000"/>
                                      <p:to x="200000" y="450000"/>
                                    </p:animScale>
                                    <p:animScale>
                                      <p:cBhvr>
                                        <p:cTn id="41" dur="1230" accel="100000" fill="hold">
                                          <p:stCondLst>
                                            <p:cond delay="770"/>
                                          </p:stCondLst>
                                        </p:cTn>
                                        <p:tgtEl>
                                          <p:spTgt spid="98"/>
                                        </p:tgtEl>
                                      </p:cBhvr>
                                      <p:from x="200000" y="450000"/>
                                      <p:to x="100000" y="100000"/>
                                    </p:animScale>
                                    <p:set>
                                      <p:cBhvr>
                                        <p:cTn id="42" dur="770" fill="hold"/>
                                        <p:tgtEl>
                                          <p:spTgt spid="98"/>
                                        </p:tgtEl>
                                        <p:attrNameLst>
                                          <p:attrName>ppt_x</p:attrName>
                                        </p:attrNameLst>
                                      </p:cBhvr>
                                      <p:to>
                                        <p:strVal val="(0.5)"/>
                                      </p:to>
                                    </p:set>
                                    <p:anim from="(0.5)" to="(#ppt_x)" calcmode="lin" valueType="num">
                                      <p:cBhvr>
                                        <p:cTn id="43" dur="1230" accel="100000" fill="hold">
                                          <p:stCondLst>
                                            <p:cond delay="770"/>
                                          </p:stCondLst>
                                        </p:cTn>
                                        <p:tgtEl>
                                          <p:spTgt spid="98"/>
                                        </p:tgtEl>
                                        <p:attrNameLst>
                                          <p:attrName>ppt_x</p:attrName>
                                        </p:attrNameLst>
                                      </p:cBhvr>
                                    </p:anim>
                                    <p:set>
                                      <p:cBhvr>
                                        <p:cTn id="44" dur="770" fill="hold"/>
                                        <p:tgtEl>
                                          <p:spTgt spid="98"/>
                                        </p:tgtEl>
                                        <p:attrNameLst>
                                          <p:attrName>ppt_y</p:attrName>
                                        </p:attrNameLst>
                                      </p:cBhvr>
                                      <p:to>
                                        <p:strVal val="(#ppt_y+0.4)"/>
                                      </p:to>
                                    </p:set>
                                    <p:anim from="(#ppt_y+0.4)" to="(#ppt_y)" calcmode="lin" valueType="num">
                                      <p:cBhvr>
                                        <p:cTn id="45" dur="1230" accel="100000" fill="hold">
                                          <p:stCondLst>
                                            <p:cond delay="770"/>
                                          </p:stCondLst>
                                        </p:cTn>
                                        <p:tgtEl>
                                          <p:spTgt spid="98"/>
                                        </p:tgtEl>
                                        <p:attrNameLst>
                                          <p:attrName>ppt_y</p:attrName>
                                        </p:attrNameLst>
                                      </p:cBhvr>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wipe(down)">
                                      <p:cBhvr>
                                        <p:cTn id="50" dur="500"/>
                                        <p:tgtEl>
                                          <p:spTgt spid="59"/>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barn(inVertical)">
                                      <p:cBhvr>
                                        <p:cTn id="5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7" grpId="0"/>
      <p:bldP spid="98" grpId="0"/>
      <p:bldP spid="10" grpId="0"/>
      <p:bldP spid="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（1）人民生活水平不断提高</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圆角 7"/>
          <p:cNvSpPr/>
          <p:nvPr/>
        </p:nvSpPr>
        <p:spPr bwMode="auto">
          <a:xfrm>
            <a:off x="6018530" y="2780030"/>
            <a:ext cx="654050" cy="433070"/>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rgbClr val="FFF9C8"/>
                </a:solidFill>
                <a:effectLst/>
                <a:uLnTx/>
                <a:uFillTx/>
                <a:latin typeface="阿里巴巴普惠体 Light" panose="00020600040101010101" pitchFamily="18" charset="-122"/>
                <a:ea typeface="阿里巴巴普惠体 Light" panose="00020600040101010101" pitchFamily="18" charset="-122"/>
              </a:rPr>
              <a:t>收入</a:t>
            </a:r>
            <a:endParaRPr kumimoji="0" lang="zh-CN" altLang="en-US" sz="2000" b="0" i="0" u="none" strike="noStrike" kern="0" cap="none" spc="0" normalizeH="0" baseline="0" noProof="0" dirty="0">
              <a:ln>
                <a:noFill/>
              </a:ln>
              <a:solidFill>
                <a:srgbClr val="FFF9C8"/>
              </a:solidFill>
              <a:effectLst/>
              <a:uLnTx/>
              <a:uFillTx/>
              <a:latin typeface="阿里巴巴普惠体 Light" panose="00020600040101010101" pitchFamily="18" charset="-122"/>
              <a:ea typeface="阿里巴巴普惠体 Light" panose="00020600040101010101" pitchFamily="18" charset="-122"/>
            </a:endParaRPr>
          </a:p>
        </p:txBody>
      </p:sp>
      <p:sp>
        <p:nvSpPr>
          <p:cNvPr id="16" name="矩形: 圆角 15"/>
          <p:cNvSpPr/>
          <p:nvPr/>
        </p:nvSpPr>
        <p:spPr>
          <a:xfrm>
            <a:off x="1516620" y="1850736"/>
            <a:ext cx="9158759" cy="3611042"/>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5908675" y="2664460"/>
            <a:ext cx="4429125" cy="1938020"/>
          </a:xfrm>
          <a:prstGeom prst="rect">
            <a:avLst/>
          </a:prstGeom>
        </p:spPr>
        <p:txBody>
          <a:bodyPr wrap="square">
            <a:spAutoFit/>
          </a:bodyPr>
          <a:lstStyle/>
          <a:p>
            <a:pPr algn="just">
              <a:lnSpc>
                <a:spcPct val="150000"/>
              </a:lnSpc>
            </a:pPr>
            <a:r>
              <a:rPr lang="en-US" altLang="zh-CN" sz="2000" dirty="0">
                <a:latin typeface="方正北魏楷书_GBK" panose="02000000000000000000" charset="-122"/>
                <a:ea typeface="方正北魏楷书_GBK" panose="02000000000000000000" charset="-122"/>
                <a:cs typeface="方正北魏楷书_GBK" panose="02000000000000000000" charset="-122"/>
                <a:sym typeface="+mn-ea"/>
              </a:rPr>
              <a:t>           </a:t>
            </a:r>
            <a:r>
              <a:rPr lang="zh-CN" altLang="en-US" sz="2000" dirty="0">
                <a:latin typeface="方正北魏楷书简体" panose="03000509000000000000" charset="-122"/>
                <a:ea typeface="方正北魏楷书简体" panose="03000509000000000000" charset="-122"/>
                <a:cs typeface="方正北魏楷书简体" panose="03000509000000000000" charset="-122"/>
                <a:sym typeface="+mn-ea"/>
              </a:rPr>
              <a:t>是反映人民生活水平的重要标志。</a:t>
            </a:r>
            <a:r>
              <a:rPr lang="en-US" altLang="zh-CN" sz="2000" dirty="0">
                <a:latin typeface="方正北魏楷书简体" panose="03000509000000000000" charset="-122"/>
                <a:ea typeface="方正北魏楷书简体" panose="03000509000000000000" charset="-122"/>
                <a:cs typeface="方正北魏楷书简体" panose="03000509000000000000" charset="-122"/>
                <a:sym typeface="+mn-ea"/>
              </a:rPr>
              <a:t>70</a:t>
            </a:r>
            <a:r>
              <a:rPr lang="zh-CN" altLang="en-US" sz="2000" dirty="0">
                <a:latin typeface="方正北魏楷书简体" panose="03000509000000000000" charset="-122"/>
                <a:ea typeface="方正北魏楷书简体" panose="03000509000000000000" charset="-122"/>
                <a:cs typeface="方正北魏楷书简体" panose="03000509000000000000" charset="-122"/>
                <a:sym typeface="+mn-ea"/>
              </a:rPr>
              <a:t>年来，中国人民的收入大幅度上升，老百姓的“钱袋子”鼓了，过好日子的腰杆硬了。</a:t>
            </a:r>
            <a:endParaRPr lang="zh-CN" altLang="en-US" sz="2000" dirty="0">
              <a:latin typeface="方正北魏楷书简体" panose="03000509000000000000" charset="-122"/>
              <a:ea typeface="方正北魏楷书简体" panose="03000509000000000000" charset="-122"/>
              <a:cs typeface="方正北魏楷书简体" panose="03000509000000000000" charset="-122"/>
              <a:sym typeface="+mn-ea"/>
            </a:endParaRPr>
          </a:p>
        </p:txBody>
      </p:sp>
      <p:pic>
        <p:nvPicPr>
          <p:cNvPr id="98307" name="Picture 2"/>
          <p:cNvPicPr>
            <a:picLocks noChangeAspect="1"/>
          </p:cNvPicPr>
          <p:nvPr/>
        </p:nvPicPr>
        <p:blipFill>
          <a:blip r:embed="rId1"/>
          <a:stretch>
            <a:fillRect/>
          </a:stretch>
        </p:blipFill>
        <p:spPr>
          <a:xfrm>
            <a:off x="1699578" y="2293620"/>
            <a:ext cx="3533775" cy="2725738"/>
          </a:xfrm>
          <a:prstGeom prst="rect">
            <a:avLst/>
          </a:prstGeom>
          <a:noFill/>
          <a:ln w="9525">
            <a:noFill/>
          </a:ln>
        </p:spPr>
      </p:pic>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98307"/>
                                        </p:tgtEl>
                                        <p:attrNameLst>
                                          <p:attrName>style.visibility</p:attrName>
                                        </p:attrNameLst>
                                      </p:cBhvr>
                                      <p:to>
                                        <p:strVal val="visible"/>
                                      </p:to>
                                    </p:set>
                                    <p:animEffect transition="in" filter="fade">
                                      <p:cBhvr>
                                        <p:cTn id="18" dur="1000"/>
                                        <p:tgtEl>
                                          <p:spTgt spid="98307"/>
                                        </p:tgtEl>
                                      </p:cBhvr>
                                    </p:animEffect>
                                    <p:anim calcmode="lin" valueType="num">
                                      <p:cBhvr>
                                        <p:cTn id="19" dur="1000" fill="hold"/>
                                        <p:tgtEl>
                                          <p:spTgt spid="98307"/>
                                        </p:tgtEl>
                                        <p:attrNameLst>
                                          <p:attrName>ppt_x</p:attrName>
                                        </p:attrNameLst>
                                      </p:cBhvr>
                                      <p:tavLst>
                                        <p:tav tm="0">
                                          <p:val>
                                            <p:strVal val="#ppt_x"/>
                                          </p:val>
                                        </p:tav>
                                        <p:tav tm="100000">
                                          <p:val>
                                            <p:strVal val="#ppt_x"/>
                                          </p:val>
                                        </p:tav>
                                      </p:tavLst>
                                    </p:anim>
                                    <p:anim calcmode="lin" valueType="num">
                                      <p:cBhvr>
                                        <p:cTn id="20" dur="900" decel="100000" fill="hold"/>
                                        <p:tgtEl>
                                          <p:spTgt spid="98307"/>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98307"/>
                                        </p:tgtEl>
                                        <p:attrNameLst>
                                          <p:attrName>ppt_y</p:attrName>
                                        </p:attrNameLst>
                                      </p:cBhvr>
                                      <p:tavLst>
                                        <p:tav tm="0">
                                          <p:val>
                                            <p:strVal val="#ppt_y-.03"/>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6" grpId="0" bldLvl="0" animBg="1"/>
      <p:bldP spid="17" grpId="0"/>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noChangeAspect="1"/>
          </p:cNvGrpSpPr>
          <p:nvPr/>
        </p:nvGrpSpPr>
        <p:grpSpPr>
          <a:xfrm>
            <a:off x="847454" y="1423939"/>
            <a:ext cx="10432416" cy="4260151"/>
            <a:chOff x="2189748" y="1564105"/>
            <a:chExt cx="16498258" cy="6737180"/>
          </a:xfrm>
        </p:grpSpPr>
        <p:sp>
          <p:nvSpPr>
            <p:cNvPr id="5" name="矩形: 圆角 4"/>
            <p:cNvSpPr/>
            <p:nvPr/>
          </p:nvSpPr>
          <p:spPr>
            <a:xfrm>
              <a:off x="2644658" y="2965990"/>
              <a:ext cx="3929495" cy="3410315"/>
            </a:xfrm>
            <a:prstGeom prst="roundRect">
              <a:avLst>
                <a:gd name="adj" fmla="val 2674"/>
              </a:avLst>
            </a:prstGeom>
            <a:solidFill>
              <a:srgbClr val="C82122"/>
            </a:solidFill>
            <a:ln>
              <a:noFill/>
            </a:ln>
            <a:effectLst>
              <a:outerShdw blurRad="416052" dist="128016"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rtlCol="0" anchor="ctr"/>
            <a:lstStyle/>
            <a:p>
              <a:pPr algn="ctr"/>
              <a:endParaRPr lang="zh-CN" altLang="en-US" b="1" dirty="0">
                <a:solidFill>
                  <a:srgbClr val="1644D5"/>
                </a:solidFill>
                <a:cs typeface="+mn-ea"/>
                <a:sym typeface="+mn-lt"/>
              </a:endParaRPr>
            </a:p>
          </p:txBody>
        </p:sp>
        <p:sp>
          <p:nvSpPr>
            <p:cNvPr id="7" name="矩形: 圆角 6"/>
            <p:cNvSpPr/>
            <p:nvPr/>
          </p:nvSpPr>
          <p:spPr>
            <a:xfrm flipH="1">
              <a:off x="13863755" y="2965990"/>
              <a:ext cx="4824251" cy="3410315"/>
            </a:xfrm>
            <a:prstGeom prst="roundRect">
              <a:avLst>
                <a:gd name="adj" fmla="val 2674"/>
              </a:avLst>
            </a:prstGeom>
            <a:solidFill>
              <a:srgbClr val="CE5952"/>
            </a:solidFill>
            <a:ln>
              <a:noFill/>
            </a:ln>
            <a:effectLst>
              <a:outerShdw blurRad="416052" dist="128016"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rtlCol="0" anchor="ctr"/>
            <a:lstStyle/>
            <a:p>
              <a:pPr algn="ctr"/>
              <a:endParaRPr lang="zh-CN" altLang="en-US" b="1">
                <a:solidFill>
                  <a:srgbClr val="1644D5"/>
                </a:solidFill>
                <a:cs typeface="+mn-ea"/>
                <a:sym typeface="+mn-lt"/>
              </a:endParaRPr>
            </a:p>
          </p:txBody>
        </p:sp>
        <p:sp>
          <p:nvSpPr>
            <p:cNvPr id="12" name="矩形: 圆角 7"/>
            <p:cNvSpPr/>
            <p:nvPr/>
          </p:nvSpPr>
          <p:spPr>
            <a:xfrm flipH="1">
              <a:off x="8255209" y="4193141"/>
              <a:ext cx="3727648" cy="3247632"/>
            </a:xfrm>
            <a:prstGeom prst="roundRect">
              <a:avLst>
                <a:gd name="adj" fmla="val 2674"/>
              </a:avLst>
            </a:prstGeom>
            <a:solidFill>
              <a:srgbClr val="C82122"/>
            </a:solidFill>
            <a:ln>
              <a:noFill/>
            </a:ln>
            <a:effectLst>
              <a:outerShdw blurRad="416052" dist="128016"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rtlCol="0" anchor="ctr"/>
            <a:lstStyle/>
            <a:p>
              <a:pPr algn="ctr"/>
              <a:endParaRPr lang="zh-CN" altLang="en-US" b="1" dirty="0">
                <a:solidFill>
                  <a:srgbClr val="1644D5"/>
                </a:solidFill>
                <a:cs typeface="+mn-ea"/>
                <a:sym typeface="+mn-lt"/>
              </a:endParaRPr>
            </a:p>
          </p:txBody>
        </p:sp>
        <p:cxnSp>
          <p:nvCxnSpPr>
            <p:cNvPr id="39" name="直接连接符 38"/>
            <p:cNvCxnSpPr/>
            <p:nvPr/>
          </p:nvCxnSpPr>
          <p:spPr>
            <a:xfrm>
              <a:off x="6978680" y="2003267"/>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直接连接符 39"/>
            <p:cNvCxnSpPr/>
            <p:nvPr/>
          </p:nvCxnSpPr>
          <p:spPr>
            <a:xfrm>
              <a:off x="3970421" y="1564105"/>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2189748" y="4812631"/>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6978452" y="7074064"/>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9817769" y="2165684"/>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8493978" y="2965398"/>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15785432" y="1684421"/>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12769301" y="3729806"/>
              <a:ext cx="0" cy="1227221"/>
            </a:xfrm>
            <a:prstGeom prst="line">
              <a:avLst/>
            </a:prstGeom>
            <a:noFill/>
            <a:ln w="12700" cap="flat" cmpd="sng" algn="ctr">
              <a:gradFill flip="none" rotWithShape="1">
                <a:gsLst>
                  <a:gs pos="51000">
                    <a:srgbClr val="C82122"/>
                  </a:gs>
                  <a:gs pos="99000">
                    <a:srgbClr val="C82122">
                      <a:alpha val="0"/>
                    </a:srgbClr>
                  </a:gs>
                  <a:gs pos="0">
                    <a:srgbClr val="C8212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7" name="直接连接符 46"/>
            <p:cNvCxnSpPr/>
            <p:nvPr/>
          </p:nvCxnSpPr>
          <p:spPr>
            <a:xfrm>
              <a:off x="18600822" y="1660358"/>
              <a:ext cx="0" cy="1227221"/>
            </a:xfrm>
            <a:prstGeom prst="line">
              <a:avLst/>
            </a:prstGeom>
            <a:noFill/>
            <a:ln w="12700" cap="flat" cmpd="sng" algn="ctr">
              <a:gradFill flip="none" rotWithShape="1">
                <a:gsLst>
                  <a:gs pos="51000">
                    <a:srgbClr val="CE5952"/>
                  </a:gs>
                  <a:gs pos="99000">
                    <a:srgbClr val="CE5952">
                      <a:alpha val="0"/>
                    </a:srgbClr>
                  </a:gs>
                  <a:gs pos="0">
                    <a:srgbClr val="CE5952">
                      <a:alpha val="0"/>
                    </a:srgbClr>
                  </a:gs>
                </a:gsLst>
                <a:lin ang="5400000" scaled="0"/>
                <a:tileRect/>
              </a:gra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22" name="Picture 2"/>
          <p:cNvPicPr>
            <a:picLocks noChangeAspect="1"/>
          </p:cNvPicPr>
          <p:nvPr/>
        </p:nvPicPr>
        <p:blipFill>
          <a:blip r:embed="rId1"/>
          <a:stretch>
            <a:fillRect/>
          </a:stretch>
        </p:blipFill>
        <p:spPr>
          <a:xfrm>
            <a:off x="1168400" y="2327275"/>
            <a:ext cx="2413000" cy="2121535"/>
          </a:xfrm>
          <a:prstGeom prst="roundRect">
            <a:avLst/>
          </a:prstGeom>
          <a:noFill/>
          <a:ln w="9525">
            <a:noFill/>
          </a:ln>
        </p:spPr>
      </p:pic>
      <p:sp>
        <p:nvSpPr>
          <p:cNvPr id="23" name="文本框 22"/>
          <p:cNvSpPr txBox="1"/>
          <p:nvPr/>
        </p:nvSpPr>
        <p:spPr>
          <a:xfrm>
            <a:off x="1134745" y="4564380"/>
            <a:ext cx="2540000" cy="583565"/>
          </a:xfrm>
          <a:prstGeom prst="rect">
            <a:avLst/>
          </a:prstGeom>
          <a:noFill/>
        </p:spPr>
        <p:txBody>
          <a:bodyPr wrap="square" rtlCol="0" anchor="t">
            <a:spAutoFit/>
          </a:bodyPr>
          <a:lstStyle/>
          <a:p>
            <a:pPr eaLnBrk="1" hangingPunct="1"/>
            <a:r>
              <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四大件</a:t>
            </a:r>
            <a:r>
              <a:rPr lang="zh-CN" altLang="en-US"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自行车、缝纫机、手表、收音机“三转一响</a:t>
            </a:r>
            <a:r>
              <a:rPr lang="zh-CN" altLang="zh-CN" sz="1600" b="1"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a:t>
            </a:r>
            <a:endParaRPr lang="zh-CN" altLang="zh-CN" sz="1600" b="1"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24" name="文本框 23"/>
          <p:cNvSpPr txBox="1"/>
          <p:nvPr/>
        </p:nvSpPr>
        <p:spPr>
          <a:xfrm>
            <a:off x="2035810" y="1893570"/>
            <a:ext cx="1564640" cy="398780"/>
          </a:xfrm>
          <a:prstGeom prst="rect">
            <a:avLst/>
          </a:prstGeom>
          <a:noFill/>
        </p:spPr>
        <p:txBody>
          <a:bodyPr wrap="none" rtlCol="0" anchor="t">
            <a:spAutoFit/>
          </a:bodyPr>
          <a:lstStyle/>
          <a:p>
            <a:pPr algn="ctr" eaLnBrk="1" hangingPunct="1"/>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50</a:t>
            </a:r>
            <a:r>
              <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到</a:t>
            </a:r>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70</a:t>
            </a:r>
            <a:r>
              <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年代</a:t>
            </a:r>
            <a:r>
              <a:rPr lang="zh-CN" altLang="zh-CN" sz="2000" dirty="0">
                <a:solidFill>
                  <a:srgbClr val="C00000"/>
                </a:solidFill>
                <a:latin typeface="方正北魏楷书_GBK" panose="02000000000000000000" charset="-122"/>
                <a:ea typeface="方正北魏楷书_GBK" panose="02000000000000000000" charset="-122"/>
                <a:cs typeface="方正北魏楷书_GBK" panose="02000000000000000000" charset="-122"/>
                <a:sym typeface="+mn-ea"/>
              </a:rPr>
              <a:t> </a:t>
            </a:r>
            <a:endParaRPr lang="zh-CN" altLang="zh-CN" sz="2000" dirty="0">
              <a:solidFill>
                <a:srgbClr val="C00000"/>
              </a:solidFill>
              <a:latin typeface="方正北魏楷书_GBK" panose="02000000000000000000" charset="-122"/>
              <a:ea typeface="方正北魏楷书_GBK" panose="02000000000000000000" charset="-122"/>
              <a:cs typeface="方正北魏楷书_GBK" panose="02000000000000000000" charset="-122"/>
              <a:sym typeface="+mn-ea"/>
            </a:endParaRPr>
          </a:p>
        </p:txBody>
      </p:sp>
      <p:pic>
        <p:nvPicPr>
          <p:cNvPr id="25" name="图片 24"/>
          <p:cNvPicPr>
            <a:picLocks noChangeAspect="1"/>
          </p:cNvPicPr>
          <p:nvPr/>
        </p:nvPicPr>
        <p:blipFill>
          <a:blip r:embed="rId2"/>
          <a:stretch>
            <a:fillRect/>
          </a:stretch>
        </p:blipFill>
        <p:spPr>
          <a:xfrm>
            <a:off x="4709795" y="3096260"/>
            <a:ext cx="2309495" cy="2051685"/>
          </a:xfrm>
          <a:prstGeom prst="roundRect">
            <a:avLst/>
          </a:prstGeom>
          <a:noFill/>
          <a:ln w="9525">
            <a:noFill/>
          </a:ln>
        </p:spPr>
      </p:pic>
      <p:sp>
        <p:nvSpPr>
          <p:cNvPr id="26" name="文本框 25"/>
          <p:cNvSpPr txBox="1"/>
          <p:nvPr/>
        </p:nvSpPr>
        <p:spPr>
          <a:xfrm>
            <a:off x="3847148" y="5211445"/>
            <a:ext cx="4506595" cy="337185"/>
          </a:xfrm>
          <a:prstGeom prst="rect">
            <a:avLst/>
          </a:prstGeom>
          <a:noFill/>
        </p:spPr>
        <p:txBody>
          <a:bodyPr wrap="none" rtlCol="0" anchor="t">
            <a:spAutoFit/>
          </a:bodyPr>
          <a:lstStyle/>
          <a:p>
            <a:pPr algn="ctr" eaLnBrk="1" hangingPunct="1"/>
            <a:r>
              <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四样家用电器</a:t>
            </a:r>
            <a:r>
              <a:rPr lang="zh-CN" altLang="en-US"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彩电、冰箱、洗衣机、录音机</a:t>
            </a:r>
            <a:r>
              <a:rPr lang="zh-CN" altLang="en-US"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 </a:t>
            </a:r>
            <a:endPar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27" name="文本框 26"/>
          <p:cNvSpPr txBox="1"/>
          <p:nvPr/>
        </p:nvSpPr>
        <p:spPr>
          <a:xfrm>
            <a:off x="5107623" y="2649220"/>
            <a:ext cx="1508125" cy="398780"/>
          </a:xfrm>
          <a:prstGeom prst="rect">
            <a:avLst/>
          </a:prstGeom>
          <a:noFill/>
        </p:spPr>
        <p:txBody>
          <a:bodyPr wrap="none" rtlCol="0" anchor="t">
            <a:spAutoFit/>
          </a:bodyPr>
          <a:lstStyle/>
          <a:p>
            <a:pPr algn="ctr" eaLnBrk="1" hangingPunct="1"/>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80</a:t>
            </a:r>
            <a:r>
              <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到</a:t>
            </a:r>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90</a:t>
            </a:r>
            <a:r>
              <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年代 </a:t>
            </a:r>
            <a:endPar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pic>
        <p:nvPicPr>
          <p:cNvPr id="3076" name="Picture 4"/>
          <p:cNvPicPr>
            <a:picLocks noChangeAspect="1"/>
          </p:cNvPicPr>
          <p:nvPr/>
        </p:nvPicPr>
        <p:blipFill>
          <a:blip r:embed="rId3"/>
          <a:srcRect l="8089" r="9419"/>
          <a:stretch>
            <a:fillRect/>
          </a:stretch>
        </p:blipFill>
        <p:spPr>
          <a:xfrm>
            <a:off x="8267700" y="2337435"/>
            <a:ext cx="2978150" cy="2111375"/>
          </a:xfrm>
          <a:prstGeom prst="roundRect">
            <a:avLst/>
          </a:prstGeom>
          <a:noFill/>
          <a:ln w="9525">
            <a:noFill/>
          </a:ln>
        </p:spPr>
      </p:pic>
      <p:sp>
        <p:nvSpPr>
          <p:cNvPr id="28" name="文本框 27"/>
          <p:cNvSpPr txBox="1"/>
          <p:nvPr/>
        </p:nvSpPr>
        <p:spPr>
          <a:xfrm>
            <a:off x="9460548" y="1905635"/>
            <a:ext cx="1515745" cy="398780"/>
          </a:xfrm>
          <a:prstGeom prst="rect">
            <a:avLst/>
          </a:prstGeom>
          <a:noFill/>
        </p:spPr>
        <p:txBody>
          <a:bodyPr wrap="none" rtlCol="0" anchor="t">
            <a:spAutoFit/>
          </a:bodyPr>
          <a:lstStyle/>
          <a:p>
            <a:pPr algn="ctr" eaLnBrk="1" hangingPunct="1"/>
            <a:r>
              <a:rPr lang="en-US"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21世纪以来</a:t>
            </a:r>
            <a:r>
              <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 </a:t>
            </a:r>
            <a:endParaRPr lang="zh-CN" altLang="zh-CN" sz="2000"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29" name="文本框 28"/>
          <p:cNvSpPr txBox="1"/>
          <p:nvPr/>
        </p:nvSpPr>
        <p:spPr>
          <a:xfrm>
            <a:off x="8229600" y="4556125"/>
            <a:ext cx="3051175" cy="829945"/>
          </a:xfrm>
          <a:prstGeom prst="rect">
            <a:avLst/>
          </a:prstGeom>
          <a:noFill/>
        </p:spPr>
        <p:txBody>
          <a:bodyPr wrap="square" rtlCol="0" anchor="t">
            <a:spAutoFit/>
          </a:bodyPr>
          <a:lstStyle/>
          <a:p>
            <a:pPr algn="l" eaLnBrk="1" hangingPunct="1"/>
            <a:r>
              <a:rPr lang="zh-CN" altLang="zh-CN" sz="16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随着生活水平的大幅提高，琳琅满目的商品”飞入寻常百姓家”。</a:t>
            </a:r>
            <a:endParaRPr lang="zh-CN" altLang="zh-CN" sz="1600" dirty="0">
              <a:solidFill>
                <a:schemeClr val="tx1"/>
              </a:solidFill>
              <a:latin typeface="方正北魏楷书_GBK" panose="02000000000000000000" charset="-122"/>
              <a:ea typeface="方正北魏楷书_GBK" panose="02000000000000000000" charset="-122"/>
              <a:cs typeface="方正北魏楷书_GBK" panose="02000000000000000000" charset="-122"/>
            </a:endParaRPr>
          </a:p>
          <a:p>
            <a:pPr algn="l" eaLnBrk="1" hangingPunct="1"/>
            <a:r>
              <a:rPr lang="zh-CN" altLang="zh-CN" sz="1600" dirty="0">
                <a:solidFill>
                  <a:schemeClr val="tx1"/>
                </a:solidFill>
                <a:latin typeface="方正北魏楷书_GBK" panose="02000000000000000000" charset="-122"/>
                <a:ea typeface="方正北魏楷书_GBK" panose="02000000000000000000" charset="-122"/>
                <a:cs typeface="方正北魏楷书_GBK" panose="02000000000000000000" charset="-122"/>
                <a:sym typeface="+mn-ea"/>
              </a:rPr>
              <a:t> </a:t>
            </a:r>
            <a:endParaRPr lang="zh-CN" altLang="zh-CN" sz="1600" dirty="0">
              <a:solidFill>
                <a:schemeClr val="tx1"/>
              </a:solidFill>
              <a:latin typeface="方正北魏楷书_GBK" panose="02000000000000000000" charset="-122"/>
              <a:ea typeface="方正北魏楷书_GBK" panose="02000000000000000000" charset="-122"/>
              <a:cs typeface="方正北魏楷书_GBK" panose="02000000000000000000" charset="-122"/>
              <a:sym typeface="+mn-ea"/>
            </a:endParaRPr>
          </a:p>
        </p:txBody>
      </p:sp>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（1）人民生活水平不断提高</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1000" fill="hold"/>
                                        <p:tgtEl>
                                          <p:spTgt spid="22"/>
                                        </p:tgtEl>
                                        <p:attrNameLst>
                                          <p:attrName>ppt_w</p:attrName>
                                        </p:attrNameLst>
                                      </p:cBhvr>
                                      <p:tavLst>
                                        <p:tav tm="0">
                                          <p:val>
                                            <p:fltVal val="0"/>
                                          </p:val>
                                        </p:tav>
                                        <p:tav tm="100000">
                                          <p:val>
                                            <p:strVal val="#ppt_w"/>
                                          </p:val>
                                        </p:tav>
                                      </p:tavLst>
                                    </p:anim>
                                    <p:anim calcmode="lin" valueType="num">
                                      <p:cBhvr>
                                        <p:cTn id="19" dur="1000" fill="hold"/>
                                        <p:tgtEl>
                                          <p:spTgt spid="22"/>
                                        </p:tgtEl>
                                        <p:attrNameLst>
                                          <p:attrName>ppt_h</p:attrName>
                                        </p:attrNameLst>
                                      </p:cBhvr>
                                      <p:tavLst>
                                        <p:tav tm="0">
                                          <p:val>
                                            <p:fltVal val="0"/>
                                          </p:val>
                                        </p:tav>
                                        <p:tav tm="100000">
                                          <p:val>
                                            <p:strVal val="#ppt_h"/>
                                          </p:val>
                                        </p:tav>
                                      </p:tavLst>
                                    </p:anim>
                                    <p:anim calcmode="lin" valueType="num">
                                      <p:cBhvr>
                                        <p:cTn id="20" dur="1000" fill="hold"/>
                                        <p:tgtEl>
                                          <p:spTgt spid="22"/>
                                        </p:tgtEl>
                                        <p:attrNameLst>
                                          <p:attrName>style.rotation</p:attrName>
                                        </p:attrNameLst>
                                      </p:cBhvr>
                                      <p:tavLst>
                                        <p:tav tm="0">
                                          <p:val>
                                            <p:fltVal val="90"/>
                                          </p:val>
                                        </p:tav>
                                        <p:tav tm="100000">
                                          <p:val>
                                            <p:fltVal val="0"/>
                                          </p:val>
                                        </p:tav>
                                      </p:tavLst>
                                    </p:anim>
                                    <p:animEffect transition="in" filter="fade">
                                      <p:cBhvr>
                                        <p:cTn id="21" dur="10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1000" fill="hold"/>
                                        <p:tgtEl>
                                          <p:spTgt spid="25"/>
                                        </p:tgtEl>
                                        <p:attrNameLst>
                                          <p:attrName>ppt_w</p:attrName>
                                        </p:attrNameLst>
                                      </p:cBhvr>
                                      <p:tavLst>
                                        <p:tav tm="0">
                                          <p:val>
                                            <p:fltVal val="0"/>
                                          </p:val>
                                        </p:tav>
                                        <p:tav tm="100000">
                                          <p:val>
                                            <p:strVal val="#ppt_w"/>
                                          </p:val>
                                        </p:tav>
                                      </p:tavLst>
                                    </p:anim>
                                    <p:anim calcmode="lin" valueType="num">
                                      <p:cBhvr>
                                        <p:cTn id="27" dur="1000" fill="hold"/>
                                        <p:tgtEl>
                                          <p:spTgt spid="25"/>
                                        </p:tgtEl>
                                        <p:attrNameLst>
                                          <p:attrName>ppt_h</p:attrName>
                                        </p:attrNameLst>
                                      </p:cBhvr>
                                      <p:tavLst>
                                        <p:tav tm="0">
                                          <p:val>
                                            <p:fltVal val="0"/>
                                          </p:val>
                                        </p:tav>
                                        <p:tav tm="100000">
                                          <p:val>
                                            <p:strVal val="#ppt_h"/>
                                          </p:val>
                                        </p:tav>
                                      </p:tavLst>
                                    </p:anim>
                                    <p:anim calcmode="lin" valueType="num">
                                      <p:cBhvr>
                                        <p:cTn id="28" dur="1000" fill="hold"/>
                                        <p:tgtEl>
                                          <p:spTgt spid="25"/>
                                        </p:tgtEl>
                                        <p:attrNameLst>
                                          <p:attrName>style.rotation</p:attrName>
                                        </p:attrNameLst>
                                      </p:cBhvr>
                                      <p:tavLst>
                                        <p:tav tm="0">
                                          <p:val>
                                            <p:fltVal val="90"/>
                                          </p:val>
                                        </p:tav>
                                        <p:tav tm="100000">
                                          <p:val>
                                            <p:fltVal val="0"/>
                                          </p:val>
                                        </p:tav>
                                      </p:tavLst>
                                    </p:anim>
                                    <p:animEffect transition="in" filter="fade">
                                      <p:cBhvr>
                                        <p:cTn id="29" dur="10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3076"/>
                                        </p:tgtEl>
                                        <p:attrNameLst>
                                          <p:attrName>style.visibility</p:attrName>
                                        </p:attrNameLst>
                                      </p:cBhvr>
                                      <p:to>
                                        <p:strVal val="visible"/>
                                      </p:to>
                                    </p:set>
                                    <p:anim calcmode="lin" valueType="num">
                                      <p:cBhvr>
                                        <p:cTn id="34" dur="1000" fill="hold"/>
                                        <p:tgtEl>
                                          <p:spTgt spid="3076"/>
                                        </p:tgtEl>
                                        <p:attrNameLst>
                                          <p:attrName>ppt_w</p:attrName>
                                        </p:attrNameLst>
                                      </p:cBhvr>
                                      <p:tavLst>
                                        <p:tav tm="0">
                                          <p:val>
                                            <p:fltVal val="0"/>
                                          </p:val>
                                        </p:tav>
                                        <p:tav tm="100000">
                                          <p:val>
                                            <p:strVal val="#ppt_w"/>
                                          </p:val>
                                        </p:tav>
                                      </p:tavLst>
                                    </p:anim>
                                    <p:anim calcmode="lin" valueType="num">
                                      <p:cBhvr>
                                        <p:cTn id="35" dur="1000" fill="hold"/>
                                        <p:tgtEl>
                                          <p:spTgt spid="3076"/>
                                        </p:tgtEl>
                                        <p:attrNameLst>
                                          <p:attrName>ppt_h</p:attrName>
                                        </p:attrNameLst>
                                      </p:cBhvr>
                                      <p:tavLst>
                                        <p:tav tm="0">
                                          <p:val>
                                            <p:fltVal val="0"/>
                                          </p:val>
                                        </p:tav>
                                        <p:tav tm="100000">
                                          <p:val>
                                            <p:strVal val="#ppt_h"/>
                                          </p:val>
                                        </p:tav>
                                      </p:tavLst>
                                    </p:anim>
                                    <p:anim calcmode="lin" valueType="num">
                                      <p:cBhvr>
                                        <p:cTn id="36" dur="1000" fill="hold"/>
                                        <p:tgtEl>
                                          <p:spTgt spid="3076"/>
                                        </p:tgtEl>
                                        <p:attrNameLst>
                                          <p:attrName>style.rotation</p:attrName>
                                        </p:attrNameLst>
                                      </p:cBhvr>
                                      <p:tavLst>
                                        <p:tav tm="0">
                                          <p:val>
                                            <p:fltVal val="90"/>
                                          </p:val>
                                        </p:tav>
                                        <p:tav tm="100000">
                                          <p:val>
                                            <p:fltVal val="0"/>
                                          </p:val>
                                        </p:tav>
                                      </p:tavLst>
                                    </p:anim>
                                    <p:animEffect transition="in" filter="fade">
                                      <p:cBhvr>
                                        <p:cTn id="37"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0"/>
            <a:ext cx="12217340" cy="6858000"/>
          </a:xfrm>
          <a:prstGeom prst="rect">
            <a:avLst/>
          </a:prstGeom>
        </p:spPr>
      </p:pic>
      <p:pic>
        <p:nvPicPr>
          <p:cNvPr id="17" name="图片 16"/>
          <p:cNvPicPr>
            <a:picLocks noChangeAspect="1"/>
          </p:cNvPicPr>
          <p:nvPr/>
        </p:nvPicPr>
        <p:blipFill>
          <a:blip r:embed="rId2"/>
          <a:stretch>
            <a:fillRect/>
          </a:stretch>
        </p:blipFill>
        <p:spPr>
          <a:xfrm>
            <a:off x="0" y="918210"/>
            <a:ext cx="12192000" cy="4762500"/>
          </a:xfrm>
          <a:prstGeom prst="rect">
            <a:avLst/>
          </a:prstGeom>
        </p:spPr>
      </p:pic>
      <p:pic>
        <p:nvPicPr>
          <p:cNvPr id="21" name="图片 20"/>
          <p:cNvPicPr>
            <a:picLocks noChangeAspect="1"/>
          </p:cNvPicPr>
          <p:nvPr/>
        </p:nvPicPr>
        <p:blipFill>
          <a:blip r:embed="rId3"/>
          <a:stretch>
            <a:fillRect/>
          </a:stretch>
        </p:blipFill>
        <p:spPr>
          <a:xfrm>
            <a:off x="-82987" y="2801251"/>
            <a:ext cx="12383314" cy="3121627"/>
          </a:xfrm>
          <a:prstGeom prst="rect">
            <a:avLst/>
          </a:prstGeom>
        </p:spPr>
      </p:pic>
      <p:sp>
        <p:nvSpPr>
          <p:cNvPr id="31" name="文本框 30"/>
          <p:cNvSpPr txBox="1"/>
          <p:nvPr/>
        </p:nvSpPr>
        <p:spPr>
          <a:xfrm>
            <a:off x="1501140" y="1494790"/>
            <a:ext cx="10154920" cy="521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1" lang="zh-CN" altLang="en-US"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专题一</a:t>
            </a:r>
            <a:r>
              <a:rPr kumimoji="1" lang="en-US" altLang="zh-CN"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  </a:t>
            </a:r>
            <a:r>
              <a:rPr kumimoji="1" lang="zh-CN" altLang="en-US" sz="2800" dirty="0" smtClean="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中国</a:t>
            </a:r>
            <a:r>
              <a:rPr kumimoji="1" lang="zh-CN" altLang="en-US" sz="280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rPr>
              <a:t>特色社会主义进入新时代 </a:t>
            </a:r>
            <a:endParaRPr kumimoji="1" lang="zh-CN" altLang="en-US" sz="2800" i="0" u="none" strike="noStrike" kern="1200" cap="none" spc="0" normalizeH="0" baseline="0" dirty="0">
              <a:gradFill>
                <a:gsLst>
                  <a:gs pos="0">
                    <a:srgbClr val="FD8146"/>
                  </a:gs>
                  <a:gs pos="61000">
                    <a:srgbClr val="DA2909"/>
                  </a:gs>
                </a:gsLst>
                <a:path path="circle">
                  <a:fillToRect l="100000" b="100000"/>
                </a:path>
              </a:gradFill>
              <a:latin typeface="方正粗黑宋简体" panose="02000000000000000000" charset="-122"/>
              <a:ea typeface="方正粗黑宋简体" panose="02000000000000000000" charset="-122"/>
              <a:sym typeface="+mn-ea"/>
            </a:endParaRPr>
          </a:p>
        </p:txBody>
      </p:sp>
      <p:sp>
        <p:nvSpPr>
          <p:cNvPr id="5124" name="TextBox 1"/>
          <p:cNvSpPr>
            <a:spLocks noChangeArrowheads="1"/>
          </p:cNvSpPr>
          <p:nvPr/>
        </p:nvSpPr>
        <p:spPr bwMode="auto">
          <a:xfrm>
            <a:off x="2367916" y="2721293"/>
            <a:ext cx="803910" cy="147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4400" b="1">
                <a:solidFill>
                  <a:srgbClr val="C00000"/>
                </a:solidFill>
                <a:latin typeface="腾祥铁山楷书简" pitchFamily="2" charset="-122"/>
                <a:ea typeface="腾祥铁山楷书简" pitchFamily="2" charset="-122"/>
              </a:rPr>
              <a:t>目</a:t>
            </a:r>
            <a:endParaRPr lang="en-US" altLang="zh-CN" sz="4400" b="1">
              <a:solidFill>
                <a:srgbClr val="C00000"/>
              </a:solidFill>
              <a:latin typeface="腾祥铁山楷书简" pitchFamily="2" charset="-122"/>
              <a:ea typeface="腾祥铁山楷书简" pitchFamily="2" charset="-122"/>
            </a:endParaRPr>
          </a:p>
          <a:p>
            <a:pPr eaLnBrk="1" hangingPunct="1">
              <a:buFont typeface="Arial" panose="020B0604020202020204" pitchFamily="34" charset="0"/>
              <a:buNone/>
            </a:pPr>
            <a:r>
              <a:rPr lang="zh-CN" altLang="en-US" sz="4400" b="1">
                <a:solidFill>
                  <a:srgbClr val="C00000"/>
                </a:solidFill>
                <a:latin typeface="腾祥铁山楷书简" pitchFamily="2" charset="-122"/>
                <a:ea typeface="腾祥铁山楷书简" pitchFamily="2" charset="-122"/>
              </a:rPr>
              <a:t>录</a:t>
            </a:r>
            <a:endParaRPr lang="zh-CN" altLang="en-US" sz="4400" b="1">
              <a:solidFill>
                <a:srgbClr val="C00000"/>
              </a:solidFill>
              <a:latin typeface="腾祥铁山楷书简" pitchFamily="2" charset="-122"/>
              <a:ea typeface="腾祥铁山楷书简" pitchFamily="2" charset="-122"/>
            </a:endParaRPr>
          </a:p>
        </p:txBody>
      </p:sp>
      <p:sp>
        <p:nvSpPr>
          <p:cNvPr id="24" name="圆角矩形 33"/>
          <p:cNvSpPr>
            <a:spLocks noChangeArrowheads="1"/>
          </p:cNvSpPr>
          <p:nvPr/>
        </p:nvSpPr>
        <p:spPr bwMode="auto">
          <a:xfrm>
            <a:off x="4153535" y="2738755"/>
            <a:ext cx="6089650" cy="518160"/>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25" name="矩形 34"/>
          <p:cNvSpPr>
            <a:spLocks noChangeArrowheads="1"/>
          </p:cNvSpPr>
          <p:nvPr/>
        </p:nvSpPr>
        <p:spPr bwMode="auto">
          <a:xfrm>
            <a:off x="3497580" y="2702560"/>
            <a:ext cx="1097280" cy="59690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一</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39">
            <a:hlinkClick r:id="" action="ppaction://hlinkshowjump?jump=nextslide"/>
          </p:cNvPr>
          <p:cNvSpPr>
            <a:spLocks noChangeArrowheads="1"/>
          </p:cNvSpPr>
          <p:nvPr/>
        </p:nvSpPr>
        <p:spPr bwMode="auto">
          <a:xfrm>
            <a:off x="4676425" y="2771062"/>
            <a:ext cx="415226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我国社会主要矛盾的转化</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5" name="圆角矩形 33"/>
          <p:cNvSpPr>
            <a:spLocks noChangeArrowheads="1"/>
          </p:cNvSpPr>
          <p:nvPr/>
        </p:nvSpPr>
        <p:spPr bwMode="auto">
          <a:xfrm>
            <a:off x="4389120" y="3445827"/>
            <a:ext cx="6111240" cy="520065"/>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7" name="TextBox 39">
            <a:hlinkClick r:id="" action="ppaction://hlinkshowjump?jump=nextslide"/>
          </p:cNvPr>
          <p:cNvSpPr>
            <a:spLocks noChangeArrowheads="1"/>
          </p:cNvSpPr>
          <p:nvPr/>
        </p:nvSpPr>
        <p:spPr bwMode="auto">
          <a:xfrm>
            <a:off x="4728210" y="3534727"/>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rPr>
              <a:t>中国特色社会主义进入新时代</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
        <p:nvSpPr>
          <p:cNvPr id="8" name="矩形 34"/>
          <p:cNvSpPr>
            <a:spLocks noChangeArrowheads="1"/>
          </p:cNvSpPr>
          <p:nvPr/>
        </p:nvSpPr>
        <p:spPr bwMode="auto">
          <a:xfrm>
            <a:off x="3497580" y="3458528"/>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34"/>
          <p:cNvSpPr>
            <a:spLocks noChangeArrowheads="1"/>
          </p:cNvSpPr>
          <p:nvPr/>
        </p:nvSpPr>
        <p:spPr bwMode="auto">
          <a:xfrm>
            <a:off x="3501390" y="4319047"/>
            <a:ext cx="1093470" cy="594995"/>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二</a:t>
            </a:r>
            <a:endParaRPr lang="zh-CN" altLang="en-US"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圆角矩形 33"/>
          <p:cNvSpPr>
            <a:spLocks noChangeArrowheads="1"/>
          </p:cNvSpPr>
          <p:nvPr/>
        </p:nvSpPr>
        <p:spPr bwMode="auto">
          <a:xfrm>
            <a:off x="4591050" y="4356513"/>
            <a:ext cx="6111240" cy="520065"/>
          </a:xfrm>
          <a:prstGeom prst="roundRect">
            <a:avLst>
              <a:gd name="adj" fmla="val 0"/>
            </a:avLst>
          </a:prstGeom>
          <a:noFill/>
          <a:ln w="25400">
            <a:solidFill>
              <a:srgbClr val="C00000"/>
            </a:solidFill>
            <a:rou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a:solidFill>
                <a:srgbClr val="FFFFFF"/>
              </a:solidFill>
              <a:latin typeface="Calibri" panose="020F0502020204030204" pitchFamily="34" charset="0"/>
              <a:sym typeface="Calibri" panose="020F0502020204030204" pitchFamily="34" charset="0"/>
            </a:endParaRPr>
          </a:p>
        </p:txBody>
      </p:sp>
      <p:sp>
        <p:nvSpPr>
          <p:cNvPr id="20" name="TextBox 39">
            <a:hlinkClick r:id="" action="ppaction://hlinkshowjump?jump=nextslide"/>
          </p:cNvPr>
          <p:cNvSpPr>
            <a:spLocks noChangeArrowheads="1"/>
          </p:cNvSpPr>
          <p:nvPr/>
        </p:nvSpPr>
        <p:spPr bwMode="auto">
          <a:xfrm>
            <a:off x="4797742" y="4402549"/>
            <a:ext cx="5293995" cy="427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1" dirty="0" smtClean="0">
                <a:solidFill>
                  <a:srgbClr val="C00000"/>
                </a:solidFill>
                <a:latin typeface="方正小标宋简体" panose="00000600000000000000" charset="-122"/>
                <a:ea typeface="方正小标宋简体" panose="00000600000000000000" charset="-122"/>
                <a:sym typeface="微软雅黑" panose="020B0503020204020204" pitchFamily="34" charset="-122"/>
              </a:rPr>
              <a:t>新发展阶段和社会主义现代化强国建设</a:t>
            </a:r>
            <a:endParaRPr lang="zh-CN" altLang="en-US" sz="2000" b="1" dirty="0">
              <a:solidFill>
                <a:srgbClr val="C00000"/>
              </a:solidFill>
              <a:latin typeface="方正小标宋简体" panose="00000600000000000000" charset="-122"/>
              <a:ea typeface="方正小标宋简体" panose="00000600000000000000"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barn(inVertical)">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arn(inVertical)">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5124" grpId="0"/>
      <p:bldP spid="26" grpId="0"/>
      <p:bldP spid="7"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0" y="3430075"/>
            <a:ext cx="1219200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87411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90535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93659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96783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99907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3031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06155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09279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12403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015527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1186510" y="3364385"/>
            <a:ext cx="131380" cy="131380"/>
          </a:xfrm>
          <a:prstGeom prst="ellipse">
            <a:avLst/>
          </a:prstGeom>
          <a:solidFill>
            <a:srgbClr val="C00000"/>
          </a:solidFill>
          <a:ln w="12700">
            <a:solidFill>
              <a:schemeClr val="bg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8" name="组合 157"/>
          <p:cNvGrpSpPr/>
          <p:nvPr/>
        </p:nvGrpSpPr>
        <p:grpSpPr>
          <a:xfrm>
            <a:off x="10821035" y="6128385"/>
            <a:ext cx="361950" cy="278130"/>
            <a:chOff x="3313590" y="-1019562"/>
            <a:chExt cx="1290744" cy="991768"/>
          </a:xfrm>
          <a:solidFill>
            <a:srgbClr val="D71619">
              <a:alpha val="50000"/>
            </a:srgbClr>
          </a:solidFill>
        </p:grpSpPr>
        <p:sp>
          <p:nvSpPr>
            <p:cNvPr id="175" name="椭圆 174"/>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6" name="椭圆 175"/>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7" name="椭圆 176"/>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8" name="椭圆 177"/>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9" name="椭圆 178"/>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80" name="组合 179"/>
            <p:cNvGrpSpPr/>
            <p:nvPr/>
          </p:nvGrpSpPr>
          <p:grpSpPr>
            <a:xfrm rot="355892">
              <a:off x="4088923" y="-453600"/>
              <a:ext cx="382291" cy="425806"/>
              <a:chOff x="4130498" y="-453600"/>
              <a:chExt cx="382291" cy="425806"/>
            </a:xfrm>
            <a:grpFill/>
          </p:grpSpPr>
          <p:sp>
            <p:nvSpPr>
              <p:cNvPr id="187" name="椭圆 186"/>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8" name="椭圆 187"/>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9" name="椭圆 188"/>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1" name="椭圆 180"/>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82" name="组合 181"/>
            <p:cNvGrpSpPr/>
            <p:nvPr/>
          </p:nvGrpSpPr>
          <p:grpSpPr>
            <a:xfrm rot="21244108" flipV="1">
              <a:off x="4088923" y="-1019562"/>
              <a:ext cx="382291" cy="425806"/>
              <a:chOff x="4130498" y="-453600"/>
              <a:chExt cx="382291" cy="425806"/>
            </a:xfrm>
            <a:grpFill/>
          </p:grpSpPr>
          <p:sp>
            <p:nvSpPr>
              <p:cNvPr id="184" name="椭圆 183"/>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5" name="椭圆 184"/>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6" name="椭圆 185"/>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3" name="椭圆 182"/>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9" name="组合 158"/>
          <p:cNvGrpSpPr/>
          <p:nvPr/>
        </p:nvGrpSpPr>
        <p:grpSpPr>
          <a:xfrm>
            <a:off x="10355580" y="4553585"/>
            <a:ext cx="720725" cy="553720"/>
            <a:chOff x="3313590" y="-1019562"/>
            <a:chExt cx="1290744" cy="991768"/>
          </a:xfrm>
          <a:solidFill>
            <a:srgbClr val="D71619"/>
          </a:solidFill>
        </p:grpSpPr>
        <p:sp>
          <p:nvSpPr>
            <p:cNvPr id="160" name="椭圆 159"/>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1" name="椭圆 160"/>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2" name="椭圆 161"/>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3" name="椭圆 162"/>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4" name="椭圆 163"/>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5" name="组合 164"/>
            <p:cNvGrpSpPr/>
            <p:nvPr/>
          </p:nvGrpSpPr>
          <p:grpSpPr>
            <a:xfrm rot="355892">
              <a:off x="4088923" y="-453600"/>
              <a:ext cx="382291" cy="425806"/>
              <a:chOff x="4130498" y="-453600"/>
              <a:chExt cx="382291" cy="425806"/>
            </a:xfrm>
            <a:grpFill/>
          </p:grpSpPr>
          <p:sp>
            <p:nvSpPr>
              <p:cNvPr id="172" name="椭圆 17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3" name="椭圆 17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4" name="椭圆 17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66" name="椭圆 165"/>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67" name="组合 166"/>
            <p:cNvGrpSpPr/>
            <p:nvPr/>
          </p:nvGrpSpPr>
          <p:grpSpPr>
            <a:xfrm rot="21244108" flipV="1">
              <a:off x="4088923" y="-1019562"/>
              <a:ext cx="382291" cy="425806"/>
              <a:chOff x="4130498" y="-453600"/>
              <a:chExt cx="382291" cy="425806"/>
            </a:xfrm>
            <a:grpFill/>
          </p:grpSpPr>
          <p:sp>
            <p:nvSpPr>
              <p:cNvPr id="169" name="椭圆 168"/>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0" name="椭圆 169"/>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1" name="椭圆 170"/>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68" name="椭圆 167"/>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42" name="组合 141"/>
          <p:cNvGrpSpPr/>
          <p:nvPr/>
        </p:nvGrpSpPr>
        <p:grpSpPr>
          <a:xfrm>
            <a:off x="6924040" y="6007735"/>
            <a:ext cx="361950" cy="278130"/>
            <a:chOff x="3313590" y="-1019562"/>
            <a:chExt cx="1290744" cy="991768"/>
          </a:xfrm>
          <a:solidFill>
            <a:srgbClr val="D71619">
              <a:alpha val="20000"/>
            </a:srgbClr>
          </a:solidFill>
        </p:grpSpPr>
        <p:sp>
          <p:nvSpPr>
            <p:cNvPr id="143" name="椭圆 142"/>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4" name="椭圆 143"/>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5" name="椭圆 144"/>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6" name="椭圆 145"/>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7" name="椭圆 146"/>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48" name="组合 147"/>
            <p:cNvGrpSpPr/>
            <p:nvPr/>
          </p:nvGrpSpPr>
          <p:grpSpPr>
            <a:xfrm rot="355892">
              <a:off x="4088923" y="-453600"/>
              <a:ext cx="382291" cy="425806"/>
              <a:chOff x="4130498" y="-453600"/>
              <a:chExt cx="382291" cy="425806"/>
            </a:xfrm>
            <a:grpFill/>
          </p:grpSpPr>
          <p:sp>
            <p:nvSpPr>
              <p:cNvPr id="155" name="椭圆 15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6" name="椭圆 15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 name="椭圆 15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9" name="椭圆 148"/>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50" name="组合 149"/>
            <p:cNvGrpSpPr/>
            <p:nvPr/>
          </p:nvGrpSpPr>
          <p:grpSpPr>
            <a:xfrm rot="21244108" flipV="1">
              <a:off x="4088923" y="-1019562"/>
              <a:ext cx="382291" cy="425806"/>
              <a:chOff x="4130498" y="-453600"/>
              <a:chExt cx="382291" cy="425806"/>
            </a:xfrm>
            <a:grpFill/>
          </p:grpSpPr>
          <p:sp>
            <p:nvSpPr>
              <p:cNvPr id="152" name="椭圆 15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3" name="椭圆 15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4" name="椭圆 15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1" name="椭圆 150"/>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2" name="组合 191"/>
          <p:cNvGrpSpPr/>
          <p:nvPr/>
        </p:nvGrpSpPr>
        <p:grpSpPr>
          <a:xfrm>
            <a:off x="1009599" y="5058588"/>
            <a:ext cx="362115" cy="278240"/>
            <a:chOff x="3313590" y="-1019562"/>
            <a:chExt cx="1290744" cy="991768"/>
          </a:xfrm>
          <a:solidFill>
            <a:srgbClr val="D71619">
              <a:alpha val="20000"/>
            </a:srgbClr>
          </a:solidFill>
        </p:grpSpPr>
        <p:sp>
          <p:nvSpPr>
            <p:cNvPr id="193" name="椭圆 192"/>
            <p:cNvSpPr/>
            <p:nvPr/>
          </p:nvSpPr>
          <p:spPr>
            <a:xfrm>
              <a:off x="3696506"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4" name="椭圆 193"/>
            <p:cNvSpPr/>
            <p:nvPr/>
          </p:nvSpPr>
          <p:spPr>
            <a:xfrm>
              <a:off x="3887964"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5" name="椭圆 194"/>
            <p:cNvSpPr/>
            <p:nvPr/>
          </p:nvSpPr>
          <p:spPr>
            <a:xfrm>
              <a:off x="4079422"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6" name="椭圆 195"/>
            <p:cNvSpPr/>
            <p:nvPr/>
          </p:nvSpPr>
          <p:spPr>
            <a:xfrm>
              <a:off x="427088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7" name="椭圆 196"/>
            <p:cNvSpPr/>
            <p:nvPr/>
          </p:nvSpPr>
          <p:spPr>
            <a:xfrm>
              <a:off x="4462346" y="-595588"/>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98" name="组合 197"/>
            <p:cNvGrpSpPr/>
            <p:nvPr/>
          </p:nvGrpSpPr>
          <p:grpSpPr>
            <a:xfrm rot="355892">
              <a:off x="4088923" y="-453600"/>
              <a:ext cx="382291" cy="425806"/>
              <a:chOff x="4130498" y="-453600"/>
              <a:chExt cx="382291" cy="425806"/>
            </a:xfrm>
            <a:grpFill/>
          </p:grpSpPr>
          <p:sp>
            <p:nvSpPr>
              <p:cNvPr id="205" name="椭圆 204"/>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6" name="椭圆 205"/>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7" name="椭圆 206"/>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99" name="椭圆 198"/>
            <p:cNvSpPr/>
            <p:nvPr/>
          </p:nvSpPr>
          <p:spPr>
            <a:xfrm>
              <a:off x="3505048"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00" name="组合 199"/>
            <p:cNvGrpSpPr/>
            <p:nvPr/>
          </p:nvGrpSpPr>
          <p:grpSpPr>
            <a:xfrm rot="21244108" flipV="1">
              <a:off x="4088923" y="-1019562"/>
              <a:ext cx="382291" cy="425806"/>
              <a:chOff x="4130498" y="-453600"/>
              <a:chExt cx="382291" cy="425806"/>
            </a:xfrm>
            <a:grpFill/>
          </p:grpSpPr>
          <p:sp>
            <p:nvSpPr>
              <p:cNvPr id="202" name="椭圆 201"/>
              <p:cNvSpPr/>
              <p:nvPr/>
            </p:nvSpPr>
            <p:spPr>
              <a:xfrm>
                <a:off x="4370801" y="-453600"/>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3" name="椭圆 202"/>
              <p:cNvSpPr/>
              <p:nvPr/>
            </p:nvSpPr>
            <p:spPr>
              <a:xfrm>
                <a:off x="4252540" y="-312776"/>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4" name="椭圆 203"/>
              <p:cNvSpPr/>
              <p:nvPr/>
            </p:nvSpPr>
            <p:spPr>
              <a:xfrm>
                <a:off x="4130498" y="-169782"/>
                <a:ext cx="141988"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01" name="椭圆 200"/>
            <p:cNvSpPr/>
            <p:nvPr/>
          </p:nvSpPr>
          <p:spPr>
            <a:xfrm>
              <a:off x="3313590" y="-595587"/>
              <a:ext cx="141989" cy="1419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8" name="矩形 137"/>
          <p:cNvSpPr/>
          <p:nvPr/>
        </p:nvSpPr>
        <p:spPr>
          <a:xfrm>
            <a:off x="4295775" y="668655"/>
            <a:ext cx="3600450" cy="460375"/>
          </a:xfrm>
          <a:prstGeom prst="rect">
            <a:avLst/>
          </a:prstGeom>
        </p:spPr>
        <p:txBody>
          <a:bodyPr wrap="square">
            <a:spAutoFit/>
          </a:bodyPr>
          <a:lstStyle/>
          <a:p>
            <a:pPr algn="ctr"/>
            <a:r>
              <a:rPr lang="en-US" altLang="zh-CN" sz="24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新中国成立初到2020年</a:t>
            </a:r>
            <a:endParaRPr lang="en-US" altLang="zh-CN" sz="2400" b="1" spc="8"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39" name="矩形 138"/>
          <p:cNvSpPr/>
          <p:nvPr/>
        </p:nvSpPr>
        <p:spPr>
          <a:xfrm>
            <a:off x="5726358" y="1261762"/>
            <a:ext cx="739284" cy="56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54685" y="1527175"/>
            <a:ext cx="1176655" cy="172974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文本框 52"/>
          <p:cNvSpPr txBox="1"/>
          <p:nvPr/>
        </p:nvSpPr>
        <p:spPr>
          <a:xfrm>
            <a:off x="663575" y="1536065"/>
            <a:ext cx="1192530" cy="1476375"/>
          </a:xfrm>
          <a:prstGeom prst="rect">
            <a:avLst/>
          </a:prstGeom>
          <a:noFill/>
        </p:spPr>
        <p:txBody>
          <a:bodyPr wrap="square" rtlCol="0" anchor="t">
            <a:spAutoFit/>
          </a:bodyPr>
          <a:lstStyle/>
          <a:p>
            <a:pPr indent="0" algn="just" eaLnBrk="1" hangingPunct="1">
              <a:buFont typeface="Wingdings" panose="05000000000000000000" pitchFamily="2" charset="2"/>
              <a:buNone/>
            </a:pP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我国人均</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GDP</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从</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119</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元增加到</a:t>
            </a:r>
            <a:r>
              <a:rPr lang="en-US" altLang="zh-CN" sz="16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72447</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元</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a:p>
            <a:pPr indent="0" algn="just" eaLnBrk="1" hangingPunct="1">
              <a:buFont typeface="Wingdings" panose="05000000000000000000" pitchFamily="2" charset="2"/>
              <a:buNone/>
            </a:pP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54" name="矩形 53"/>
          <p:cNvSpPr/>
          <p:nvPr/>
        </p:nvSpPr>
        <p:spPr>
          <a:xfrm>
            <a:off x="2179320" y="3693160"/>
            <a:ext cx="1920240" cy="198755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nSpc>
                <a:spcPct val="140000"/>
              </a:lnSpc>
            </a:pP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全国居民恩格尔系数下降为</a:t>
            </a:r>
            <a:r>
              <a:rPr lang="en-US" altLang="zh-CN" sz="16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30.2%</a:t>
            </a:r>
            <a:r>
              <a:rPr lang="zh-CN" altLang="en-US" sz="16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其中城镇居民为</a:t>
            </a:r>
            <a:r>
              <a:rPr lang="en-US" altLang="zh-CN" sz="16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29.2%</a:t>
            </a:r>
            <a:r>
              <a:rPr lang="zh-CN" altLang="en-US" sz="16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农村居民为</a:t>
            </a:r>
            <a:r>
              <a:rPr lang="en-US" altLang="zh-CN"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32.7%</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56" name="矩形 55"/>
          <p:cNvSpPr/>
          <p:nvPr/>
        </p:nvSpPr>
        <p:spPr>
          <a:xfrm>
            <a:off x="3437255" y="1527175"/>
            <a:ext cx="1693545" cy="172910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城镇居民年人均可支配收入从不足</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100</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元增加到</a:t>
            </a:r>
            <a:r>
              <a:rPr lang="en-US" altLang="zh-CN" sz="16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43834</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元</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60" name="矩形 59"/>
          <p:cNvSpPr/>
          <p:nvPr/>
        </p:nvSpPr>
        <p:spPr>
          <a:xfrm>
            <a:off x="5130800" y="3693795"/>
            <a:ext cx="1797050" cy="198691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农村居民年人均可支配收入从不足</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50</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元增加到</a:t>
            </a:r>
            <a:r>
              <a:rPr lang="en-US" altLang="zh-CN" sz="16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17131</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元</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61" name="矩形 60"/>
          <p:cNvSpPr/>
          <p:nvPr/>
        </p:nvSpPr>
        <p:spPr>
          <a:xfrm>
            <a:off x="6593205" y="1552575"/>
            <a:ext cx="1892935" cy="172085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就业</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教育</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医疗</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住房</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养老</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社保等民生福祉持续改</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善</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62" name="矩形 61"/>
          <p:cNvSpPr/>
          <p:nvPr/>
        </p:nvSpPr>
        <p:spPr>
          <a:xfrm>
            <a:off x="7983220" y="3693795"/>
            <a:ext cx="1713865" cy="1987550"/>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indent="0" algn="just" eaLnBrk="1" hangingPunct="1">
              <a:buFont typeface="Wingdings" panose="05000000000000000000" pitchFamily="2" charset="2"/>
              <a:buNone/>
            </a:pPr>
            <a:r>
              <a:rPr lang="zh-CN"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人均预期寿命快速提高，</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从建国初只有</a:t>
            </a:r>
            <a:r>
              <a:rPr lang="en-US" altLang="zh-CN"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40</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岁左右到如今的</a:t>
            </a:r>
            <a:r>
              <a:rPr lang="en-US" altLang="zh-CN" sz="16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77.3</a:t>
            </a:r>
            <a:r>
              <a:rPr lang="zh-CN" altLang="en-US"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岁</a:t>
            </a:r>
            <a:endParaRPr lang="zh-CN" altLang="en-US">
              <a:latin typeface="方正北魏楷书简体" panose="03000509000000000000" charset="-122"/>
              <a:ea typeface="方正北魏楷书简体" panose="03000509000000000000" charset="-122"/>
              <a:cs typeface="方正北魏楷书简体" panose="03000509000000000000" charset="-122"/>
            </a:endParaRPr>
          </a:p>
        </p:txBody>
      </p:sp>
      <p:sp>
        <p:nvSpPr>
          <p:cNvPr id="63" name="矩形 62"/>
          <p:cNvSpPr/>
          <p:nvPr/>
        </p:nvSpPr>
        <p:spPr>
          <a:xfrm>
            <a:off x="9541510" y="1535430"/>
            <a:ext cx="1913255" cy="1721485"/>
          </a:xfrm>
          <a:prstGeom prst="rect">
            <a:avLst/>
          </a:prstGeom>
          <a:solidFill>
            <a:schemeClr val="bg1"/>
          </a:solidFill>
          <a:ln w="952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lvl="1" algn="just"/>
            <a:r>
              <a:rPr lang="zh-CN" altLang="en-US"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现行标准下</a:t>
            </a:r>
            <a:r>
              <a:rPr lang="en-US" altLang="zh-CN"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9899</a:t>
            </a:r>
            <a:r>
              <a:rPr lang="zh-CN" altLang="en-US"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万农村贫困人口全部脱贫，</a:t>
            </a:r>
            <a:r>
              <a:rPr lang="en-US" altLang="zh-CN"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832</a:t>
            </a:r>
            <a:r>
              <a:rPr lang="zh-CN" altLang="en-US"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个贫困县全部摘帽，</a:t>
            </a:r>
            <a:r>
              <a:rPr lang="en-US" altLang="zh-CN"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12.8</a:t>
            </a:r>
            <a:r>
              <a:rPr lang="zh-CN" altLang="en-US"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万个贫困村全部出列</a:t>
            </a:r>
            <a:endParaRPr lang="zh-CN" altLang="en-US"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fltVal val="0"/>
                                          </p:val>
                                        </p:tav>
                                        <p:tav tm="100000">
                                          <p:val>
                                            <p:strVal val="#ppt_h"/>
                                          </p:val>
                                        </p:tav>
                                      </p:tavLst>
                                    </p:anim>
                                    <p:animEffect transition="in" filter="fade">
                                      <p:cBhvr>
                                        <p:cTn id="9" dur="500"/>
                                        <p:tgtEl>
                                          <p:spTgt spid="13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9"/>
                                        </p:tgtEl>
                                        <p:attrNameLst>
                                          <p:attrName>style.visibility</p:attrName>
                                        </p:attrNameLst>
                                      </p:cBhvr>
                                      <p:to>
                                        <p:strVal val="visible"/>
                                      </p:to>
                                    </p:set>
                                    <p:anim calcmode="lin" valueType="num">
                                      <p:cBhvr>
                                        <p:cTn id="12" dur="500" fill="hold"/>
                                        <p:tgtEl>
                                          <p:spTgt spid="139"/>
                                        </p:tgtEl>
                                        <p:attrNameLst>
                                          <p:attrName>ppt_w</p:attrName>
                                        </p:attrNameLst>
                                      </p:cBhvr>
                                      <p:tavLst>
                                        <p:tav tm="0">
                                          <p:val>
                                            <p:fltVal val="0"/>
                                          </p:val>
                                        </p:tav>
                                        <p:tav tm="100000">
                                          <p:val>
                                            <p:strVal val="#ppt_w"/>
                                          </p:val>
                                        </p:tav>
                                      </p:tavLst>
                                    </p:anim>
                                    <p:anim calcmode="lin" valueType="num">
                                      <p:cBhvr>
                                        <p:cTn id="13" dur="500" fill="hold"/>
                                        <p:tgtEl>
                                          <p:spTgt spid="139"/>
                                        </p:tgtEl>
                                        <p:attrNameLst>
                                          <p:attrName>ppt_h</p:attrName>
                                        </p:attrNameLst>
                                      </p:cBhvr>
                                      <p:tavLst>
                                        <p:tav tm="0">
                                          <p:val>
                                            <p:fltVal val="0"/>
                                          </p:val>
                                        </p:tav>
                                        <p:tav tm="100000">
                                          <p:val>
                                            <p:strVal val="#ppt_h"/>
                                          </p:val>
                                        </p:tav>
                                      </p:tavLst>
                                    </p:anim>
                                    <p:animEffect transition="in" filter="fade">
                                      <p:cBhvr>
                                        <p:cTn id="14" dur="500"/>
                                        <p:tgtEl>
                                          <p:spTgt spid="13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down)">
                                      <p:cBhvr>
                                        <p:cTn id="37" dur="500"/>
                                        <p:tgtEl>
                                          <p:spTgt spid="1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59"/>
                                        </p:tgtEl>
                                        <p:attrNameLst>
                                          <p:attrName>style.visibility</p:attrName>
                                        </p:attrNameLst>
                                      </p:cBhvr>
                                      <p:to>
                                        <p:strVal val="visible"/>
                                      </p:to>
                                    </p:set>
                                    <p:anim calcmode="lin" valueType="num">
                                      <p:cBhvr additive="base">
                                        <p:cTn id="57" dur="500" fill="hold"/>
                                        <p:tgtEl>
                                          <p:spTgt spid="159"/>
                                        </p:tgtEl>
                                        <p:attrNameLst>
                                          <p:attrName>ppt_x</p:attrName>
                                        </p:attrNameLst>
                                      </p:cBhvr>
                                      <p:tavLst>
                                        <p:tav tm="0">
                                          <p:val>
                                            <p:strVal val="#ppt_x"/>
                                          </p:val>
                                        </p:tav>
                                        <p:tav tm="100000">
                                          <p:val>
                                            <p:strVal val="#ppt_x"/>
                                          </p:val>
                                        </p:tav>
                                      </p:tavLst>
                                    </p:anim>
                                    <p:anim calcmode="lin" valueType="num">
                                      <p:cBhvr additive="base">
                                        <p:cTn id="58" dur="500" fill="hold"/>
                                        <p:tgtEl>
                                          <p:spTgt spid="15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down)">
                                      <p:cBhvr>
                                        <p:cTn id="63" dur="500"/>
                                        <p:tgtEl>
                                          <p:spTgt spid="55"/>
                                        </p:tgtEl>
                                      </p:cBhvr>
                                    </p:animEffect>
                                  </p:childTnLst>
                                </p:cTn>
                              </p:par>
                              <p:par>
                                <p:cTn id="64" presetID="2" presetClass="entr" presetSubtype="4" fill="hold" nodeType="withEffect">
                                  <p:stCondLst>
                                    <p:cond delay="0"/>
                                  </p:stCondLst>
                                  <p:childTnLst>
                                    <p:set>
                                      <p:cBhvr>
                                        <p:cTn id="65" dur="1" fill="hold">
                                          <p:stCondLst>
                                            <p:cond delay="0"/>
                                          </p:stCondLst>
                                        </p:cTn>
                                        <p:tgtEl>
                                          <p:spTgt spid="158"/>
                                        </p:tgtEl>
                                        <p:attrNameLst>
                                          <p:attrName>style.visibility</p:attrName>
                                        </p:attrNameLst>
                                      </p:cBhvr>
                                      <p:to>
                                        <p:strVal val="visible"/>
                                      </p:to>
                                    </p:set>
                                    <p:anim calcmode="lin" valueType="num">
                                      <p:cBhvr additive="base">
                                        <p:cTn id="66" dur="500" fill="hold"/>
                                        <p:tgtEl>
                                          <p:spTgt spid="158"/>
                                        </p:tgtEl>
                                        <p:attrNameLst>
                                          <p:attrName>ppt_x</p:attrName>
                                        </p:attrNameLst>
                                      </p:cBhvr>
                                      <p:tavLst>
                                        <p:tav tm="0">
                                          <p:val>
                                            <p:strVal val="#ppt_x"/>
                                          </p:val>
                                        </p:tav>
                                        <p:tav tm="100000">
                                          <p:val>
                                            <p:strVal val="#ppt_x"/>
                                          </p:val>
                                        </p:tav>
                                      </p:tavLst>
                                    </p:anim>
                                    <p:anim calcmode="lin" valueType="num">
                                      <p:cBhvr additive="base">
                                        <p:cTn id="67" dur="500" fill="hold"/>
                                        <p:tgtEl>
                                          <p:spTgt spid="158"/>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42"/>
                                        </p:tgtEl>
                                        <p:attrNameLst>
                                          <p:attrName>style.visibility</p:attrName>
                                        </p:attrNameLst>
                                      </p:cBhvr>
                                      <p:to>
                                        <p:strVal val="visible"/>
                                      </p:to>
                                    </p:set>
                                    <p:anim calcmode="lin" valueType="num">
                                      <p:cBhvr additive="base">
                                        <p:cTn id="70" dur="500" fill="hold"/>
                                        <p:tgtEl>
                                          <p:spTgt spid="142"/>
                                        </p:tgtEl>
                                        <p:attrNameLst>
                                          <p:attrName>ppt_x</p:attrName>
                                        </p:attrNameLst>
                                      </p:cBhvr>
                                      <p:tavLst>
                                        <p:tav tm="0">
                                          <p:val>
                                            <p:strVal val="#ppt_x"/>
                                          </p:val>
                                        </p:tav>
                                        <p:tav tm="100000">
                                          <p:val>
                                            <p:strVal val="#ppt_x"/>
                                          </p:val>
                                        </p:tav>
                                      </p:tavLst>
                                    </p:anim>
                                    <p:anim calcmode="lin" valueType="num">
                                      <p:cBhvr additive="base">
                                        <p:cTn id="71" dur="500" fill="hold"/>
                                        <p:tgtEl>
                                          <p:spTgt spid="142"/>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192"/>
                                        </p:tgtEl>
                                        <p:attrNameLst>
                                          <p:attrName>style.visibility</p:attrName>
                                        </p:attrNameLst>
                                      </p:cBhvr>
                                      <p:to>
                                        <p:strVal val="visible"/>
                                      </p:to>
                                    </p:set>
                                    <p:anim calcmode="lin" valueType="num">
                                      <p:cBhvr additive="base">
                                        <p:cTn id="74" dur="500" fill="hold"/>
                                        <p:tgtEl>
                                          <p:spTgt spid="192"/>
                                        </p:tgtEl>
                                        <p:attrNameLst>
                                          <p:attrName>ppt_x</p:attrName>
                                        </p:attrNameLst>
                                      </p:cBhvr>
                                      <p:tavLst>
                                        <p:tav tm="0">
                                          <p:val>
                                            <p:strVal val="#ppt_x"/>
                                          </p:val>
                                        </p:tav>
                                        <p:tav tm="100000">
                                          <p:val>
                                            <p:strVal val="#ppt_x"/>
                                          </p:val>
                                        </p:tav>
                                      </p:tavLst>
                                    </p:anim>
                                    <p:anim calcmode="lin" valueType="num">
                                      <p:cBhvr additive="base">
                                        <p:cTn id="75" dur="500" fill="hold"/>
                                        <p:tgtEl>
                                          <p:spTgt spid="192"/>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grpId="0" nodeType="click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strips(downLeft)">
                                      <p:cBhvr>
                                        <p:cTn id="80" dur="500"/>
                                        <p:tgtEl>
                                          <p:spTgt spid="5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54"/>
                                        </p:tgtEl>
                                        <p:attrNameLst>
                                          <p:attrName>style.visibility</p:attrName>
                                        </p:attrNameLst>
                                      </p:cBhvr>
                                      <p:to>
                                        <p:strVal val="visible"/>
                                      </p:to>
                                    </p:set>
                                    <p:animEffect transition="in" filter="wipe(down)">
                                      <p:cBhvr>
                                        <p:cTn id="85" dur="500"/>
                                        <p:tgtEl>
                                          <p:spTgt spid="5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wipe(down)">
                                      <p:cBhvr>
                                        <p:cTn id="90" dur="500"/>
                                        <p:tgtEl>
                                          <p:spTgt spid="5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wipe(down)">
                                      <p:cBhvr>
                                        <p:cTn id="100" dur="500"/>
                                        <p:tgtEl>
                                          <p:spTgt spid="61"/>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grpId="0" nodeType="click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wipe(down)">
                                      <p:cBhvr>
                                        <p:cTn id="105" dur="500"/>
                                        <p:tgtEl>
                                          <p:spTgt spid="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wipe(down)">
                                      <p:cBhvr>
                                        <p:cTn id="11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38" grpId="0"/>
      <p:bldP spid="139" grpId="0" animBg="1"/>
      <p:bldP spid="55" grpId="0" animBg="1"/>
      <p:bldP spid="55" grpId="1" animBg="1"/>
      <p:bldP spid="53" grpId="0"/>
      <p:bldP spid="54" grpId="0" animBg="1"/>
      <p:bldP spid="56" grpId="0" animBg="1"/>
      <p:bldP spid="60" grpId="0" animBg="1"/>
      <p:bldP spid="60" grpId="1" animBg="1"/>
      <p:bldP spid="61" grpId="0" animBg="1"/>
      <p:bldP spid="61" grpId="1" animBg="1"/>
      <p:bldP spid="62" grpId="0" animBg="1"/>
      <p:bldP spid="62" grpId="1" animBg="1"/>
      <p:bldP spid="63" grpId="0" animBg="1"/>
      <p:bldP spid="6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
          <p:cNvSpPr/>
          <p:nvPr/>
        </p:nvSpPr>
        <p:spPr>
          <a:xfrm>
            <a:off x="1550670" y="1927860"/>
            <a:ext cx="5144770" cy="3002915"/>
          </a:xfrm>
          <a:prstGeom prst="roundRect">
            <a:avLst>
              <a:gd name="adj" fmla="val 11198"/>
            </a:avLst>
          </a:prstGeom>
          <a:noFill/>
          <a:ln w="28575">
            <a:solidFill>
              <a:srgbClr val="C11F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zh-CN" altLang="en-US" dirty="0">
              <a:latin typeface="思源黑体 CN Light" panose="020B0300000000000000" pitchFamily="34" charset="-122"/>
              <a:ea typeface="思源黑体 CN Light" panose="020B0300000000000000" pitchFamily="34" charset="-122"/>
              <a:cs typeface="+mn-ea"/>
              <a:sym typeface="+mn-lt"/>
            </a:endParaRPr>
          </a:p>
        </p:txBody>
      </p:sp>
      <p:sp>
        <p:nvSpPr>
          <p:cNvPr id="14" name="文本框 13"/>
          <p:cNvSpPr txBox="1"/>
          <p:nvPr/>
        </p:nvSpPr>
        <p:spPr>
          <a:xfrm>
            <a:off x="1680845" y="2105660"/>
            <a:ext cx="4902200" cy="2399665"/>
          </a:xfrm>
          <a:prstGeom prst="rect">
            <a:avLst/>
          </a:prstGeom>
          <a:noFill/>
        </p:spPr>
        <p:txBody>
          <a:bodyPr wrap="square" rtlCol="0">
            <a:spAutoFit/>
          </a:bodyPr>
          <a:lstStyle/>
          <a:p>
            <a:pPr indent="636905" fontAlgn="auto">
              <a:lnSpc>
                <a:spcPct val="150000"/>
              </a:lnSpc>
            </a:pPr>
            <a:r>
              <a:rPr lang="zh-CN" altLang="en-US" sz="20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这是新中国人民生活水平极大改善的70年。从贫困到温饱再到小康，中国人民的生活实现了历史性跨越。</a:t>
            </a:r>
            <a:endParaRPr lang="zh-CN" altLang="en-US" sz="20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endParaRPr>
          </a:p>
          <a:p>
            <a:pPr indent="636905" fontAlgn="auto">
              <a:lnSpc>
                <a:spcPct val="150000"/>
              </a:lnSpc>
            </a:pPr>
            <a:r>
              <a:rPr lang="zh-CN" altLang="en-US" sz="20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rPr>
              <a:t>今天，过上殷实生活的人们，正在朝着实现全体人民共同富裕的目标不断迈进。</a:t>
            </a:r>
            <a:endParaRPr lang="zh-CN" altLang="en-US" sz="2000" dirty="0">
              <a:solidFill>
                <a:schemeClr val="tx1"/>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pic>
        <p:nvPicPr>
          <p:cNvPr id="29" name="图片 28"/>
          <p:cNvPicPr>
            <a:picLocks noChangeAspect="1"/>
          </p:cNvPicPr>
          <p:nvPr/>
        </p:nvPicPr>
        <p:blipFill>
          <a:blip r:embed="rId1">
            <a:extLst>
              <a:ext uri="{28A0092B-C50C-407E-A947-70E740481C1C}">
                <a14:useLocalDpi xmlns:a14="http://schemas.microsoft.com/office/drawing/2010/main" val="0"/>
              </a:ext>
            </a:extLst>
          </a:blip>
          <a:srcRect r="4443" b="5860"/>
          <a:stretch>
            <a:fillRect/>
          </a:stretch>
        </p:blipFill>
        <p:spPr>
          <a:xfrm>
            <a:off x="6955617" y="1464004"/>
            <a:ext cx="5236383" cy="5393997"/>
          </a:xfrm>
          <a:custGeom>
            <a:avLst/>
            <a:gdLst>
              <a:gd name="connsiteX0" fmla="*/ 0 w 5236383"/>
              <a:gd name="connsiteY0" fmla="*/ 0 h 5393997"/>
              <a:gd name="connsiteX1" fmla="*/ 5236383 w 5236383"/>
              <a:gd name="connsiteY1" fmla="*/ 0 h 5393997"/>
              <a:gd name="connsiteX2" fmla="*/ 5236383 w 5236383"/>
              <a:gd name="connsiteY2" fmla="*/ 5393997 h 5393997"/>
              <a:gd name="connsiteX3" fmla="*/ 0 w 5236383"/>
              <a:gd name="connsiteY3" fmla="*/ 5393997 h 5393997"/>
            </a:gdLst>
            <a:ahLst/>
            <a:cxnLst>
              <a:cxn ang="0">
                <a:pos x="connsiteX0" y="connsiteY0"/>
              </a:cxn>
              <a:cxn ang="0">
                <a:pos x="connsiteX1" y="connsiteY1"/>
              </a:cxn>
              <a:cxn ang="0">
                <a:pos x="connsiteX2" y="connsiteY2"/>
              </a:cxn>
              <a:cxn ang="0">
                <a:pos x="connsiteX3" y="connsiteY3"/>
              </a:cxn>
            </a:cxnLst>
            <a:rect l="l" t="t" r="r" b="b"/>
            <a:pathLst>
              <a:path w="5236383" h="5393997">
                <a:moveTo>
                  <a:pt x="0" y="0"/>
                </a:moveTo>
                <a:lnTo>
                  <a:pt x="5236383" y="0"/>
                </a:lnTo>
                <a:lnTo>
                  <a:pt x="5236383" y="5393997"/>
                </a:lnTo>
                <a:lnTo>
                  <a:pt x="0" y="5393997"/>
                </a:lnTo>
                <a:close/>
              </a:path>
            </a:pathLst>
          </a:custGeom>
        </p:spPr>
      </p:pic>
      <p:sp>
        <p:nvSpPr>
          <p:cNvPr id="13" name="文本框 12"/>
          <p:cNvSpPr txBox="1"/>
          <p:nvPr/>
        </p:nvSpPr>
        <p:spPr>
          <a:xfrm>
            <a:off x="1551364" y="366698"/>
            <a:ext cx="5922776" cy="460375"/>
          </a:xfrm>
          <a:prstGeom prst="rect">
            <a:avLst/>
          </a:prstGeom>
          <a:noFill/>
        </p:spPr>
        <p:txBody>
          <a:bodyPr wrap="square" rtlCol="0">
            <a:spAutoFit/>
          </a:bodyPr>
          <a:lstStyle/>
          <a:p>
            <a:pPr marR="0" defTabSz="914400" eaLnBrk="1" fontAlgn="auto"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（1）人民生活水平不断提高</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2" name="矩形 1"/>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strVal val="#ppt_w*0.70"/>
                                          </p:val>
                                        </p:tav>
                                        <p:tav tm="100000">
                                          <p:val>
                                            <p:strVal val="#ppt_w"/>
                                          </p:val>
                                        </p:tav>
                                      </p:tavLst>
                                    </p:anim>
                                    <p:anim calcmode="lin" valueType="num">
                                      <p:cBhvr>
                                        <p:cTn id="14" dur="1000" fill="hold"/>
                                        <p:tgtEl>
                                          <p:spTgt spid="15"/>
                                        </p:tgtEl>
                                        <p:attrNameLst>
                                          <p:attrName>ppt_h</p:attrName>
                                        </p:attrNameLst>
                                      </p:cBhvr>
                                      <p:tavLst>
                                        <p:tav tm="0">
                                          <p:val>
                                            <p:strVal val="#ppt_h"/>
                                          </p:val>
                                        </p:tav>
                                        <p:tav tm="100000">
                                          <p:val>
                                            <p:strVal val="#ppt_h"/>
                                          </p:val>
                                        </p:tav>
                                      </p:tavLst>
                                    </p:anim>
                                    <p:animEffect transition="in" filter="fade">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4" presetClass="entr" presetSubtype="0" fill="hold" nodeType="click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 from="(-#ppt_w/2)" to="(#ppt_x)" calcmode="lin" valueType="num">
                                      <p:cBhvr>
                                        <p:cTn id="20" dur="600" fill="hold">
                                          <p:stCondLst>
                                            <p:cond delay="0"/>
                                          </p:stCondLst>
                                        </p:cTn>
                                        <p:tgtEl>
                                          <p:spTgt spid="14">
                                            <p:txEl>
                                              <p:pRg st="0" end="0"/>
                                            </p:txEl>
                                          </p:spTgt>
                                        </p:tgtEl>
                                        <p:attrNameLst>
                                          <p:attrName>ppt_x</p:attrName>
                                        </p:attrNameLst>
                                      </p:cBhvr>
                                    </p:anim>
                                    <p:anim from="0" to="-1.0" calcmode="lin" valueType="num">
                                      <p:cBhvr>
                                        <p:cTn id="21" dur="200" decel="50000" autoRev="1" fill="hold">
                                          <p:stCondLst>
                                            <p:cond delay="600"/>
                                          </p:stCondLst>
                                        </p:cTn>
                                        <p:tgtEl>
                                          <p:spTgt spid="14">
                                            <p:txEl>
                                              <p:pRg st="0" end="0"/>
                                            </p:txEl>
                                          </p:spTgt>
                                        </p:tgtEl>
                                        <p:attrNameLst>
                                          <p:attrName>xshear</p:attrName>
                                        </p:attrNameLst>
                                      </p:cBhvr>
                                    </p:anim>
                                    <p:animScale>
                                      <p:cBhvr>
                                        <p:cTn id="22" dur="200" decel="100000" autoRev="1" fill="hold">
                                          <p:stCondLst>
                                            <p:cond delay="600"/>
                                          </p:stCondLst>
                                        </p:cTn>
                                        <p:tgtEl>
                                          <p:spTgt spid="14">
                                            <p:txEl>
                                              <p:pRg st="0" end="0"/>
                                            </p:txEl>
                                          </p:spTgt>
                                        </p:tgtEl>
                                      </p:cBhvr>
                                      <p:from x="100000" y="100000"/>
                                      <p:to x="80000" y="100000"/>
                                    </p:animScale>
                                    <p:anim by="(#ppt_h/3+#ppt_w*0.1)" calcmode="lin" valueType="num">
                                      <p:cBhvr additive="sum">
                                        <p:cTn id="23" dur="200" decel="100000" autoRev="1" fill="hold">
                                          <p:stCondLst>
                                            <p:cond delay="600"/>
                                          </p:stCondLst>
                                        </p:cTn>
                                        <p:tgtEl>
                                          <p:spTgt spid="14">
                                            <p:txEl>
                                              <p:pRg st="0" end="0"/>
                                            </p:txEl>
                                          </p:spTgt>
                                        </p:tgtEl>
                                        <p:attrNameLst>
                                          <p:attrName>ppt_x</p:attrName>
                                        </p:attrNameLst>
                                      </p:cBhvr>
                                    </p:anim>
                                  </p:childTnLst>
                                </p:cTn>
                              </p:par>
                              <p:par>
                                <p:cTn id="24" presetID="34" presetClass="entr" presetSubtype="0" fill="hold" nodeType="with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 from="(-#ppt_w/2)" to="(#ppt_x)" calcmode="lin" valueType="num">
                                      <p:cBhvr>
                                        <p:cTn id="26" dur="600" fill="hold">
                                          <p:stCondLst>
                                            <p:cond delay="0"/>
                                          </p:stCondLst>
                                        </p:cTn>
                                        <p:tgtEl>
                                          <p:spTgt spid="14">
                                            <p:txEl>
                                              <p:pRg st="1" end="1"/>
                                            </p:txEl>
                                          </p:spTgt>
                                        </p:tgtEl>
                                        <p:attrNameLst>
                                          <p:attrName>ppt_x</p:attrName>
                                        </p:attrNameLst>
                                      </p:cBhvr>
                                    </p:anim>
                                    <p:anim from="0" to="-1.0" calcmode="lin" valueType="num">
                                      <p:cBhvr>
                                        <p:cTn id="27" dur="200" decel="50000" autoRev="1" fill="hold">
                                          <p:stCondLst>
                                            <p:cond delay="600"/>
                                          </p:stCondLst>
                                        </p:cTn>
                                        <p:tgtEl>
                                          <p:spTgt spid="14">
                                            <p:txEl>
                                              <p:pRg st="1" end="1"/>
                                            </p:txEl>
                                          </p:spTgt>
                                        </p:tgtEl>
                                        <p:attrNameLst>
                                          <p:attrName>xshear</p:attrName>
                                        </p:attrNameLst>
                                      </p:cBhvr>
                                    </p:anim>
                                    <p:animScale>
                                      <p:cBhvr>
                                        <p:cTn id="28" dur="200" decel="100000" autoRev="1" fill="hold">
                                          <p:stCondLst>
                                            <p:cond delay="600"/>
                                          </p:stCondLst>
                                        </p:cTn>
                                        <p:tgtEl>
                                          <p:spTgt spid="14">
                                            <p:txEl>
                                              <p:pRg st="1" end="1"/>
                                            </p:txEl>
                                          </p:spTgt>
                                        </p:tgtEl>
                                      </p:cBhvr>
                                      <p:from x="100000" y="100000"/>
                                      <p:to x="80000" y="100000"/>
                                    </p:animScale>
                                    <p:anim by="(#ppt_h/3+#ppt_w*0.1)" calcmode="lin" valueType="num">
                                      <p:cBhvr additive="sum">
                                        <p:cTn id="29" dur="200" decel="100000" autoRev="1" fill="hold">
                                          <p:stCondLst>
                                            <p:cond delay="600"/>
                                          </p:stCondLst>
                                        </p:cTn>
                                        <p:tgtEl>
                                          <p:spTgt spid="14">
                                            <p:txEl>
                                              <p:pRg st="1" end="1"/>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10196195" cy="152844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lang="en-US" sz="2000" kern="0"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圆角 12"/>
          <p:cNvSpPr/>
          <p:nvPr/>
        </p:nvSpPr>
        <p:spPr>
          <a:xfrm>
            <a:off x="1697343" y="1241011"/>
            <a:ext cx="2572680" cy="46473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defRPr/>
            </a:pPr>
            <a:r>
              <a:rPr lang="zh-CN" altLang="en-US" sz="2000" b="1" kern="0" dirty="0">
                <a:solidFill>
                  <a:prstClr val="white"/>
                </a:solidFill>
                <a:latin typeface="方正小标宋简体" panose="00000600000000000000" charset="-122"/>
                <a:ea typeface="方正小标宋简体" panose="00000600000000000000" charset="-122"/>
                <a:cs typeface="+mn-ea"/>
                <a:sym typeface="+mn-ea"/>
              </a:rPr>
              <a:t>什么是美好生活？</a:t>
            </a:r>
            <a:endParaRPr lang="zh-CN" altLang="en-US" sz="2000" b="1" kern="0" dirty="0">
              <a:solidFill>
                <a:prstClr val="white"/>
              </a:solidFill>
              <a:latin typeface="方正小标宋简体" panose="00000600000000000000" charset="-122"/>
              <a:ea typeface="方正小标宋简体" panose="00000600000000000000" charset="-122"/>
              <a:cs typeface="+mn-ea"/>
            </a:endParaRPr>
          </a:p>
        </p:txBody>
      </p:sp>
      <p:sp>
        <p:nvSpPr>
          <p:cNvPr id="11" name="文本框 10"/>
          <p:cNvSpPr txBox="1"/>
          <p:nvPr/>
        </p:nvSpPr>
        <p:spPr>
          <a:xfrm>
            <a:off x="1286510" y="1857375"/>
            <a:ext cx="9752330" cy="891540"/>
          </a:xfrm>
          <a:prstGeom prst="rect">
            <a:avLst/>
          </a:prstGeom>
          <a:noFill/>
        </p:spPr>
        <p:txBody>
          <a:bodyPr wrap="square" rtlCol="0">
            <a:spAutoFit/>
          </a:bodyPr>
          <a:lstStyle/>
          <a:p>
            <a:pPr algn="just">
              <a:lnSpc>
                <a:spcPct val="130000"/>
              </a:lnSpc>
              <a:spcAft>
                <a:spcPts val="500"/>
              </a:spcAft>
            </a:pPr>
            <a:r>
              <a:rPr lang="zh-CN" altLang="en-US" sz="2000" dirty="0">
                <a:latin typeface="方正北魏楷书简体" panose="03000509000000000000" charset="-122"/>
                <a:ea typeface="方正北魏楷书简体" panose="03000509000000000000" charset="-122"/>
                <a:sym typeface="+mn-ea"/>
              </a:rPr>
              <a:t>美好生活不仅要生活富裕还要有更高质量，有更多的获得感、幸福感、安全感，对民主、法治、公平、正义、安全等方面的要求日益增长。</a:t>
            </a:r>
            <a:endParaRPr lang="zh-CN" altLang="en-US" sz="2000" dirty="0">
              <a:latin typeface="方正北魏楷书简体" panose="03000509000000000000" charset="-122"/>
              <a:ea typeface="方正北魏楷书简体" panose="03000509000000000000" charset="-122"/>
              <a:sym typeface="+mn-ea"/>
            </a:endParaRPr>
          </a:p>
        </p:txBody>
      </p:sp>
      <p:sp>
        <p:nvSpPr>
          <p:cNvPr id="6" name="矩形 5"/>
          <p:cNvSpPr/>
          <p:nvPr/>
        </p:nvSpPr>
        <p:spPr>
          <a:xfrm>
            <a:off x="5043805" y="3472180"/>
            <a:ext cx="6250305" cy="2584450"/>
          </a:xfrm>
          <a:prstGeom prst="rect">
            <a:avLst/>
          </a:prstGeom>
        </p:spPr>
        <p:txBody>
          <a:bodyPr wrap="square">
            <a:spAutoFit/>
          </a:bodyPr>
          <a:lstStyle/>
          <a:p>
            <a:pPr indent="636905" algn="just" fontAlgn="auto">
              <a:lnSpc>
                <a:spcPct val="150000"/>
              </a:lnSpc>
            </a:pPr>
            <a:r>
              <a:rPr lang="zh-CN" altLang="zh-CN"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宋体" panose="02010600030101010101" pitchFamily="2" charset="-122"/>
              </a:rPr>
              <a:t>“人民群众的需要呈现多样化多层次多方面的特点，期盼有更好的教育、更稳定的工作、更满意的收入、更可靠的社会保障、更高水平的医疗卫生服务、更舒适的居住条件、更优美的环境、更丰富的精神文化生活”。</a:t>
            </a:r>
            <a:endParaRPr lang="zh-CN" altLang="zh-CN"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宋体" panose="02010600030101010101" pitchFamily="2" charset="-122"/>
            </a:endParaRPr>
          </a:p>
          <a:p>
            <a:pPr indent="636905" algn="just" fontAlgn="auto">
              <a:lnSpc>
                <a:spcPct val="150000"/>
              </a:lnSpc>
            </a:pPr>
            <a:r>
              <a:rPr lang="en-US" altLang="zh-CN"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宋体" panose="02010600030101010101" pitchFamily="2" charset="-122"/>
              </a:rPr>
              <a:t>                                                             </a:t>
            </a:r>
            <a:r>
              <a:rPr lang="zh-CN" altLang="zh-CN"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宋体" panose="02010600030101010101" pitchFamily="2" charset="-122"/>
              </a:rPr>
              <a:t>——习近平</a:t>
            </a:r>
            <a:endParaRPr lang="zh-CN" altLang="zh-CN" dirty="0"/>
          </a:p>
        </p:txBody>
      </p:sp>
      <p:cxnSp>
        <p:nvCxnSpPr>
          <p:cNvPr id="8" name="直接连接符 7"/>
          <p:cNvCxnSpPr/>
          <p:nvPr/>
        </p:nvCxnSpPr>
        <p:spPr>
          <a:xfrm>
            <a:off x="6301691" y="3126259"/>
            <a:ext cx="4991784" cy="0"/>
          </a:xfrm>
          <a:prstGeom prst="line">
            <a:avLst/>
          </a:prstGeom>
          <a:noFill/>
          <a:ln w="6350" cap="flat" cmpd="sng" algn="ctr">
            <a:solidFill>
              <a:srgbClr val="C00000"/>
            </a:solidFill>
            <a:prstDash val="solid"/>
            <a:miter lim="800000"/>
          </a:ln>
          <a:effectLst/>
        </p:spPr>
      </p:cxnSp>
      <p:sp>
        <p:nvSpPr>
          <p:cNvPr id="13" name="文本框 12"/>
          <p:cNvSpPr txBox="1"/>
          <p:nvPr/>
        </p:nvSpPr>
        <p:spPr>
          <a:xfrm>
            <a:off x="1678364" y="49369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3" name="矩形 2"/>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97000" y="3126105"/>
            <a:ext cx="3173095" cy="2852420"/>
          </a:xfrm>
          <a:prstGeom prst="rect">
            <a:avLst/>
          </a:prstGeom>
          <a:effectLst>
            <a:outerShdw blurRad="63500" sx="102000" sy="102000" algn="ctr"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23" presetClass="entr" presetSubtype="16" fill="hold" nodeType="afterEffect">
                                  <p:stCondLst>
                                    <p:cond delay="0"/>
                                  </p:stCondLst>
                                  <p:iterate type="lt">
                                    <p:tmPct val="10000"/>
                                  </p:iterate>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p:cTn id="18"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6">
                                            <p:txEl>
                                              <p:pRg st="1" end="1"/>
                                            </p:txEl>
                                          </p:spTgt>
                                        </p:tgtEl>
                                        <p:attrNameLst>
                                          <p:attrName>ppt_h</p:attrName>
                                        </p:attrNameLst>
                                      </p:cBhvr>
                                      <p:tavLst>
                                        <p:tav tm="0">
                                          <p:val>
                                            <p:fltVal val="0"/>
                                          </p:val>
                                        </p:tav>
                                        <p:tav tm="100000">
                                          <p:val>
                                            <p:strVal val="#ppt_h"/>
                                          </p:val>
                                        </p:tav>
                                      </p:tavLst>
                                    </p:anim>
                                  </p:childTnLst>
                                </p:cTn>
                              </p:par>
                            </p:childTnLst>
                          </p:cTn>
                        </p:par>
                        <p:par>
                          <p:cTn id="20" fill="hold">
                            <p:stCondLst>
                              <p:cond delay="4250"/>
                            </p:stCondLst>
                            <p:childTnLst>
                              <p:par>
                                <p:cTn id="21" presetID="53" presetClass="entr" presetSubtype="16"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4750"/>
                            </p:stCondLst>
                            <p:childTnLst>
                              <p:par>
                                <p:cTn id="27" presetID="21"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1000"/>
                                        <p:tgtEl>
                                          <p:spTgt spid="9"/>
                                        </p:tgtEl>
                                      </p:cBhvr>
                                    </p:animEffect>
                                  </p:childTnLst>
                                </p:cTn>
                              </p:par>
                            </p:childTnLst>
                          </p:cTn>
                        </p:par>
                        <p:par>
                          <p:cTn id="30" fill="hold">
                            <p:stCondLst>
                              <p:cond delay="5750"/>
                            </p:stCondLst>
                            <p:childTnLst>
                              <p:par>
                                <p:cTn id="31" presetID="18" presetClass="entr" presetSubtype="6"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strips(downRight)">
                                      <p:cBhvr>
                                        <p:cTn id="33" dur="800"/>
                                        <p:tgtEl>
                                          <p:spTgt spid="11"/>
                                        </p:tgtEl>
                                      </p:cBhvr>
                                    </p:animEffect>
                                  </p:childTnLst>
                                </p:cTn>
                              </p:par>
                              <p:par>
                                <p:cTn id="34" presetID="22" presetClass="entr" presetSubtype="8"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childTnLst>
                          </p:cTn>
                        </p:par>
                        <p:par>
                          <p:cTn id="37" fill="hold">
                            <p:stCondLst>
                              <p:cond delay="6750"/>
                            </p:stCondLst>
                            <p:childTnLst>
                              <p:par>
                                <p:cTn id="38" presetID="42"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anim calcmode="lin" valueType="num">
                                      <p:cBhvr>
                                        <p:cTn id="41" dur="500" fill="hold"/>
                                        <p:tgtEl>
                                          <p:spTgt spid="6"/>
                                        </p:tgtEl>
                                        <p:attrNameLst>
                                          <p:attrName>ppt_x</p:attrName>
                                        </p:attrNameLst>
                                      </p:cBhvr>
                                      <p:tavLst>
                                        <p:tav tm="0">
                                          <p:val>
                                            <p:strVal val="#ppt_x"/>
                                          </p:val>
                                        </p:tav>
                                        <p:tav tm="100000">
                                          <p:val>
                                            <p:strVal val="#ppt_x"/>
                                          </p:val>
                                        </p:tav>
                                      </p:tavLst>
                                    </p:anim>
                                    <p:anim calcmode="lin" valueType="num">
                                      <p:cBhvr>
                                        <p:cTn id="42" dur="500" fill="hold"/>
                                        <p:tgtEl>
                                          <p:spTgt spid="6"/>
                                        </p:tgtEl>
                                        <p:attrNameLst>
                                          <p:attrName>ppt_y</p:attrName>
                                        </p:attrNameLst>
                                      </p:cBhvr>
                                      <p:tavLst>
                                        <p:tav tm="0">
                                          <p:val>
                                            <p:strVal val="#ppt_y+.1"/>
                                          </p:val>
                                        </p:tav>
                                        <p:tav tm="100000">
                                          <p:val>
                                            <p:strVal val="#ppt_y"/>
                                          </p:val>
                                        </p:tav>
                                      </p:tavLst>
                                    </p:anim>
                                  </p:childTnLst>
                                </p:cTn>
                              </p:par>
                            </p:childTnLst>
                          </p:cTn>
                        </p:par>
                        <p:par>
                          <p:cTn id="43" fill="hold">
                            <p:stCondLst>
                              <p:cond delay="7250"/>
                            </p:stCondLst>
                            <p:childTnLst>
                              <p:par>
                                <p:cTn id="44" presetID="23" presetClass="entr" presetSubtype="16" fill="hold" nodeType="afterEffect">
                                  <p:stCondLst>
                                    <p:cond delay="0"/>
                                  </p:stCondLst>
                                  <p:iterate type="lt">
                                    <p:tmPct val="10000"/>
                                  </p:iterate>
                                  <p:childTnLst>
                                    <p:set>
                                      <p:cBhvr>
                                        <p:cTn id="45" dur="1" fill="hold">
                                          <p:stCondLst>
                                            <p:cond delay="0"/>
                                          </p:stCondLst>
                                        </p:cTn>
                                        <p:tgtEl>
                                          <p:spTgt spid="6">
                                            <p:txEl>
                                              <p:pRg st="0" end="0"/>
                                            </p:txEl>
                                          </p:spTgt>
                                        </p:tgtEl>
                                        <p:attrNameLst>
                                          <p:attrName>style.visibility</p:attrName>
                                        </p:attrNameLst>
                                      </p:cBhvr>
                                      <p:to>
                                        <p:strVal val="visible"/>
                                      </p:to>
                                    </p:set>
                                    <p:anim calcmode="lin" valueType="num">
                                      <p:cBhvr>
                                        <p:cTn id="46"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p:bldP spid="6" grpId="0"/>
      <p:bldP spid="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itds8"/>
          <p:cNvSpPr txBox="1"/>
          <p:nvPr/>
        </p:nvSpPr>
        <p:spPr>
          <a:xfrm>
            <a:off x="1424940" y="5478145"/>
            <a:ext cx="4123690" cy="534035"/>
          </a:xfrm>
          <a:prstGeom prst="rect">
            <a:avLst/>
          </a:prstGeom>
          <a:noFill/>
        </p:spPr>
        <p:txBody>
          <a:bodyPr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rPr>
              <a:t>人民关心的社会热点问题</a:t>
            </a:r>
            <a:endPar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endParaRPr>
          </a:p>
        </p:txBody>
      </p:sp>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4" name="直接连接符 3"/>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5" name="矩形 14"/>
          <p:cNvSpPr/>
          <p:nvPr/>
        </p:nvSpPr>
        <p:spPr>
          <a:xfrm>
            <a:off x="1724660" y="1243965"/>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p:cNvCxnSpPr/>
          <p:nvPr/>
        </p:nvCxnSpPr>
        <p:spPr>
          <a:xfrm>
            <a:off x="1724784" y="17969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955610" y="1250053"/>
            <a:ext cx="1753441" cy="398780"/>
          </a:xfrm>
          <a:prstGeom prst="rect">
            <a:avLst/>
          </a:prstGeom>
        </p:spPr>
        <p:txBody>
          <a:bodyPr wrap="square">
            <a:spAutoFit/>
          </a:bodyPr>
          <a:lstStyle/>
          <a:p>
            <a:pPr algn="ctr"/>
            <a:r>
              <a:rPr 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2015</a:t>
            </a:r>
            <a:r>
              <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年</a:t>
            </a:r>
            <a:endPar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6" name="矩形 15"/>
          <p:cNvSpPr/>
          <p:nvPr/>
        </p:nvSpPr>
        <p:spPr>
          <a:xfrm>
            <a:off x="2656427" y="176392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994535" y="1823085"/>
            <a:ext cx="1654810" cy="3337560"/>
          </a:xfrm>
          <a:prstGeom prst="rect">
            <a:avLst/>
          </a:prstGeom>
        </p:spPr>
        <p:txBody>
          <a:bodyPr wrap="square">
            <a:spAutoFit/>
          </a:bodyPr>
          <a:lstStyle/>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收入分配</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反腐倡廉</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经济新常态</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食药安全</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简政放权</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从严治党</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环境治理</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285750" lvl="1" indent="-2857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教育改革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p:txBody>
      </p:sp>
      <p:sp>
        <p:nvSpPr>
          <p:cNvPr id="33" name="矩形 32"/>
          <p:cNvSpPr/>
          <p:nvPr/>
        </p:nvSpPr>
        <p:spPr>
          <a:xfrm>
            <a:off x="5148580" y="1239520"/>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4" name="直接连接符 33"/>
          <p:cNvCxnSpPr/>
          <p:nvPr/>
        </p:nvCxnSpPr>
        <p:spPr>
          <a:xfrm>
            <a:off x="5148704" y="1792497"/>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357940" y="1245608"/>
            <a:ext cx="1753441" cy="398780"/>
          </a:xfrm>
          <a:prstGeom prst="rect">
            <a:avLst/>
          </a:prstGeom>
        </p:spPr>
        <p:txBody>
          <a:bodyPr wrap="square">
            <a:spAutoFit/>
          </a:bodyPr>
          <a:lstStyle/>
          <a:p>
            <a:pPr algn="ctr"/>
            <a:r>
              <a:rPr 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2016</a:t>
            </a:r>
            <a:r>
              <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年</a:t>
            </a:r>
            <a:endPar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36" name="矩形 35"/>
          <p:cNvSpPr/>
          <p:nvPr/>
        </p:nvSpPr>
        <p:spPr>
          <a:xfrm>
            <a:off x="6075267" y="1762018"/>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611495" y="1818640"/>
            <a:ext cx="1245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社会保障</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居民收入</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医疗改革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反腐倡廉</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教育改革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住房改革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环境治理</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司法改革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p:txBody>
      </p:sp>
      <p:grpSp>
        <p:nvGrpSpPr>
          <p:cNvPr id="18" name="Aitds9"/>
          <p:cNvGrpSpPr>
            <a:grpSpLocks noChangeAspect="1"/>
          </p:cNvGrpSpPr>
          <p:nvPr>
            <p:custDataLst>
              <p:tags r:id="rId1"/>
            </p:custDataLst>
          </p:nvPr>
        </p:nvGrpSpPr>
        <p:grpSpPr bwMode="auto">
          <a:xfrm>
            <a:off x="350485" y="5321056"/>
            <a:ext cx="868672" cy="1052488"/>
            <a:chOff x="371" y="2264"/>
            <a:chExt cx="1391" cy="1685"/>
          </a:xfrm>
        </p:grpSpPr>
        <p:sp>
          <p:nvSpPr>
            <p:cNvPr id="19" name="Aitds9-1"/>
            <p:cNvSpPr>
              <a:spLocks noChangeAspect="1" noChangeArrowheads="1" noTextEdit="1"/>
            </p:cNvSpPr>
            <p:nvPr>
              <p:custDataLst>
                <p:tags r:id="rId2"/>
              </p:custDataLst>
            </p:nvPr>
          </p:nvSpPr>
          <p:spPr bwMode="auto">
            <a:xfrm>
              <a:off x="371" y="2264"/>
              <a:ext cx="1360"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0" name="Aitds9-2"/>
            <p:cNvSpPr>
              <a:spLocks noEditPoints="1"/>
            </p:cNvSpPr>
            <p:nvPr>
              <p:custDataLst>
                <p:tags r:id="rId3"/>
              </p:custDataLst>
            </p:nvPr>
          </p:nvSpPr>
          <p:spPr bwMode="auto">
            <a:xfrm>
              <a:off x="1062" y="3249"/>
              <a:ext cx="700" cy="700"/>
            </a:xfrm>
            <a:custGeom>
              <a:avLst/>
              <a:gdLst>
                <a:gd name="T0" fmla="*/ 577 w 295"/>
                <a:gd name="T1" fmla="*/ 123 h 295"/>
                <a:gd name="T2" fmla="*/ 126 w 295"/>
                <a:gd name="T3" fmla="*/ 123 h 295"/>
                <a:gd name="T4" fmla="*/ 126 w 295"/>
                <a:gd name="T5" fmla="*/ 574 h 295"/>
                <a:gd name="T6" fmla="*/ 577 w 295"/>
                <a:gd name="T7" fmla="*/ 574 h 295"/>
                <a:gd name="T8" fmla="*/ 577 w 295"/>
                <a:gd name="T9" fmla="*/ 123 h 295"/>
                <a:gd name="T10" fmla="*/ 520 w 295"/>
                <a:gd name="T11" fmla="*/ 517 h 295"/>
                <a:gd name="T12" fmla="*/ 183 w 295"/>
                <a:gd name="T13" fmla="*/ 517 h 295"/>
                <a:gd name="T14" fmla="*/ 183 w 295"/>
                <a:gd name="T15" fmla="*/ 180 h 295"/>
                <a:gd name="T16" fmla="*/ 520 w 295"/>
                <a:gd name="T17" fmla="*/ 180 h 295"/>
                <a:gd name="T18" fmla="*/ 520 w 295"/>
                <a:gd name="T19" fmla="*/ 517 h 2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5" h="295">
                  <a:moveTo>
                    <a:pt x="243" y="52"/>
                  </a:moveTo>
                  <a:cubicBezTo>
                    <a:pt x="191" y="0"/>
                    <a:pt x="105" y="0"/>
                    <a:pt x="53" y="52"/>
                  </a:cubicBezTo>
                  <a:cubicBezTo>
                    <a:pt x="0" y="104"/>
                    <a:pt x="0" y="190"/>
                    <a:pt x="53" y="242"/>
                  </a:cubicBezTo>
                  <a:cubicBezTo>
                    <a:pt x="105" y="295"/>
                    <a:pt x="191" y="295"/>
                    <a:pt x="243" y="242"/>
                  </a:cubicBezTo>
                  <a:cubicBezTo>
                    <a:pt x="295" y="190"/>
                    <a:pt x="295" y="104"/>
                    <a:pt x="243" y="52"/>
                  </a:cubicBezTo>
                  <a:close/>
                  <a:moveTo>
                    <a:pt x="219" y="218"/>
                  </a:moveTo>
                  <a:cubicBezTo>
                    <a:pt x="180" y="258"/>
                    <a:pt x="116" y="258"/>
                    <a:pt x="77" y="218"/>
                  </a:cubicBezTo>
                  <a:cubicBezTo>
                    <a:pt x="37" y="179"/>
                    <a:pt x="37" y="115"/>
                    <a:pt x="77" y="76"/>
                  </a:cubicBezTo>
                  <a:cubicBezTo>
                    <a:pt x="116" y="36"/>
                    <a:pt x="180" y="36"/>
                    <a:pt x="219" y="76"/>
                  </a:cubicBezTo>
                  <a:cubicBezTo>
                    <a:pt x="258" y="115"/>
                    <a:pt x="258" y="179"/>
                    <a:pt x="219" y="2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1" name="Aitds9-3"/>
            <p:cNvSpPr/>
            <p:nvPr>
              <p:custDataLst>
                <p:tags r:id="rId4"/>
              </p:custDataLst>
            </p:nvPr>
          </p:nvSpPr>
          <p:spPr bwMode="auto">
            <a:xfrm>
              <a:off x="933" y="2990"/>
              <a:ext cx="119" cy="114"/>
            </a:xfrm>
            <a:custGeom>
              <a:avLst/>
              <a:gdLst>
                <a:gd name="T0" fmla="*/ 0 w 50"/>
                <a:gd name="T1" fmla="*/ 43 h 48"/>
                <a:gd name="T2" fmla="*/ 60 w 50"/>
                <a:gd name="T3" fmla="*/ 114 h 48"/>
                <a:gd name="T4" fmla="*/ 119 w 50"/>
                <a:gd name="T5" fmla="*/ 36 h 48"/>
                <a:gd name="T6" fmla="*/ 60 w 50"/>
                <a:gd name="T7" fmla="*/ 0 h 48"/>
                <a:gd name="T8" fmla="*/ 0 w 50"/>
                <a:gd name="T9" fmla="*/ 43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0" y="18"/>
                  </a:moveTo>
                  <a:cubicBezTo>
                    <a:pt x="0" y="23"/>
                    <a:pt x="16" y="48"/>
                    <a:pt x="25" y="48"/>
                  </a:cubicBezTo>
                  <a:cubicBezTo>
                    <a:pt x="34" y="48"/>
                    <a:pt x="50" y="21"/>
                    <a:pt x="50" y="15"/>
                  </a:cubicBezTo>
                  <a:cubicBezTo>
                    <a:pt x="25" y="0"/>
                    <a:pt x="25" y="0"/>
                    <a:pt x="25" y="0"/>
                  </a:cubicBezTo>
                  <a:cubicBezTo>
                    <a:pt x="25" y="0"/>
                    <a:pt x="0" y="16"/>
                    <a:pt x="0" y="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2" name="Aitds9-4"/>
            <p:cNvSpPr>
              <a:spLocks noEditPoints="1"/>
            </p:cNvSpPr>
            <p:nvPr>
              <p:custDataLst>
                <p:tags r:id="rId5"/>
              </p:custDataLst>
            </p:nvPr>
          </p:nvSpPr>
          <p:spPr bwMode="auto">
            <a:xfrm>
              <a:off x="684" y="2266"/>
              <a:ext cx="601" cy="705"/>
            </a:xfrm>
            <a:custGeom>
              <a:avLst/>
              <a:gdLst>
                <a:gd name="T0" fmla="*/ 7 w 253"/>
                <a:gd name="T1" fmla="*/ 401 h 297"/>
                <a:gd name="T2" fmla="*/ 36 w 253"/>
                <a:gd name="T3" fmla="*/ 444 h 297"/>
                <a:gd name="T4" fmla="*/ 302 w 253"/>
                <a:gd name="T5" fmla="*/ 705 h 297"/>
                <a:gd name="T6" fmla="*/ 568 w 253"/>
                <a:gd name="T7" fmla="*/ 442 h 297"/>
                <a:gd name="T8" fmla="*/ 596 w 253"/>
                <a:gd name="T9" fmla="*/ 401 h 297"/>
                <a:gd name="T10" fmla="*/ 587 w 253"/>
                <a:gd name="T11" fmla="*/ 354 h 297"/>
                <a:gd name="T12" fmla="*/ 587 w 253"/>
                <a:gd name="T13" fmla="*/ 339 h 297"/>
                <a:gd name="T14" fmla="*/ 591 w 253"/>
                <a:gd name="T15" fmla="*/ 316 h 297"/>
                <a:gd name="T16" fmla="*/ 311 w 253"/>
                <a:gd name="T17" fmla="*/ 0 h 297"/>
                <a:gd name="T18" fmla="*/ 12 w 253"/>
                <a:gd name="T19" fmla="*/ 304 h 297"/>
                <a:gd name="T20" fmla="*/ 14 w 253"/>
                <a:gd name="T21" fmla="*/ 330 h 297"/>
                <a:gd name="T22" fmla="*/ 17 w 253"/>
                <a:gd name="T23" fmla="*/ 356 h 297"/>
                <a:gd name="T24" fmla="*/ 7 w 253"/>
                <a:gd name="T25" fmla="*/ 401 h 297"/>
                <a:gd name="T26" fmla="*/ 45 w 253"/>
                <a:gd name="T27" fmla="*/ 325 h 297"/>
                <a:gd name="T28" fmla="*/ 247 w 253"/>
                <a:gd name="T29" fmla="*/ 294 h 297"/>
                <a:gd name="T30" fmla="*/ 373 w 253"/>
                <a:gd name="T31" fmla="*/ 235 h 297"/>
                <a:gd name="T32" fmla="*/ 470 w 253"/>
                <a:gd name="T33" fmla="*/ 294 h 297"/>
                <a:gd name="T34" fmla="*/ 553 w 253"/>
                <a:gd name="T35" fmla="*/ 320 h 297"/>
                <a:gd name="T36" fmla="*/ 546 w 253"/>
                <a:gd name="T37" fmla="*/ 385 h 297"/>
                <a:gd name="T38" fmla="*/ 544 w 253"/>
                <a:gd name="T39" fmla="*/ 392 h 297"/>
                <a:gd name="T40" fmla="*/ 544 w 253"/>
                <a:gd name="T41" fmla="*/ 411 h 297"/>
                <a:gd name="T42" fmla="*/ 539 w 253"/>
                <a:gd name="T43" fmla="*/ 449 h 297"/>
                <a:gd name="T44" fmla="*/ 302 w 253"/>
                <a:gd name="T45" fmla="*/ 679 h 297"/>
                <a:gd name="T46" fmla="*/ 71 w 253"/>
                <a:gd name="T47" fmla="*/ 470 h 297"/>
                <a:gd name="T48" fmla="*/ 45 w 253"/>
                <a:gd name="T49" fmla="*/ 325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3" h="297">
                  <a:moveTo>
                    <a:pt x="3" y="169"/>
                  </a:moveTo>
                  <a:cubicBezTo>
                    <a:pt x="5" y="179"/>
                    <a:pt x="10" y="186"/>
                    <a:pt x="15" y="187"/>
                  </a:cubicBezTo>
                  <a:cubicBezTo>
                    <a:pt x="35" y="250"/>
                    <a:pt x="80" y="297"/>
                    <a:pt x="127" y="297"/>
                  </a:cubicBezTo>
                  <a:cubicBezTo>
                    <a:pt x="176" y="297"/>
                    <a:pt x="220" y="252"/>
                    <a:pt x="239" y="186"/>
                  </a:cubicBezTo>
                  <a:cubicBezTo>
                    <a:pt x="244" y="185"/>
                    <a:pt x="249" y="178"/>
                    <a:pt x="251" y="169"/>
                  </a:cubicBezTo>
                  <a:cubicBezTo>
                    <a:pt x="252" y="160"/>
                    <a:pt x="250" y="152"/>
                    <a:pt x="247" y="149"/>
                  </a:cubicBezTo>
                  <a:cubicBezTo>
                    <a:pt x="247" y="147"/>
                    <a:pt x="247" y="145"/>
                    <a:pt x="247" y="143"/>
                  </a:cubicBezTo>
                  <a:cubicBezTo>
                    <a:pt x="248" y="139"/>
                    <a:pt x="249" y="136"/>
                    <a:pt x="249" y="133"/>
                  </a:cubicBezTo>
                  <a:cubicBezTo>
                    <a:pt x="253" y="74"/>
                    <a:pt x="225" y="0"/>
                    <a:pt x="131" y="0"/>
                  </a:cubicBezTo>
                  <a:cubicBezTo>
                    <a:pt x="38" y="0"/>
                    <a:pt x="0" y="60"/>
                    <a:pt x="5" y="128"/>
                  </a:cubicBezTo>
                  <a:cubicBezTo>
                    <a:pt x="5" y="131"/>
                    <a:pt x="5" y="135"/>
                    <a:pt x="6" y="139"/>
                  </a:cubicBezTo>
                  <a:cubicBezTo>
                    <a:pt x="6" y="142"/>
                    <a:pt x="6" y="146"/>
                    <a:pt x="7" y="150"/>
                  </a:cubicBezTo>
                  <a:cubicBezTo>
                    <a:pt x="3" y="153"/>
                    <a:pt x="1" y="161"/>
                    <a:pt x="3" y="169"/>
                  </a:cubicBezTo>
                  <a:close/>
                  <a:moveTo>
                    <a:pt x="19" y="137"/>
                  </a:moveTo>
                  <a:cubicBezTo>
                    <a:pt x="36" y="141"/>
                    <a:pt x="80" y="139"/>
                    <a:pt x="104" y="124"/>
                  </a:cubicBezTo>
                  <a:cubicBezTo>
                    <a:pt x="129" y="109"/>
                    <a:pt x="157" y="99"/>
                    <a:pt x="157" y="99"/>
                  </a:cubicBezTo>
                  <a:cubicBezTo>
                    <a:pt x="157" y="99"/>
                    <a:pt x="165" y="109"/>
                    <a:pt x="198" y="124"/>
                  </a:cubicBezTo>
                  <a:cubicBezTo>
                    <a:pt x="211" y="130"/>
                    <a:pt x="223" y="134"/>
                    <a:pt x="233" y="135"/>
                  </a:cubicBezTo>
                  <a:cubicBezTo>
                    <a:pt x="234" y="135"/>
                    <a:pt x="232" y="148"/>
                    <a:pt x="230" y="162"/>
                  </a:cubicBezTo>
                  <a:cubicBezTo>
                    <a:pt x="230" y="163"/>
                    <a:pt x="230" y="164"/>
                    <a:pt x="229" y="165"/>
                  </a:cubicBezTo>
                  <a:cubicBezTo>
                    <a:pt x="229" y="168"/>
                    <a:pt x="229" y="170"/>
                    <a:pt x="229" y="173"/>
                  </a:cubicBezTo>
                  <a:cubicBezTo>
                    <a:pt x="228" y="179"/>
                    <a:pt x="228" y="184"/>
                    <a:pt x="227" y="189"/>
                  </a:cubicBezTo>
                  <a:cubicBezTo>
                    <a:pt x="209" y="247"/>
                    <a:pt x="170" y="286"/>
                    <a:pt x="127" y="286"/>
                  </a:cubicBezTo>
                  <a:cubicBezTo>
                    <a:pt x="89" y="286"/>
                    <a:pt x="51" y="249"/>
                    <a:pt x="30" y="198"/>
                  </a:cubicBezTo>
                  <a:cubicBezTo>
                    <a:pt x="29" y="182"/>
                    <a:pt x="18" y="136"/>
                    <a:pt x="19" y="137"/>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3" name="Aitds9-5"/>
            <p:cNvSpPr/>
            <p:nvPr>
              <p:custDataLst>
                <p:tags r:id="rId6"/>
              </p:custDataLst>
            </p:nvPr>
          </p:nvSpPr>
          <p:spPr bwMode="auto">
            <a:xfrm>
              <a:off x="373" y="2931"/>
              <a:ext cx="1170" cy="771"/>
            </a:xfrm>
            <a:custGeom>
              <a:avLst/>
              <a:gdLst>
                <a:gd name="T0" fmla="*/ 776 w 493"/>
                <a:gd name="T1" fmla="*/ 403 h 325"/>
                <a:gd name="T2" fmla="*/ 1170 w 493"/>
                <a:gd name="T3" fmla="*/ 318 h 325"/>
                <a:gd name="T4" fmla="*/ 1106 w 493"/>
                <a:gd name="T5" fmla="*/ 218 h 325"/>
                <a:gd name="T6" fmla="*/ 764 w 493"/>
                <a:gd name="T7" fmla="*/ 0 h 325"/>
                <a:gd name="T8" fmla="*/ 719 w 493"/>
                <a:gd name="T9" fmla="*/ 69 h 325"/>
                <a:gd name="T10" fmla="*/ 764 w 493"/>
                <a:gd name="T11" fmla="*/ 78 h 325"/>
                <a:gd name="T12" fmla="*/ 655 w 493"/>
                <a:gd name="T13" fmla="*/ 408 h 325"/>
                <a:gd name="T14" fmla="*/ 641 w 493"/>
                <a:gd name="T15" fmla="*/ 176 h 325"/>
                <a:gd name="T16" fmla="*/ 619 w 493"/>
                <a:gd name="T17" fmla="*/ 185 h 325"/>
                <a:gd name="T18" fmla="*/ 596 w 493"/>
                <a:gd name="T19" fmla="*/ 176 h 325"/>
                <a:gd name="T20" fmla="*/ 579 w 493"/>
                <a:gd name="T21" fmla="*/ 420 h 325"/>
                <a:gd name="T22" fmla="*/ 470 w 493"/>
                <a:gd name="T23" fmla="*/ 81 h 325"/>
                <a:gd name="T24" fmla="*/ 520 w 493"/>
                <a:gd name="T25" fmla="*/ 69 h 325"/>
                <a:gd name="T26" fmla="*/ 477 w 493"/>
                <a:gd name="T27" fmla="*/ 2 h 325"/>
                <a:gd name="T28" fmla="*/ 131 w 493"/>
                <a:gd name="T29" fmla="*/ 218 h 325"/>
                <a:gd name="T30" fmla="*/ 0 w 493"/>
                <a:gd name="T31" fmla="*/ 591 h 325"/>
                <a:gd name="T32" fmla="*/ 0 w 493"/>
                <a:gd name="T33" fmla="*/ 603 h 325"/>
                <a:gd name="T34" fmla="*/ 7 w 493"/>
                <a:gd name="T35" fmla="*/ 610 h 325"/>
                <a:gd name="T36" fmla="*/ 235 w 493"/>
                <a:gd name="T37" fmla="*/ 709 h 325"/>
                <a:gd name="T38" fmla="*/ 249 w 493"/>
                <a:gd name="T39" fmla="*/ 709 h 325"/>
                <a:gd name="T40" fmla="*/ 446 w 493"/>
                <a:gd name="T41" fmla="*/ 771 h 325"/>
                <a:gd name="T42" fmla="*/ 681 w 493"/>
                <a:gd name="T43" fmla="*/ 771 h 325"/>
                <a:gd name="T44" fmla="*/ 776 w 493"/>
                <a:gd name="T45" fmla="*/ 403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3" h="325">
                  <a:moveTo>
                    <a:pt x="327" y="170"/>
                  </a:moveTo>
                  <a:cubicBezTo>
                    <a:pt x="372" y="125"/>
                    <a:pt x="437" y="113"/>
                    <a:pt x="493" y="134"/>
                  </a:cubicBezTo>
                  <a:cubicBezTo>
                    <a:pt x="486" y="120"/>
                    <a:pt x="477" y="105"/>
                    <a:pt x="466" y="92"/>
                  </a:cubicBezTo>
                  <a:cubicBezTo>
                    <a:pt x="439" y="55"/>
                    <a:pt x="397" y="14"/>
                    <a:pt x="322" y="0"/>
                  </a:cubicBezTo>
                  <a:cubicBezTo>
                    <a:pt x="303" y="29"/>
                    <a:pt x="303" y="29"/>
                    <a:pt x="303" y="29"/>
                  </a:cubicBezTo>
                  <a:cubicBezTo>
                    <a:pt x="310" y="30"/>
                    <a:pt x="316" y="32"/>
                    <a:pt x="322" y="33"/>
                  </a:cubicBezTo>
                  <a:cubicBezTo>
                    <a:pt x="276" y="172"/>
                    <a:pt x="276" y="172"/>
                    <a:pt x="276" y="172"/>
                  </a:cubicBezTo>
                  <a:cubicBezTo>
                    <a:pt x="270" y="74"/>
                    <a:pt x="270" y="74"/>
                    <a:pt x="270" y="74"/>
                  </a:cubicBezTo>
                  <a:cubicBezTo>
                    <a:pt x="267" y="77"/>
                    <a:pt x="264" y="78"/>
                    <a:pt x="261" y="78"/>
                  </a:cubicBezTo>
                  <a:cubicBezTo>
                    <a:pt x="258" y="78"/>
                    <a:pt x="255" y="77"/>
                    <a:pt x="251" y="74"/>
                  </a:cubicBezTo>
                  <a:cubicBezTo>
                    <a:pt x="244" y="177"/>
                    <a:pt x="244" y="177"/>
                    <a:pt x="244" y="177"/>
                  </a:cubicBezTo>
                  <a:cubicBezTo>
                    <a:pt x="198" y="34"/>
                    <a:pt x="198" y="34"/>
                    <a:pt x="198" y="34"/>
                  </a:cubicBezTo>
                  <a:cubicBezTo>
                    <a:pt x="205" y="32"/>
                    <a:pt x="212" y="30"/>
                    <a:pt x="219" y="29"/>
                  </a:cubicBezTo>
                  <a:cubicBezTo>
                    <a:pt x="201" y="1"/>
                    <a:pt x="201" y="1"/>
                    <a:pt x="201" y="1"/>
                  </a:cubicBezTo>
                  <a:cubicBezTo>
                    <a:pt x="122" y="14"/>
                    <a:pt x="83" y="55"/>
                    <a:pt x="55" y="92"/>
                  </a:cubicBezTo>
                  <a:cubicBezTo>
                    <a:pt x="15" y="145"/>
                    <a:pt x="0" y="208"/>
                    <a:pt x="0" y="249"/>
                  </a:cubicBezTo>
                  <a:cubicBezTo>
                    <a:pt x="0" y="254"/>
                    <a:pt x="0" y="254"/>
                    <a:pt x="0" y="254"/>
                  </a:cubicBezTo>
                  <a:cubicBezTo>
                    <a:pt x="3" y="257"/>
                    <a:pt x="3" y="257"/>
                    <a:pt x="3" y="257"/>
                  </a:cubicBezTo>
                  <a:cubicBezTo>
                    <a:pt x="30" y="294"/>
                    <a:pt x="75" y="299"/>
                    <a:pt x="99" y="299"/>
                  </a:cubicBezTo>
                  <a:cubicBezTo>
                    <a:pt x="101" y="299"/>
                    <a:pt x="104" y="299"/>
                    <a:pt x="105" y="299"/>
                  </a:cubicBezTo>
                  <a:cubicBezTo>
                    <a:pt x="124" y="314"/>
                    <a:pt x="157" y="321"/>
                    <a:pt x="188" y="325"/>
                  </a:cubicBezTo>
                  <a:cubicBezTo>
                    <a:pt x="287" y="325"/>
                    <a:pt x="287" y="325"/>
                    <a:pt x="287" y="325"/>
                  </a:cubicBezTo>
                  <a:cubicBezTo>
                    <a:pt x="272" y="272"/>
                    <a:pt x="285" y="212"/>
                    <a:pt x="327" y="170"/>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sp>
        <p:nvSpPr>
          <p:cNvPr id="38" name="矩形 37"/>
          <p:cNvSpPr/>
          <p:nvPr/>
        </p:nvSpPr>
        <p:spPr>
          <a:xfrm>
            <a:off x="8418830" y="1252220"/>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9" name="直接连接符 38"/>
          <p:cNvCxnSpPr/>
          <p:nvPr/>
        </p:nvCxnSpPr>
        <p:spPr>
          <a:xfrm>
            <a:off x="8424034" y="18096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644065" y="1262753"/>
            <a:ext cx="1753441" cy="398780"/>
          </a:xfrm>
          <a:prstGeom prst="rect">
            <a:avLst/>
          </a:prstGeom>
        </p:spPr>
        <p:txBody>
          <a:bodyPr wrap="square">
            <a:spAutoFit/>
          </a:bodyPr>
          <a:lstStyle/>
          <a:p>
            <a:pPr algn="ctr"/>
            <a:r>
              <a:rPr 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2017</a:t>
            </a:r>
            <a:r>
              <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年</a:t>
            </a:r>
            <a:endPar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41" name="矩形 40"/>
          <p:cNvSpPr/>
          <p:nvPr/>
        </p:nvSpPr>
        <p:spPr>
          <a:xfrm>
            <a:off x="9350597" y="177916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97620" y="1835785"/>
            <a:ext cx="1245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反腐倡廉</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社会保障</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医疗改革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就业收入</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教育公平</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环境保护</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住房改革</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rPr>
              <a:t>依法治国</a:t>
            </a:r>
            <a:endParaRPr lang="zh-CN" altLang="en-US" sz="1600" dirty="0">
              <a:solidFill>
                <a:schemeClr val="tx1">
                  <a:lumMod val="85000"/>
                  <a:lumOff val="15000"/>
                </a:schemeClr>
              </a:solidFill>
              <a:latin typeface="方正北魏楷书简体" panose="03000509000000000000" charset="-122"/>
              <a:ea typeface="方正北魏楷书简体" panose="03000509000000000000" charset="-122"/>
              <a:sym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360"/>
                                          </p:val>
                                        </p:tav>
                                        <p:tav tm="100000">
                                          <p:val>
                                            <p:fltVal val="0"/>
                                          </p:val>
                                        </p:tav>
                                      </p:tavLst>
                                    </p:anim>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1000" fill="hold"/>
                                        <p:tgtEl>
                                          <p:spTgt spid="32"/>
                                        </p:tgtEl>
                                        <p:attrNameLst>
                                          <p:attrName>ppt_x</p:attrName>
                                        </p:attrNameLst>
                                      </p:cBhvr>
                                      <p:tavLst>
                                        <p:tav tm="0">
                                          <p:val>
                                            <p:strVal val="#ppt_x-.2"/>
                                          </p:val>
                                        </p:tav>
                                        <p:tav tm="100000">
                                          <p:val>
                                            <p:strVal val="#ppt_x"/>
                                          </p:val>
                                        </p:tav>
                                      </p:tavLst>
                                    </p:anim>
                                    <p:anim calcmode="lin" valueType="num">
                                      <p:cBhvr>
                                        <p:cTn id="43"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p:cTn id="54" dur="500" fill="hold"/>
                                        <p:tgtEl>
                                          <p:spTgt spid="35"/>
                                        </p:tgtEl>
                                        <p:attrNameLst>
                                          <p:attrName>ppt_w</p:attrName>
                                        </p:attrNameLst>
                                      </p:cBhvr>
                                      <p:tavLst>
                                        <p:tav tm="0">
                                          <p:val>
                                            <p:fltVal val="0"/>
                                          </p:val>
                                        </p:tav>
                                        <p:tav tm="100000">
                                          <p:val>
                                            <p:strVal val="#ppt_w"/>
                                          </p:val>
                                        </p:tav>
                                      </p:tavLst>
                                    </p:anim>
                                    <p:anim calcmode="lin" valueType="num">
                                      <p:cBhvr>
                                        <p:cTn id="55" dur="500" fill="hold"/>
                                        <p:tgtEl>
                                          <p:spTgt spid="35"/>
                                        </p:tgtEl>
                                        <p:attrNameLst>
                                          <p:attrName>ppt_h</p:attrName>
                                        </p:attrNameLst>
                                      </p:cBhvr>
                                      <p:tavLst>
                                        <p:tav tm="0">
                                          <p:val>
                                            <p:fltVal val="0"/>
                                          </p:val>
                                        </p:tav>
                                        <p:tav tm="100000">
                                          <p:val>
                                            <p:strVal val="#ppt_h"/>
                                          </p:val>
                                        </p:tav>
                                      </p:tavLst>
                                    </p:anim>
                                    <p:animEffect transition="in" filter="fade">
                                      <p:cBhvr>
                                        <p:cTn id="56" dur="500"/>
                                        <p:tgtEl>
                                          <p:spTgt spid="3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Effect transition="in" filter="fade">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29"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1000" fill="hold"/>
                                        <p:tgtEl>
                                          <p:spTgt spid="37"/>
                                        </p:tgtEl>
                                        <p:attrNameLst>
                                          <p:attrName>ppt_x</p:attrName>
                                        </p:attrNameLst>
                                      </p:cBhvr>
                                      <p:tavLst>
                                        <p:tav tm="0">
                                          <p:val>
                                            <p:strVal val="#ppt_x-.2"/>
                                          </p:val>
                                        </p:tav>
                                        <p:tav tm="100000">
                                          <p:val>
                                            <p:strVal val="#ppt_x"/>
                                          </p:val>
                                        </p:tav>
                                      </p:tavLst>
                                    </p:anim>
                                    <p:anim calcmode="lin" valueType="num">
                                      <p:cBhvr>
                                        <p:cTn id="67" dur="1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68" dur="10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fltVal val="0"/>
                                          </p:val>
                                        </p:tav>
                                        <p:tav tm="100000">
                                          <p:val>
                                            <p:strVal val="#ppt_w"/>
                                          </p:val>
                                        </p:tav>
                                      </p:tavLst>
                                    </p:anim>
                                    <p:anim calcmode="lin" valueType="num">
                                      <p:cBhvr>
                                        <p:cTn id="74" dur="500" fill="hold"/>
                                        <p:tgtEl>
                                          <p:spTgt spid="40"/>
                                        </p:tgtEl>
                                        <p:attrNameLst>
                                          <p:attrName>ppt_h</p:attrName>
                                        </p:attrNameLst>
                                      </p:cBhvr>
                                      <p:tavLst>
                                        <p:tav tm="0">
                                          <p:val>
                                            <p:fltVal val="0"/>
                                          </p:val>
                                        </p:tav>
                                        <p:tav tm="100000">
                                          <p:val>
                                            <p:strVal val="#ppt_h"/>
                                          </p:val>
                                        </p:tav>
                                      </p:tavLst>
                                    </p:anim>
                                    <p:animEffect transition="in" filter="fade">
                                      <p:cBhvr>
                                        <p:cTn id="75" dur="500"/>
                                        <p:tgtEl>
                                          <p:spTgt spid="40"/>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500" fill="hold"/>
                                        <p:tgtEl>
                                          <p:spTgt spid="41"/>
                                        </p:tgtEl>
                                        <p:attrNameLst>
                                          <p:attrName>ppt_w</p:attrName>
                                        </p:attrNameLst>
                                      </p:cBhvr>
                                      <p:tavLst>
                                        <p:tav tm="0">
                                          <p:val>
                                            <p:fltVal val="0"/>
                                          </p:val>
                                        </p:tav>
                                        <p:tav tm="100000">
                                          <p:val>
                                            <p:strVal val="#ppt_w"/>
                                          </p:val>
                                        </p:tav>
                                      </p:tavLst>
                                    </p:anim>
                                    <p:anim calcmode="lin" valueType="num">
                                      <p:cBhvr>
                                        <p:cTn id="79" dur="500" fill="hold"/>
                                        <p:tgtEl>
                                          <p:spTgt spid="41"/>
                                        </p:tgtEl>
                                        <p:attrNameLst>
                                          <p:attrName>ppt_h</p:attrName>
                                        </p:attrNameLst>
                                      </p:cBhvr>
                                      <p:tavLst>
                                        <p:tav tm="0">
                                          <p:val>
                                            <p:fltVal val="0"/>
                                          </p:val>
                                        </p:tav>
                                        <p:tav tm="100000">
                                          <p:val>
                                            <p:strVal val="#ppt_h"/>
                                          </p:val>
                                        </p:tav>
                                      </p:tavLst>
                                    </p:anim>
                                    <p:animEffect transition="in" filter="fade">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18" presetClass="entr" presetSubtype="12"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strips(downLeft)">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9" presetClass="entr" presetSubtype="0" fill="hold" grpId="0" nodeType="click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1000" fill="hold"/>
                                        <p:tgtEl>
                                          <p:spTgt spid="42"/>
                                        </p:tgtEl>
                                        <p:attrNameLst>
                                          <p:attrName>ppt_x</p:attrName>
                                        </p:attrNameLst>
                                      </p:cBhvr>
                                      <p:tavLst>
                                        <p:tav tm="0">
                                          <p:val>
                                            <p:strVal val="#ppt_x-.2"/>
                                          </p:val>
                                        </p:tav>
                                        <p:tav tm="100000">
                                          <p:val>
                                            <p:strVal val="#ppt_x"/>
                                          </p:val>
                                        </p:tav>
                                      </p:tavLst>
                                    </p:anim>
                                    <p:anim calcmode="lin" valueType="num">
                                      <p:cBhvr>
                                        <p:cTn id="91" dur="1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9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ldLvl="0" animBg="1"/>
      <p:bldP spid="15" grpId="0" animBg="1"/>
      <p:bldP spid="14" grpId="0"/>
      <p:bldP spid="16" grpId="0" animBg="1"/>
      <p:bldP spid="32" grpId="0"/>
      <p:bldP spid="33" grpId="0" animBg="1"/>
      <p:bldP spid="33" grpId="1" animBg="1"/>
      <p:bldP spid="35" grpId="0"/>
      <p:bldP spid="35" grpId="1"/>
      <p:bldP spid="36" grpId="0" animBg="1"/>
      <p:bldP spid="36" grpId="1" animBg="1"/>
      <p:bldP spid="37" grpId="0"/>
      <p:bldP spid="37" grpId="1"/>
      <p:bldP spid="38" grpId="0" animBg="1"/>
      <p:bldP spid="38" grpId="1" animBg="1"/>
      <p:bldP spid="40" grpId="0"/>
      <p:bldP spid="40" grpId="1"/>
      <p:bldP spid="41" grpId="0" animBg="1"/>
      <p:bldP spid="41" grpId="1" animBg="1"/>
      <p:bldP spid="42" grpId="0"/>
      <p:bldP spid="4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itds8"/>
          <p:cNvSpPr txBox="1"/>
          <p:nvPr/>
        </p:nvSpPr>
        <p:spPr>
          <a:xfrm>
            <a:off x="1424940" y="5478145"/>
            <a:ext cx="4123690" cy="534035"/>
          </a:xfrm>
          <a:prstGeom prst="rect">
            <a:avLst/>
          </a:prstGeom>
          <a:noFill/>
        </p:spPr>
        <p:txBody>
          <a:bodyPr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rPr>
              <a:t>人民关心的社会热点问题</a:t>
            </a:r>
            <a:endParaRPr lang="zh-CN" altLang="en-US" sz="2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华文行楷" panose="02010800040101010101" pitchFamily="2" charset="-122"/>
            </a:endParaRPr>
          </a:p>
        </p:txBody>
      </p:sp>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4" name="直接连接符 3"/>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5" name="矩形 14"/>
          <p:cNvSpPr/>
          <p:nvPr/>
        </p:nvSpPr>
        <p:spPr>
          <a:xfrm>
            <a:off x="1724660" y="1243965"/>
            <a:ext cx="2203450" cy="3921125"/>
          </a:xfrm>
          <a:prstGeom prst="rect">
            <a:avLst/>
          </a:prstGeom>
          <a:solidFill>
            <a:schemeClr val="bg1"/>
          </a:solidFill>
          <a:ln w="19050"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9" name="直接连接符 8"/>
          <p:cNvCxnSpPr/>
          <p:nvPr/>
        </p:nvCxnSpPr>
        <p:spPr>
          <a:xfrm>
            <a:off x="1724784" y="17969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982915" y="1297678"/>
            <a:ext cx="1753441" cy="398780"/>
          </a:xfrm>
          <a:prstGeom prst="rect">
            <a:avLst/>
          </a:prstGeom>
        </p:spPr>
        <p:txBody>
          <a:bodyPr wrap="square">
            <a:spAutoFit/>
          </a:bodyPr>
          <a:lstStyle/>
          <a:p>
            <a:pPr algn="ctr"/>
            <a:r>
              <a:rPr 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2019</a:t>
            </a:r>
            <a:r>
              <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年</a:t>
            </a:r>
            <a:endPar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6" name="矩形 15"/>
          <p:cNvSpPr/>
          <p:nvPr/>
        </p:nvSpPr>
        <p:spPr>
          <a:xfrm>
            <a:off x="2651347" y="176646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085975" y="1823085"/>
            <a:ext cx="193421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正风反腐</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依法治国</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社会保障</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教育改革</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健康中国</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互联网</a:t>
            </a:r>
            <a:r>
              <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a:t>
            </a: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政务服务</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收入分配</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rPr>
              <a:t>脱贫攻坚</a:t>
            </a:r>
            <a:endParaRPr lang="zh-CN" altLang="en-US" sz="1600" dirty="0">
              <a:solidFill>
                <a:schemeClr val="tx1">
                  <a:lumMod val="85000"/>
                  <a:lumOff val="15000"/>
                </a:schemeClr>
              </a:solidFill>
              <a:latin typeface="方正北魏楷书_GBK" panose="02000000000000000000" charset="-122"/>
              <a:ea typeface="方正北魏楷书_GBK" panose="02000000000000000000" charset="-122"/>
              <a:cs typeface="方正北魏楷书_GBK" panose="02000000000000000000" charset="-122"/>
              <a:sym typeface="楷体" panose="02010609060101010101" pitchFamily="49" charset="-122"/>
            </a:endParaRPr>
          </a:p>
        </p:txBody>
      </p:sp>
      <p:sp>
        <p:nvSpPr>
          <p:cNvPr id="33" name="矩形 32"/>
          <p:cNvSpPr/>
          <p:nvPr/>
        </p:nvSpPr>
        <p:spPr>
          <a:xfrm>
            <a:off x="5148580" y="1239520"/>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4" name="直接连接符 33"/>
          <p:cNvCxnSpPr/>
          <p:nvPr/>
        </p:nvCxnSpPr>
        <p:spPr>
          <a:xfrm>
            <a:off x="5148704" y="1792497"/>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5368735" y="1302758"/>
            <a:ext cx="1753441" cy="398780"/>
          </a:xfrm>
          <a:prstGeom prst="rect">
            <a:avLst/>
          </a:prstGeom>
        </p:spPr>
        <p:txBody>
          <a:bodyPr wrap="square">
            <a:spAutoFit/>
          </a:bodyPr>
          <a:lstStyle/>
          <a:p>
            <a:pPr algn="ctr"/>
            <a:r>
              <a:rPr 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2020</a:t>
            </a:r>
            <a:r>
              <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年</a:t>
            </a:r>
            <a:endPar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36" name="矩形 35"/>
          <p:cNvSpPr/>
          <p:nvPr/>
        </p:nvSpPr>
        <p:spPr>
          <a:xfrm>
            <a:off x="6074632" y="177281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622290" y="1818640"/>
            <a:ext cx="1499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正风反腐</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依法治国</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社会保障</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国家安全</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人民军队</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全面小康</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社会治理</a:t>
            </a:r>
            <a:endParaRPr lang="en-US" altLang="zh-CN"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rPr>
              <a:t>教育现代化</a:t>
            </a:r>
            <a:endPar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p:txBody>
      </p:sp>
      <p:grpSp>
        <p:nvGrpSpPr>
          <p:cNvPr id="18" name="Aitds9"/>
          <p:cNvGrpSpPr>
            <a:grpSpLocks noChangeAspect="1"/>
          </p:cNvGrpSpPr>
          <p:nvPr>
            <p:custDataLst>
              <p:tags r:id="rId1"/>
            </p:custDataLst>
          </p:nvPr>
        </p:nvGrpSpPr>
        <p:grpSpPr bwMode="auto">
          <a:xfrm>
            <a:off x="350485" y="5321056"/>
            <a:ext cx="868672" cy="1052488"/>
            <a:chOff x="371" y="2264"/>
            <a:chExt cx="1391" cy="1685"/>
          </a:xfrm>
        </p:grpSpPr>
        <p:sp>
          <p:nvSpPr>
            <p:cNvPr id="19" name="Aitds9-1"/>
            <p:cNvSpPr>
              <a:spLocks noChangeAspect="1" noChangeArrowheads="1" noTextEdit="1"/>
            </p:cNvSpPr>
            <p:nvPr>
              <p:custDataLst>
                <p:tags r:id="rId2"/>
              </p:custDataLst>
            </p:nvPr>
          </p:nvSpPr>
          <p:spPr bwMode="auto">
            <a:xfrm>
              <a:off x="371" y="2264"/>
              <a:ext cx="1360" cy="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0" name="Aitds9-2"/>
            <p:cNvSpPr>
              <a:spLocks noEditPoints="1"/>
            </p:cNvSpPr>
            <p:nvPr>
              <p:custDataLst>
                <p:tags r:id="rId3"/>
              </p:custDataLst>
            </p:nvPr>
          </p:nvSpPr>
          <p:spPr bwMode="auto">
            <a:xfrm>
              <a:off x="1062" y="3249"/>
              <a:ext cx="700" cy="700"/>
            </a:xfrm>
            <a:custGeom>
              <a:avLst/>
              <a:gdLst>
                <a:gd name="T0" fmla="*/ 577 w 295"/>
                <a:gd name="T1" fmla="*/ 123 h 295"/>
                <a:gd name="T2" fmla="*/ 126 w 295"/>
                <a:gd name="T3" fmla="*/ 123 h 295"/>
                <a:gd name="T4" fmla="*/ 126 w 295"/>
                <a:gd name="T5" fmla="*/ 574 h 295"/>
                <a:gd name="T6" fmla="*/ 577 w 295"/>
                <a:gd name="T7" fmla="*/ 574 h 295"/>
                <a:gd name="T8" fmla="*/ 577 w 295"/>
                <a:gd name="T9" fmla="*/ 123 h 295"/>
                <a:gd name="T10" fmla="*/ 520 w 295"/>
                <a:gd name="T11" fmla="*/ 517 h 295"/>
                <a:gd name="T12" fmla="*/ 183 w 295"/>
                <a:gd name="T13" fmla="*/ 517 h 295"/>
                <a:gd name="T14" fmla="*/ 183 w 295"/>
                <a:gd name="T15" fmla="*/ 180 h 295"/>
                <a:gd name="T16" fmla="*/ 520 w 295"/>
                <a:gd name="T17" fmla="*/ 180 h 295"/>
                <a:gd name="T18" fmla="*/ 520 w 295"/>
                <a:gd name="T19" fmla="*/ 517 h 2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5" h="295">
                  <a:moveTo>
                    <a:pt x="243" y="52"/>
                  </a:moveTo>
                  <a:cubicBezTo>
                    <a:pt x="191" y="0"/>
                    <a:pt x="105" y="0"/>
                    <a:pt x="53" y="52"/>
                  </a:cubicBezTo>
                  <a:cubicBezTo>
                    <a:pt x="0" y="104"/>
                    <a:pt x="0" y="190"/>
                    <a:pt x="53" y="242"/>
                  </a:cubicBezTo>
                  <a:cubicBezTo>
                    <a:pt x="105" y="295"/>
                    <a:pt x="191" y="295"/>
                    <a:pt x="243" y="242"/>
                  </a:cubicBezTo>
                  <a:cubicBezTo>
                    <a:pt x="295" y="190"/>
                    <a:pt x="295" y="104"/>
                    <a:pt x="243" y="52"/>
                  </a:cubicBezTo>
                  <a:close/>
                  <a:moveTo>
                    <a:pt x="219" y="218"/>
                  </a:moveTo>
                  <a:cubicBezTo>
                    <a:pt x="180" y="258"/>
                    <a:pt x="116" y="258"/>
                    <a:pt x="77" y="218"/>
                  </a:cubicBezTo>
                  <a:cubicBezTo>
                    <a:pt x="37" y="179"/>
                    <a:pt x="37" y="115"/>
                    <a:pt x="77" y="76"/>
                  </a:cubicBezTo>
                  <a:cubicBezTo>
                    <a:pt x="116" y="36"/>
                    <a:pt x="180" y="36"/>
                    <a:pt x="219" y="76"/>
                  </a:cubicBezTo>
                  <a:cubicBezTo>
                    <a:pt x="258" y="115"/>
                    <a:pt x="258" y="179"/>
                    <a:pt x="219" y="2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1" name="Aitds9-3"/>
            <p:cNvSpPr/>
            <p:nvPr>
              <p:custDataLst>
                <p:tags r:id="rId4"/>
              </p:custDataLst>
            </p:nvPr>
          </p:nvSpPr>
          <p:spPr bwMode="auto">
            <a:xfrm>
              <a:off x="933" y="2990"/>
              <a:ext cx="119" cy="114"/>
            </a:xfrm>
            <a:custGeom>
              <a:avLst/>
              <a:gdLst>
                <a:gd name="T0" fmla="*/ 0 w 50"/>
                <a:gd name="T1" fmla="*/ 43 h 48"/>
                <a:gd name="T2" fmla="*/ 60 w 50"/>
                <a:gd name="T3" fmla="*/ 114 h 48"/>
                <a:gd name="T4" fmla="*/ 119 w 50"/>
                <a:gd name="T5" fmla="*/ 36 h 48"/>
                <a:gd name="T6" fmla="*/ 60 w 50"/>
                <a:gd name="T7" fmla="*/ 0 h 48"/>
                <a:gd name="T8" fmla="*/ 0 w 50"/>
                <a:gd name="T9" fmla="*/ 43 h 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8">
                  <a:moveTo>
                    <a:pt x="0" y="18"/>
                  </a:moveTo>
                  <a:cubicBezTo>
                    <a:pt x="0" y="23"/>
                    <a:pt x="16" y="48"/>
                    <a:pt x="25" y="48"/>
                  </a:cubicBezTo>
                  <a:cubicBezTo>
                    <a:pt x="34" y="48"/>
                    <a:pt x="50" y="21"/>
                    <a:pt x="50" y="15"/>
                  </a:cubicBezTo>
                  <a:cubicBezTo>
                    <a:pt x="25" y="0"/>
                    <a:pt x="25" y="0"/>
                    <a:pt x="25" y="0"/>
                  </a:cubicBezTo>
                  <a:cubicBezTo>
                    <a:pt x="25" y="0"/>
                    <a:pt x="0" y="16"/>
                    <a:pt x="0" y="18"/>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2" name="Aitds9-4"/>
            <p:cNvSpPr>
              <a:spLocks noEditPoints="1"/>
            </p:cNvSpPr>
            <p:nvPr>
              <p:custDataLst>
                <p:tags r:id="rId5"/>
              </p:custDataLst>
            </p:nvPr>
          </p:nvSpPr>
          <p:spPr bwMode="auto">
            <a:xfrm>
              <a:off x="684" y="2266"/>
              <a:ext cx="601" cy="705"/>
            </a:xfrm>
            <a:custGeom>
              <a:avLst/>
              <a:gdLst>
                <a:gd name="T0" fmla="*/ 7 w 253"/>
                <a:gd name="T1" fmla="*/ 401 h 297"/>
                <a:gd name="T2" fmla="*/ 36 w 253"/>
                <a:gd name="T3" fmla="*/ 444 h 297"/>
                <a:gd name="T4" fmla="*/ 302 w 253"/>
                <a:gd name="T5" fmla="*/ 705 h 297"/>
                <a:gd name="T6" fmla="*/ 568 w 253"/>
                <a:gd name="T7" fmla="*/ 442 h 297"/>
                <a:gd name="T8" fmla="*/ 596 w 253"/>
                <a:gd name="T9" fmla="*/ 401 h 297"/>
                <a:gd name="T10" fmla="*/ 587 w 253"/>
                <a:gd name="T11" fmla="*/ 354 h 297"/>
                <a:gd name="T12" fmla="*/ 587 w 253"/>
                <a:gd name="T13" fmla="*/ 339 h 297"/>
                <a:gd name="T14" fmla="*/ 591 w 253"/>
                <a:gd name="T15" fmla="*/ 316 h 297"/>
                <a:gd name="T16" fmla="*/ 311 w 253"/>
                <a:gd name="T17" fmla="*/ 0 h 297"/>
                <a:gd name="T18" fmla="*/ 12 w 253"/>
                <a:gd name="T19" fmla="*/ 304 h 297"/>
                <a:gd name="T20" fmla="*/ 14 w 253"/>
                <a:gd name="T21" fmla="*/ 330 h 297"/>
                <a:gd name="T22" fmla="*/ 17 w 253"/>
                <a:gd name="T23" fmla="*/ 356 h 297"/>
                <a:gd name="T24" fmla="*/ 7 w 253"/>
                <a:gd name="T25" fmla="*/ 401 h 297"/>
                <a:gd name="T26" fmla="*/ 45 w 253"/>
                <a:gd name="T27" fmla="*/ 325 h 297"/>
                <a:gd name="T28" fmla="*/ 247 w 253"/>
                <a:gd name="T29" fmla="*/ 294 h 297"/>
                <a:gd name="T30" fmla="*/ 373 w 253"/>
                <a:gd name="T31" fmla="*/ 235 h 297"/>
                <a:gd name="T32" fmla="*/ 470 w 253"/>
                <a:gd name="T33" fmla="*/ 294 h 297"/>
                <a:gd name="T34" fmla="*/ 553 w 253"/>
                <a:gd name="T35" fmla="*/ 320 h 297"/>
                <a:gd name="T36" fmla="*/ 546 w 253"/>
                <a:gd name="T37" fmla="*/ 385 h 297"/>
                <a:gd name="T38" fmla="*/ 544 w 253"/>
                <a:gd name="T39" fmla="*/ 392 h 297"/>
                <a:gd name="T40" fmla="*/ 544 w 253"/>
                <a:gd name="T41" fmla="*/ 411 h 297"/>
                <a:gd name="T42" fmla="*/ 539 w 253"/>
                <a:gd name="T43" fmla="*/ 449 h 297"/>
                <a:gd name="T44" fmla="*/ 302 w 253"/>
                <a:gd name="T45" fmla="*/ 679 h 297"/>
                <a:gd name="T46" fmla="*/ 71 w 253"/>
                <a:gd name="T47" fmla="*/ 470 h 297"/>
                <a:gd name="T48" fmla="*/ 45 w 253"/>
                <a:gd name="T49" fmla="*/ 325 h 2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3" h="297">
                  <a:moveTo>
                    <a:pt x="3" y="169"/>
                  </a:moveTo>
                  <a:cubicBezTo>
                    <a:pt x="5" y="179"/>
                    <a:pt x="10" y="186"/>
                    <a:pt x="15" y="187"/>
                  </a:cubicBezTo>
                  <a:cubicBezTo>
                    <a:pt x="35" y="250"/>
                    <a:pt x="80" y="297"/>
                    <a:pt x="127" y="297"/>
                  </a:cubicBezTo>
                  <a:cubicBezTo>
                    <a:pt x="176" y="297"/>
                    <a:pt x="220" y="252"/>
                    <a:pt x="239" y="186"/>
                  </a:cubicBezTo>
                  <a:cubicBezTo>
                    <a:pt x="244" y="185"/>
                    <a:pt x="249" y="178"/>
                    <a:pt x="251" y="169"/>
                  </a:cubicBezTo>
                  <a:cubicBezTo>
                    <a:pt x="252" y="160"/>
                    <a:pt x="250" y="152"/>
                    <a:pt x="247" y="149"/>
                  </a:cubicBezTo>
                  <a:cubicBezTo>
                    <a:pt x="247" y="147"/>
                    <a:pt x="247" y="145"/>
                    <a:pt x="247" y="143"/>
                  </a:cubicBezTo>
                  <a:cubicBezTo>
                    <a:pt x="248" y="139"/>
                    <a:pt x="249" y="136"/>
                    <a:pt x="249" y="133"/>
                  </a:cubicBezTo>
                  <a:cubicBezTo>
                    <a:pt x="253" y="74"/>
                    <a:pt x="225" y="0"/>
                    <a:pt x="131" y="0"/>
                  </a:cubicBezTo>
                  <a:cubicBezTo>
                    <a:pt x="38" y="0"/>
                    <a:pt x="0" y="60"/>
                    <a:pt x="5" y="128"/>
                  </a:cubicBezTo>
                  <a:cubicBezTo>
                    <a:pt x="5" y="131"/>
                    <a:pt x="5" y="135"/>
                    <a:pt x="6" y="139"/>
                  </a:cubicBezTo>
                  <a:cubicBezTo>
                    <a:pt x="6" y="142"/>
                    <a:pt x="6" y="146"/>
                    <a:pt x="7" y="150"/>
                  </a:cubicBezTo>
                  <a:cubicBezTo>
                    <a:pt x="3" y="153"/>
                    <a:pt x="1" y="161"/>
                    <a:pt x="3" y="169"/>
                  </a:cubicBezTo>
                  <a:close/>
                  <a:moveTo>
                    <a:pt x="19" y="137"/>
                  </a:moveTo>
                  <a:cubicBezTo>
                    <a:pt x="36" y="141"/>
                    <a:pt x="80" y="139"/>
                    <a:pt x="104" y="124"/>
                  </a:cubicBezTo>
                  <a:cubicBezTo>
                    <a:pt x="129" y="109"/>
                    <a:pt x="157" y="99"/>
                    <a:pt x="157" y="99"/>
                  </a:cubicBezTo>
                  <a:cubicBezTo>
                    <a:pt x="157" y="99"/>
                    <a:pt x="165" y="109"/>
                    <a:pt x="198" y="124"/>
                  </a:cubicBezTo>
                  <a:cubicBezTo>
                    <a:pt x="211" y="130"/>
                    <a:pt x="223" y="134"/>
                    <a:pt x="233" y="135"/>
                  </a:cubicBezTo>
                  <a:cubicBezTo>
                    <a:pt x="234" y="135"/>
                    <a:pt x="232" y="148"/>
                    <a:pt x="230" y="162"/>
                  </a:cubicBezTo>
                  <a:cubicBezTo>
                    <a:pt x="230" y="163"/>
                    <a:pt x="230" y="164"/>
                    <a:pt x="229" y="165"/>
                  </a:cubicBezTo>
                  <a:cubicBezTo>
                    <a:pt x="229" y="168"/>
                    <a:pt x="229" y="170"/>
                    <a:pt x="229" y="173"/>
                  </a:cubicBezTo>
                  <a:cubicBezTo>
                    <a:pt x="228" y="179"/>
                    <a:pt x="228" y="184"/>
                    <a:pt x="227" y="189"/>
                  </a:cubicBezTo>
                  <a:cubicBezTo>
                    <a:pt x="209" y="247"/>
                    <a:pt x="170" y="286"/>
                    <a:pt x="127" y="286"/>
                  </a:cubicBezTo>
                  <a:cubicBezTo>
                    <a:pt x="89" y="286"/>
                    <a:pt x="51" y="249"/>
                    <a:pt x="30" y="198"/>
                  </a:cubicBezTo>
                  <a:cubicBezTo>
                    <a:pt x="29" y="182"/>
                    <a:pt x="18" y="136"/>
                    <a:pt x="19" y="137"/>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3" name="Aitds9-5"/>
            <p:cNvSpPr/>
            <p:nvPr>
              <p:custDataLst>
                <p:tags r:id="rId6"/>
              </p:custDataLst>
            </p:nvPr>
          </p:nvSpPr>
          <p:spPr bwMode="auto">
            <a:xfrm>
              <a:off x="373" y="2931"/>
              <a:ext cx="1170" cy="771"/>
            </a:xfrm>
            <a:custGeom>
              <a:avLst/>
              <a:gdLst>
                <a:gd name="T0" fmla="*/ 776 w 493"/>
                <a:gd name="T1" fmla="*/ 403 h 325"/>
                <a:gd name="T2" fmla="*/ 1170 w 493"/>
                <a:gd name="T3" fmla="*/ 318 h 325"/>
                <a:gd name="T4" fmla="*/ 1106 w 493"/>
                <a:gd name="T5" fmla="*/ 218 h 325"/>
                <a:gd name="T6" fmla="*/ 764 w 493"/>
                <a:gd name="T7" fmla="*/ 0 h 325"/>
                <a:gd name="T8" fmla="*/ 719 w 493"/>
                <a:gd name="T9" fmla="*/ 69 h 325"/>
                <a:gd name="T10" fmla="*/ 764 w 493"/>
                <a:gd name="T11" fmla="*/ 78 h 325"/>
                <a:gd name="T12" fmla="*/ 655 w 493"/>
                <a:gd name="T13" fmla="*/ 408 h 325"/>
                <a:gd name="T14" fmla="*/ 641 w 493"/>
                <a:gd name="T15" fmla="*/ 176 h 325"/>
                <a:gd name="T16" fmla="*/ 619 w 493"/>
                <a:gd name="T17" fmla="*/ 185 h 325"/>
                <a:gd name="T18" fmla="*/ 596 w 493"/>
                <a:gd name="T19" fmla="*/ 176 h 325"/>
                <a:gd name="T20" fmla="*/ 579 w 493"/>
                <a:gd name="T21" fmla="*/ 420 h 325"/>
                <a:gd name="T22" fmla="*/ 470 w 493"/>
                <a:gd name="T23" fmla="*/ 81 h 325"/>
                <a:gd name="T24" fmla="*/ 520 w 493"/>
                <a:gd name="T25" fmla="*/ 69 h 325"/>
                <a:gd name="T26" fmla="*/ 477 w 493"/>
                <a:gd name="T27" fmla="*/ 2 h 325"/>
                <a:gd name="T28" fmla="*/ 131 w 493"/>
                <a:gd name="T29" fmla="*/ 218 h 325"/>
                <a:gd name="T30" fmla="*/ 0 w 493"/>
                <a:gd name="T31" fmla="*/ 591 h 325"/>
                <a:gd name="T32" fmla="*/ 0 w 493"/>
                <a:gd name="T33" fmla="*/ 603 h 325"/>
                <a:gd name="T34" fmla="*/ 7 w 493"/>
                <a:gd name="T35" fmla="*/ 610 h 325"/>
                <a:gd name="T36" fmla="*/ 235 w 493"/>
                <a:gd name="T37" fmla="*/ 709 h 325"/>
                <a:gd name="T38" fmla="*/ 249 w 493"/>
                <a:gd name="T39" fmla="*/ 709 h 325"/>
                <a:gd name="T40" fmla="*/ 446 w 493"/>
                <a:gd name="T41" fmla="*/ 771 h 325"/>
                <a:gd name="T42" fmla="*/ 681 w 493"/>
                <a:gd name="T43" fmla="*/ 771 h 325"/>
                <a:gd name="T44" fmla="*/ 776 w 493"/>
                <a:gd name="T45" fmla="*/ 403 h 3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3" h="325">
                  <a:moveTo>
                    <a:pt x="327" y="170"/>
                  </a:moveTo>
                  <a:cubicBezTo>
                    <a:pt x="372" y="125"/>
                    <a:pt x="437" y="113"/>
                    <a:pt x="493" y="134"/>
                  </a:cubicBezTo>
                  <a:cubicBezTo>
                    <a:pt x="486" y="120"/>
                    <a:pt x="477" y="105"/>
                    <a:pt x="466" y="92"/>
                  </a:cubicBezTo>
                  <a:cubicBezTo>
                    <a:pt x="439" y="55"/>
                    <a:pt x="397" y="14"/>
                    <a:pt x="322" y="0"/>
                  </a:cubicBezTo>
                  <a:cubicBezTo>
                    <a:pt x="303" y="29"/>
                    <a:pt x="303" y="29"/>
                    <a:pt x="303" y="29"/>
                  </a:cubicBezTo>
                  <a:cubicBezTo>
                    <a:pt x="310" y="30"/>
                    <a:pt x="316" y="32"/>
                    <a:pt x="322" y="33"/>
                  </a:cubicBezTo>
                  <a:cubicBezTo>
                    <a:pt x="276" y="172"/>
                    <a:pt x="276" y="172"/>
                    <a:pt x="276" y="172"/>
                  </a:cubicBezTo>
                  <a:cubicBezTo>
                    <a:pt x="270" y="74"/>
                    <a:pt x="270" y="74"/>
                    <a:pt x="270" y="74"/>
                  </a:cubicBezTo>
                  <a:cubicBezTo>
                    <a:pt x="267" y="77"/>
                    <a:pt x="264" y="78"/>
                    <a:pt x="261" y="78"/>
                  </a:cubicBezTo>
                  <a:cubicBezTo>
                    <a:pt x="258" y="78"/>
                    <a:pt x="255" y="77"/>
                    <a:pt x="251" y="74"/>
                  </a:cubicBezTo>
                  <a:cubicBezTo>
                    <a:pt x="244" y="177"/>
                    <a:pt x="244" y="177"/>
                    <a:pt x="244" y="177"/>
                  </a:cubicBezTo>
                  <a:cubicBezTo>
                    <a:pt x="198" y="34"/>
                    <a:pt x="198" y="34"/>
                    <a:pt x="198" y="34"/>
                  </a:cubicBezTo>
                  <a:cubicBezTo>
                    <a:pt x="205" y="32"/>
                    <a:pt x="212" y="30"/>
                    <a:pt x="219" y="29"/>
                  </a:cubicBezTo>
                  <a:cubicBezTo>
                    <a:pt x="201" y="1"/>
                    <a:pt x="201" y="1"/>
                    <a:pt x="201" y="1"/>
                  </a:cubicBezTo>
                  <a:cubicBezTo>
                    <a:pt x="122" y="14"/>
                    <a:pt x="83" y="55"/>
                    <a:pt x="55" y="92"/>
                  </a:cubicBezTo>
                  <a:cubicBezTo>
                    <a:pt x="15" y="145"/>
                    <a:pt x="0" y="208"/>
                    <a:pt x="0" y="249"/>
                  </a:cubicBezTo>
                  <a:cubicBezTo>
                    <a:pt x="0" y="254"/>
                    <a:pt x="0" y="254"/>
                    <a:pt x="0" y="254"/>
                  </a:cubicBezTo>
                  <a:cubicBezTo>
                    <a:pt x="3" y="257"/>
                    <a:pt x="3" y="257"/>
                    <a:pt x="3" y="257"/>
                  </a:cubicBezTo>
                  <a:cubicBezTo>
                    <a:pt x="30" y="294"/>
                    <a:pt x="75" y="299"/>
                    <a:pt x="99" y="299"/>
                  </a:cubicBezTo>
                  <a:cubicBezTo>
                    <a:pt x="101" y="299"/>
                    <a:pt x="104" y="299"/>
                    <a:pt x="105" y="299"/>
                  </a:cubicBezTo>
                  <a:cubicBezTo>
                    <a:pt x="124" y="314"/>
                    <a:pt x="157" y="321"/>
                    <a:pt x="188" y="325"/>
                  </a:cubicBezTo>
                  <a:cubicBezTo>
                    <a:pt x="287" y="325"/>
                    <a:pt x="287" y="325"/>
                    <a:pt x="287" y="325"/>
                  </a:cubicBezTo>
                  <a:cubicBezTo>
                    <a:pt x="272" y="272"/>
                    <a:pt x="285" y="212"/>
                    <a:pt x="327" y="170"/>
                  </a:cubicBezTo>
                  <a:close/>
                </a:path>
              </a:pathLst>
            </a:custGeom>
            <a:solidFill>
              <a:srgbClr val="C6182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sp>
        <p:nvSpPr>
          <p:cNvPr id="38" name="矩形 37"/>
          <p:cNvSpPr/>
          <p:nvPr/>
        </p:nvSpPr>
        <p:spPr>
          <a:xfrm>
            <a:off x="8423910" y="1256665"/>
            <a:ext cx="2203450" cy="3921125"/>
          </a:xfrm>
          <a:prstGeom prst="rect">
            <a:avLst/>
          </a:prstGeom>
          <a:solidFill>
            <a:schemeClr val="bg1"/>
          </a:solidFill>
          <a:ln w="22225" cmpd="dbl">
            <a:solidFill>
              <a:schemeClr val="accent1">
                <a:shade val="50000"/>
              </a:schemeClr>
            </a:solidFill>
            <a:prstDash val="solid"/>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9" name="直接连接符 38"/>
          <p:cNvCxnSpPr/>
          <p:nvPr/>
        </p:nvCxnSpPr>
        <p:spPr>
          <a:xfrm>
            <a:off x="8424034" y="1809642"/>
            <a:ext cx="220366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8643430" y="1367528"/>
            <a:ext cx="1753441" cy="398780"/>
          </a:xfrm>
          <a:prstGeom prst="rect">
            <a:avLst/>
          </a:prstGeom>
        </p:spPr>
        <p:txBody>
          <a:bodyPr wrap="square">
            <a:spAutoFit/>
          </a:bodyPr>
          <a:lstStyle/>
          <a:p>
            <a:pPr algn="ctr"/>
            <a:r>
              <a:rPr 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2021</a:t>
            </a:r>
            <a:r>
              <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rPr>
              <a:t>年</a:t>
            </a:r>
            <a:endParaRPr lang="zh-CN" altLang="en-US" sz="20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41" name="矩形 40"/>
          <p:cNvSpPr/>
          <p:nvPr/>
        </p:nvSpPr>
        <p:spPr>
          <a:xfrm>
            <a:off x="9350597" y="1779163"/>
            <a:ext cx="351807" cy="45719"/>
          </a:xfrm>
          <a:prstGeom prst="rect">
            <a:avLst/>
          </a:prstGeom>
          <a:solidFill>
            <a:srgbClr val="E6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897620" y="1835785"/>
            <a:ext cx="1245870" cy="3337560"/>
          </a:xfrm>
          <a:prstGeom prst="rect">
            <a:avLst/>
          </a:prstGeom>
        </p:spPr>
        <p:txBody>
          <a:bodyPr wrap="square">
            <a:spAutoFit/>
          </a:bodyPr>
          <a:lstStyle/>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依法治国</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社会保障</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乡村振兴</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打虎拍蝇</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金融风险</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绿水青山</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教育改革</a:t>
            </a:r>
            <a:endParaRPr lang="en-US" altLang="zh-CN" sz="1600" dirty="0">
              <a:solidFill>
                <a:srgbClr val="000000"/>
              </a:solidFill>
              <a:latin typeface="方正北魏楷书_GBK" panose="02000000000000000000" charset="-122"/>
              <a:ea typeface="方正北魏楷书_GBK" panose="02000000000000000000" charset="-122"/>
              <a:sym typeface="楷体" panose="02010609060101010101" pitchFamily="49" charset="-122"/>
            </a:endParaRPr>
          </a:p>
          <a:p>
            <a:pPr marL="171450" lvl="1" indent="-171450" defTabSz="457200">
              <a:lnSpc>
                <a:spcPct val="150000"/>
              </a:lnSpc>
              <a:spcAft>
                <a:spcPct val="15000"/>
              </a:spcAft>
              <a:buFont typeface="Arial" panose="020B0604020202020204" pitchFamily="34" charset="0"/>
              <a:buChar char="•"/>
            </a:pPr>
            <a:r>
              <a:rPr lang="zh-CN" altLang="en-US" sz="1600" dirty="0">
                <a:solidFill>
                  <a:srgbClr val="000000"/>
                </a:solidFill>
                <a:latin typeface="方正北魏楷书_GBK" panose="02000000000000000000" charset="-122"/>
                <a:ea typeface="方正北魏楷书_GBK" panose="02000000000000000000" charset="-122"/>
                <a:sym typeface="楷体" panose="02010609060101010101" pitchFamily="49" charset="-122"/>
              </a:rPr>
              <a:t>住有所居</a:t>
            </a:r>
            <a:endParaRPr lang="zh-CN" altLang="en-US" sz="1600" dirty="0">
              <a:solidFill>
                <a:schemeClr val="tx1">
                  <a:lumMod val="85000"/>
                  <a:lumOff val="15000"/>
                </a:schemeClr>
              </a:solidFill>
              <a:latin typeface="方正北魏楷书_GBK" panose="02000000000000000000" charset="-122"/>
              <a:ea typeface="方正北魏楷书_GBK" panose="02000000000000000000" charset="-122"/>
              <a:sym typeface="楷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 calcmode="lin" valueType="num">
                                      <p:cBhvr>
                                        <p:cTn id="19" dur="500" fill="hold"/>
                                        <p:tgtEl>
                                          <p:spTgt spid="18"/>
                                        </p:tgtEl>
                                        <p:attrNameLst>
                                          <p:attrName>style.rotation</p:attrName>
                                        </p:attrNameLst>
                                      </p:cBhvr>
                                      <p:tavLst>
                                        <p:tav tm="0">
                                          <p:val>
                                            <p:fltVal val="360"/>
                                          </p:val>
                                        </p:tav>
                                        <p:tav tm="100000">
                                          <p:val>
                                            <p:fltVal val="0"/>
                                          </p:val>
                                        </p:tav>
                                      </p:tavLst>
                                    </p:anim>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trips(down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p:cTn id="35" dur="500" fill="hold"/>
                                        <p:tgtEl>
                                          <p:spTgt spid="16"/>
                                        </p:tgtEl>
                                        <p:attrNameLst>
                                          <p:attrName>ppt_w</p:attrName>
                                        </p:attrNameLst>
                                      </p:cBhvr>
                                      <p:tavLst>
                                        <p:tav tm="0">
                                          <p:val>
                                            <p:fltVal val="0"/>
                                          </p:val>
                                        </p:tav>
                                        <p:tav tm="100000">
                                          <p:val>
                                            <p:strVal val="#ppt_w"/>
                                          </p:val>
                                        </p:tav>
                                      </p:tavLst>
                                    </p:anim>
                                    <p:anim calcmode="lin" valueType="num">
                                      <p:cBhvr>
                                        <p:cTn id="36" dur="500" fill="hold"/>
                                        <p:tgtEl>
                                          <p:spTgt spid="16"/>
                                        </p:tgtEl>
                                        <p:attrNameLst>
                                          <p:attrName>ppt_h</p:attrName>
                                        </p:attrNameLst>
                                      </p:cBhvr>
                                      <p:tavLst>
                                        <p:tav tm="0">
                                          <p:val>
                                            <p:fltVal val="0"/>
                                          </p:val>
                                        </p:tav>
                                        <p:tav tm="100000">
                                          <p:val>
                                            <p:strVal val="#ppt_h"/>
                                          </p:val>
                                        </p:tav>
                                      </p:tavLst>
                                    </p:anim>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1000" fill="hold"/>
                                        <p:tgtEl>
                                          <p:spTgt spid="32"/>
                                        </p:tgtEl>
                                        <p:attrNameLst>
                                          <p:attrName>ppt_x</p:attrName>
                                        </p:attrNameLst>
                                      </p:cBhvr>
                                      <p:tavLst>
                                        <p:tav tm="0">
                                          <p:val>
                                            <p:strVal val="#ppt_x-.2"/>
                                          </p:val>
                                        </p:tav>
                                        <p:tav tm="100000">
                                          <p:val>
                                            <p:strVal val="#ppt_x"/>
                                          </p:val>
                                        </p:tav>
                                      </p:tavLst>
                                    </p:anim>
                                    <p:anim calcmode="lin" valueType="num">
                                      <p:cBhvr>
                                        <p:cTn id="43"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44" dur="10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strips(down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animEffect transition="in" filter="fade">
                                      <p:cBhvr>
                                        <p:cTn id="61" dur="500"/>
                                        <p:tgtEl>
                                          <p:spTgt spid="35"/>
                                        </p:tgtEl>
                                      </p:cBhvr>
                                    </p:animEffect>
                                  </p:childTnLst>
                                </p:cTn>
                              </p:par>
                            </p:childTnLst>
                          </p:cTn>
                        </p:par>
                      </p:childTnLst>
                    </p:cTn>
                  </p:par>
                  <p:par>
                    <p:cTn id="62" fill="hold">
                      <p:stCondLst>
                        <p:cond delay="indefinite"/>
                      </p:stCondLst>
                      <p:childTnLst>
                        <p:par>
                          <p:cTn id="63" fill="hold">
                            <p:stCondLst>
                              <p:cond delay="0"/>
                            </p:stCondLst>
                            <p:childTnLst>
                              <p:par>
                                <p:cTn id="64" presetID="29" presetClass="entr" presetSubtype="0" fill="hold" grpId="0"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1000" fill="hold"/>
                                        <p:tgtEl>
                                          <p:spTgt spid="37"/>
                                        </p:tgtEl>
                                        <p:attrNameLst>
                                          <p:attrName>ppt_x</p:attrName>
                                        </p:attrNameLst>
                                      </p:cBhvr>
                                      <p:tavLst>
                                        <p:tav tm="0">
                                          <p:val>
                                            <p:strVal val="#ppt_x-.2"/>
                                          </p:val>
                                        </p:tav>
                                        <p:tav tm="100000">
                                          <p:val>
                                            <p:strVal val="#ppt_x"/>
                                          </p:val>
                                        </p:tav>
                                      </p:tavLst>
                                    </p:anim>
                                    <p:anim calcmode="lin" valueType="num">
                                      <p:cBhvr>
                                        <p:cTn id="67" dur="1000" fill="hold"/>
                                        <p:tgtEl>
                                          <p:spTgt spid="37"/>
                                        </p:tgtEl>
                                        <p:attrNameLst>
                                          <p:attrName>ppt_y</p:attrName>
                                        </p:attrNameLst>
                                      </p:cBhvr>
                                      <p:tavLst>
                                        <p:tav tm="0">
                                          <p:val>
                                            <p:strVal val="#ppt_y"/>
                                          </p:val>
                                        </p:tav>
                                        <p:tav tm="100000">
                                          <p:val>
                                            <p:strVal val="#ppt_y"/>
                                          </p:val>
                                        </p:tav>
                                      </p:tavLst>
                                    </p:anim>
                                    <p:animEffect transition="in" filter="wipe(right)" prLst="gradientSize: 0.1">
                                      <p:cBhvr>
                                        <p:cTn id="68" dur="10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12"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strips(downLeft)">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500" fill="hold"/>
                                        <p:tgtEl>
                                          <p:spTgt spid="41"/>
                                        </p:tgtEl>
                                        <p:attrNameLst>
                                          <p:attrName>ppt_w</p:attrName>
                                        </p:attrNameLst>
                                      </p:cBhvr>
                                      <p:tavLst>
                                        <p:tav tm="0">
                                          <p:val>
                                            <p:fltVal val="0"/>
                                          </p:val>
                                        </p:tav>
                                        <p:tav tm="100000">
                                          <p:val>
                                            <p:strVal val="#ppt_w"/>
                                          </p:val>
                                        </p:tav>
                                      </p:tavLst>
                                    </p:anim>
                                    <p:anim calcmode="lin" valueType="num">
                                      <p:cBhvr>
                                        <p:cTn id="79" dur="500" fill="hold"/>
                                        <p:tgtEl>
                                          <p:spTgt spid="41"/>
                                        </p:tgtEl>
                                        <p:attrNameLst>
                                          <p:attrName>ppt_h</p:attrName>
                                        </p:attrNameLst>
                                      </p:cBhvr>
                                      <p:tavLst>
                                        <p:tav tm="0">
                                          <p:val>
                                            <p:fltVal val="0"/>
                                          </p:val>
                                        </p:tav>
                                        <p:tav tm="100000">
                                          <p:val>
                                            <p:strVal val="#ppt_h"/>
                                          </p:val>
                                        </p:tav>
                                      </p:tavLst>
                                    </p:anim>
                                    <p:animEffect transition="in" filter="fade">
                                      <p:cBhvr>
                                        <p:cTn id="80" dur="500"/>
                                        <p:tgtEl>
                                          <p:spTgt spid="41"/>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anim calcmode="lin" valueType="num">
                                      <p:cBhvr>
                                        <p:cTn id="83" dur="500" fill="hold"/>
                                        <p:tgtEl>
                                          <p:spTgt spid="40"/>
                                        </p:tgtEl>
                                        <p:attrNameLst>
                                          <p:attrName>ppt_w</p:attrName>
                                        </p:attrNameLst>
                                      </p:cBhvr>
                                      <p:tavLst>
                                        <p:tav tm="0">
                                          <p:val>
                                            <p:fltVal val="0"/>
                                          </p:val>
                                        </p:tav>
                                        <p:tav tm="100000">
                                          <p:val>
                                            <p:strVal val="#ppt_w"/>
                                          </p:val>
                                        </p:tav>
                                      </p:tavLst>
                                    </p:anim>
                                    <p:anim calcmode="lin" valueType="num">
                                      <p:cBhvr>
                                        <p:cTn id="84" dur="500" fill="hold"/>
                                        <p:tgtEl>
                                          <p:spTgt spid="40"/>
                                        </p:tgtEl>
                                        <p:attrNameLst>
                                          <p:attrName>ppt_h</p:attrName>
                                        </p:attrNameLst>
                                      </p:cBhvr>
                                      <p:tavLst>
                                        <p:tav tm="0">
                                          <p:val>
                                            <p:fltVal val="0"/>
                                          </p:val>
                                        </p:tav>
                                        <p:tav tm="100000">
                                          <p:val>
                                            <p:strVal val="#ppt_h"/>
                                          </p:val>
                                        </p:tav>
                                      </p:tavLst>
                                    </p:anim>
                                    <p:animEffect transition="in" filter="fad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29" presetClass="entr" presetSubtype="0" fill="hold" grpId="0" nodeType="clickEffect">
                                  <p:stCondLst>
                                    <p:cond delay="0"/>
                                  </p:stCondLst>
                                  <p:childTnLst>
                                    <p:set>
                                      <p:cBhvr>
                                        <p:cTn id="89" dur="1" fill="hold">
                                          <p:stCondLst>
                                            <p:cond delay="0"/>
                                          </p:stCondLst>
                                        </p:cTn>
                                        <p:tgtEl>
                                          <p:spTgt spid="42"/>
                                        </p:tgtEl>
                                        <p:attrNameLst>
                                          <p:attrName>style.visibility</p:attrName>
                                        </p:attrNameLst>
                                      </p:cBhvr>
                                      <p:to>
                                        <p:strVal val="visible"/>
                                      </p:to>
                                    </p:set>
                                    <p:anim calcmode="lin" valueType="num">
                                      <p:cBhvr>
                                        <p:cTn id="90" dur="1000" fill="hold"/>
                                        <p:tgtEl>
                                          <p:spTgt spid="42"/>
                                        </p:tgtEl>
                                        <p:attrNameLst>
                                          <p:attrName>ppt_x</p:attrName>
                                        </p:attrNameLst>
                                      </p:cBhvr>
                                      <p:tavLst>
                                        <p:tav tm="0">
                                          <p:val>
                                            <p:strVal val="#ppt_x-.2"/>
                                          </p:val>
                                        </p:tav>
                                        <p:tav tm="100000">
                                          <p:val>
                                            <p:strVal val="#ppt_x"/>
                                          </p:val>
                                        </p:tav>
                                      </p:tavLst>
                                    </p:anim>
                                    <p:anim calcmode="lin" valueType="num">
                                      <p:cBhvr>
                                        <p:cTn id="91" dur="1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92"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bldLvl="0" animBg="1"/>
      <p:bldP spid="15" grpId="0" animBg="1"/>
      <p:bldP spid="15" grpId="1" animBg="1"/>
      <p:bldP spid="14" grpId="0"/>
      <p:bldP spid="14" grpId="1"/>
      <p:bldP spid="16" grpId="0" animBg="1"/>
      <p:bldP spid="16" grpId="1" animBg="1"/>
      <p:bldP spid="32" grpId="0"/>
      <p:bldP spid="32" grpId="1"/>
      <p:bldP spid="33" grpId="0" animBg="1"/>
      <p:bldP spid="33" grpId="1" animBg="1"/>
      <p:bldP spid="35" grpId="0"/>
      <p:bldP spid="35" grpId="1"/>
      <p:bldP spid="36" grpId="0" animBg="1"/>
      <p:bldP spid="36" grpId="1" animBg="1"/>
      <p:bldP spid="37" grpId="0"/>
      <p:bldP spid="37" grpId="1"/>
      <p:bldP spid="38" grpId="0" animBg="1"/>
      <p:bldP spid="38" grpId="1" animBg="1"/>
      <p:bldP spid="40" grpId="0"/>
      <p:bldP spid="40" grpId="1"/>
      <p:bldP spid="41" grpId="0" animBg="1"/>
      <p:bldP spid="41" grpId="1" animBg="1"/>
      <p:bldP spid="42" grpId="0"/>
      <p:bldP spid="4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270115"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178165" y="5935980"/>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966835"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7802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062736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p:cNvSpPr/>
          <p:nvPr/>
        </p:nvSpPr>
        <p:spPr>
          <a:xfrm>
            <a:off x="2049780" y="1042035"/>
            <a:ext cx="8214360" cy="387350"/>
          </a:xfrm>
          <a:prstGeom prst="roundRect">
            <a:avLst>
              <a:gd name="adj" fmla="val 50000"/>
            </a:avLst>
          </a:prstGeom>
          <a:solidFill>
            <a:srgbClr val="D824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Light" panose="020B0300000000000000" pitchFamily="34" charset="-122"/>
              <a:ea typeface="思源黑体 CN Light" panose="020B0300000000000000" pitchFamily="34" charset="-122"/>
            </a:endParaRPr>
          </a:p>
        </p:txBody>
      </p:sp>
      <p:sp>
        <p:nvSpPr>
          <p:cNvPr id="42" name="文本框 41"/>
          <p:cNvSpPr txBox="1"/>
          <p:nvPr/>
        </p:nvSpPr>
        <p:spPr>
          <a:xfrm>
            <a:off x="2452053" y="1042035"/>
            <a:ext cx="7409815" cy="386080"/>
          </a:xfrm>
          <a:prstGeom prst="rect">
            <a:avLst/>
          </a:prstGeom>
          <a:noFill/>
        </p:spPr>
        <p:txBody>
          <a:bodyPr vert="horz"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1600" dirty="0" smtClean="0">
                <a:solidFill>
                  <a:schemeClr val="bg1"/>
                </a:solidFill>
                <a:latin typeface="方正小标宋简体" panose="00000600000000000000" charset="-122"/>
                <a:ea typeface="方正小标宋简体" panose="00000600000000000000" charset="-122"/>
                <a:sym typeface="华文行楷" panose="02010800040101010101" pitchFamily="2" charset="-122"/>
              </a:rPr>
              <a:t>近</a:t>
            </a:r>
            <a:r>
              <a:rPr lang="zh-CN" altLang="en-US" sz="1600" dirty="0">
                <a:solidFill>
                  <a:schemeClr val="bg1"/>
                </a:solidFill>
                <a:latin typeface="方正小标宋简体" panose="00000600000000000000" charset="-122"/>
                <a:ea typeface="方正小标宋简体" panose="00000600000000000000" charset="-122"/>
                <a:sym typeface="华文行楷" panose="02010800040101010101" pitchFamily="2" charset="-122"/>
              </a:rPr>
              <a:t>两年人民网两会热点调查排行榜前十名上榜高频词</a:t>
            </a:r>
            <a:endParaRPr lang="zh-CN" altLang="en-US" sz="1600" dirty="0">
              <a:solidFill>
                <a:schemeClr val="bg1"/>
              </a:solidFill>
              <a:latin typeface="方正小标宋简体" panose="00000600000000000000" charset="-122"/>
              <a:ea typeface="方正小标宋简体" panose="00000600000000000000" charset="-122"/>
            </a:endParaRPr>
          </a:p>
        </p:txBody>
      </p:sp>
      <p:grpSp>
        <p:nvGrpSpPr>
          <p:cNvPr id="52" name="组合 51"/>
          <p:cNvGrpSpPr/>
          <p:nvPr/>
        </p:nvGrpSpPr>
        <p:grpSpPr>
          <a:xfrm flipH="1">
            <a:off x="10386907" y="1123742"/>
            <a:ext cx="817612" cy="251254"/>
            <a:chOff x="3338196" y="4074443"/>
            <a:chExt cx="1312427" cy="435242"/>
          </a:xfrm>
        </p:grpSpPr>
        <p:sp>
          <p:nvSpPr>
            <p:cNvPr id="53" name="星形: 五角 52"/>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4" name="星形: 五角 53"/>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55" name="星形: 五角 54"/>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grpSp>
        <p:nvGrpSpPr>
          <p:cNvPr id="64" name="组合 63"/>
          <p:cNvGrpSpPr/>
          <p:nvPr/>
        </p:nvGrpSpPr>
        <p:grpSpPr>
          <a:xfrm>
            <a:off x="1045581" y="1124055"/>
            <a:ext cx="905228" cy="252002"/>
            <a:chOff x="3338196" y="4074443"/>
            <a:chExt cx="1312427" cy="435242"/>
          </a:xfrm>
        </p:grpSpPr>
        <p:sp>
          <p:nvSpPr>
            <p:cNvPr id="65" name="星形: 五角 64"/>
            <p:cNvSpPr/>
            <p:nvPr/>
          </p:nvSpPr>
          <p:spPr>
            <a:xfrm>
              <a:off x="3338196" y="4149560"/>
              <a:ext cx="285010" cy="285008"/>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6" name="星形: 五角 65"/>
            <p:cNvSpPr/>
            <p:nvPr/>
          </p:nvSpPr>
          <p:spPr>
            <a:xfrm>
              <a:off x="3705154" y="4100361"/>
              <a:ext cx="383408" cy="383406"/>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67" name="星形: 五角 66"/>
            <p:cNvSpPr/>
            <p:nvPr/>
          </p:nvSpPr>
          <p:spPr>
            <a:xfrm>
              <a:off x="4215379" y="4074443"/>
              <a:ext cx="435244" cy="435242"/>
            </a:xfrm>
            <a:prstGeom prst="star5">
              <a:avLst/>
            </a:prstGeom>
            <a:solidFill>
              <a:srgbClr val="D4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pic>
        <p:nvPicPr>
          <p:cNvPr id="104450" name="Picture 2" descr="C:\Users\zs\Desktop\2.jpg"/>
          <p:cNvPicPr>
            <a:picLocks noChangeAspect="1"/>
          </p:cNvPicPr>
          <p:nvPr/>
        </p:nvPicPr>
        <p:blipFill>
          <a:blip r:embed="rId1"/>
          <a:srcRect l="9611" t="21580" r="5588"/>
          <a:stretch>
            <a:fillRect/>
          </a:stretch>
        </p:blipFill>
        <p:spPr>
          <a:xfrm>
            <a:off x="3296920" y="1649730"/>
            <a:ext cx="4758690" cy="4142105"/>
          </a:xfrm>
          <a:prstGeom prst="rect">
            <a:avLst/>
          </a:prstGeom>
          <a:noFill/>
          <a:ln w="9525">
            <a:noFill/>
          </a:ln>
        </p:spPr>
      </p:pic>
      <p:sp>
        <p:nvSpPr>
          <p:cNvPr id="3" name="矩形 2"/>
          <p:cNvSpPr/>
          <p:nvPr/>
        </p:nvSpPr>
        <p:spPr>
          <a:xfrm>
            <a:off x="6322060" y="5701030"/>
            <a:ext cx="537908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buFont typeface="Arial" panose="020B0604020202020204" pitchFamily="34" charset="0"/>
            </a:pPr>
            <a:r>
              <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rPr>
              <a:t>民主   法治   公平   正义   安全   环境</a:t>
            </a:r>
            <a:endParaRPr lang="zh-CN" altLang="en-US" sz="2400" b="1" dirty="0">
              <a:solidFill>
                <a:schemeClr val="bg1"/>
              </a:solidFill>
              <a:latin typeface="华文行楷" panose="02010800040101010101" pitchFamily="2" charset="-122"/>
              <a:ea typeface="华文行楷" panose="02010800040101010101" pitchFamily="2" charset="-122"/>
              <a:sym typeface="华文行楷" panose="02010800040101010101" pitchFamily="2" charset="-122"/>
            </a:endParaRPr>
          </a:p>
        </p:txBody>
      </p:sp>
      <p:cxnSp>
        <p:nvCxnSpPr>
          <p:cNvPr id="9" name="直接连接符 8"/>
          <p:cNvCxnSpPr/>
          <p:nvPr/>
        </p:nvCxnSpPr>
        <p:spPr>
          <a:xfrm flipV="1">
            <a:off x="1282700" y="6012180"/>
            <a:ext cx="5035550" cy="2159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729107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178165" y="593153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98779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780270" y="593661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657840" y="5930265"/>
            <a:ext cx="81915" cy="819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678364" y="436548"/>
            <a:ext cx="5922776" cy="460375"/>
          </a:xfrm>
          <a:prstGeom prst="rect">
            <a:avLst/>
          </a:prstGeom>
          <a:noFill/>
        </p:spPr>
        <p:txBody>
          <a:bodyPr wrap="square" rtlCol="0">
            <a:spAutoFit/>
          </a:bodyPr>
          <a:lstStyle/>
          <a:p>
            <a:pPr marR="0" defTabSz="914400" eaLnBrk="1" hangingPunct="1">
              <a:buClrTx/>
              <a:buSzTx/>
              <a:buFontTx/>
              <a:defRPr/>
            </a:pP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kumimoji="1" lang="en-US" altLang="zh-CN"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2</a:t>
            </a:r>
            <a:r>
              <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）人民美好生活需要日益广泛</a:t>
            </a:r>
            <a:endParaRPr kumimoji="1" lang="zh-CN" altLang="en-US" sz="2400" b="1" dirty="0">
              <a:solidFill>
                <a:srgbClr val="C00000"/>
              </a:solidFill>
              <a:latin typeface="方正小标宋简体" panose="00000600000000000000" charset="-122"/>
              <a:ea typeface="方正小标宋简体" panose="00000600000000000000" charset="-122"/>
              <a:cs typeface="方正小标宋简体" panose="00000600000000000000" charset="-122"/>
            </a:endParaRPr>
          </a:p>
        </p:txBody>
      </p:sp>
      <p:sp>
        <p:nvSpPr>
          <p:cNvPr id="18" name="矩形 17"/>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1000"/>
                                        <p:tgtEl>
                                          <p:spTgt spid="42"/>
                                        </p:tgtEl>
                                      </p:cBhvr>
                                    </p:animEffect>
                                    <p:anim calcmode="lin" valueType="num">
                                      <p:cBhvr>
                                        <p:cTn id="19" dur="1000" fill="hold"/>
                                        <p:tgtEl>
                                          <p:spTgt spid="42"/>
                                        </p:tgtEl>
                                        <p:attrNameLst>
                                          <p:attrName>ppt_x</p:attrName>
                                        </p:attrNameLst>
                                      </p:cBhvr>
                                      <p:tavLst>
                                        <p:tav tm="0">
                                          <p:val>
                                            <p:strVal val="#ppt_x"/>
                                          </p:val>
                                        </p:tav>
                                        <p:tav tm="100000">
                                          <p:val>
                                            <p:strVal val="#ppt_x"/>
                                          </p:val>
                                        </p:tav>
                                      </p:tavLst>
                                    </p:anim>
                                    <p:anim calcmode="lin" valueType="num">
                                      <p:cBhvr>
                                        <p:cTn id="2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500" fill="hold"/>
                                        <p:tgtEl>
                                          <p:spTgt spid="52"/>
                                        </p:tgtEl>
                                        <p:attrNameLst>
                                          <p:attrName>ppt_w</p:attrName>
                                        </p:attrNameLst>
                                      </p:cBhvr>
                                      <p:tavLst>
                                        <p:tav tm="0">
                                          <p:val>
                                            <p:fltVal val="0"/>
                                          </p:val>
                                        </p:tav>
                                        <p:tav tm="100000">
                                          <p:val>
                                            <p:strVal val="#ppt_w"/>
                                          </p:val>
                                        </p:tav>
                                      </p:tavLst>
                                    </p:anim>
                                    <p:anim calcmode="lin" valueType="num">
                                      <p:cBhvr>
                                        <p:cTn id="26" dur="500" fill="hold"/>
                                        <p:tgtEl>
                                          <p:spTgt spid="52"/>
                                        </p:tgtEl>
                                        <p:attrNameLst>
                                          <p:attrName>ppt_h</p:attrName>
                                        </p:attrNameLst>
                                      </p:cBhvr>
                                      <p:tavLst>
                                        <p:tav tm="0">
                                          <p:val>
                                            <p:fltVal val="0"/>
                                          </p:val>
                                        </p:tav>
                                        <p:tav tm="100000">
                                          <p:val>
                                            <p:strVal val="#ppt_h"/>
                                          </p:val>
                                        </p:tav>
                                      </p:tavLst>
                                    </p:anim>
                                    <p:animEffect transition="in" filter="fade">
                                      <p:cBhvr>
                                        <p:cTn id="27" dur="500"/>
                                        <p:tgtEl>
                                          <p:spTgt spid="52"/>
                                        </p:tgtEl>
                                      </p:cBhvr>
                                    </p:animEffect>
                                  </p:childTnLst>
                                </p:cTn>
                              </p:par>
                              <p:par>
                                <p:cTn id="28" presetID="53" presetClass="entr" presetSubtype="16" fill="hold" nodeType="withEffect">
                                  <p:stCondLst>
                                    <p:cond delay="0"/>
                                  </p:stCondLst>
                                  <p:childTnLst>
                                    <p:set>
                                      <p:cBhvr>
                                        <p:cTn id="29" dur="1" fill="hold">
                                          <p:stCondLst>
                                            <p:cond delay="0"/>
                                          </p:stCondLst>
                                        </p:cTn>
                                        <p:tgtEl>
                                          <p:spTgt spid="64"/>
                                        </p:tgtEl>
                                        <p:attrNameLst>
                                          <p:attrName>style.visibility</p:attrName>
                                        </p:attrNameLst>
                                      </p:cBhvr>
                                      <p:to>
                                        <p:strVal val="visible"/>
                                      </p:to>
                                    </p:set>
                                    <p:anim calcmode="lin" valueType="num">
                                      <p:cBhvr>
                                        <p:cTn id="30" dur="500" fill="hold"/>
                                        <p:tgtEl>
                                          <p:spTgt spid="64"/>
                                        </p:tgtEl>
                                        <p:attrNameLst>
                                          <p:attrName>ppt_w</p:attrName>
                                        </p:attrNameLst>
                                      </p:cBhvr>
                                      <p:tavLst>
                                        <p:tav tm="0">
                                          <p:val>
                                            <p:fltVal val="0"/>
                                          </p:val>
                                        </p:tav>
                                        <p:tav tm="100000">
                                          <p:val>
                                            <p:strVal val="#ppt_w"/>
                                          </p:val>
                                        </p:tav>
                                      </p:tavLst>
                                    </p:anim>
                                    <p:anim calcmode="lin" valueType="num">
                                      <p:cBhvr>
                                        <p:cTn id="31" dur="500" fill="hold"/>
                                        <p:tgtEl>
                                          <p:spTgt spid="64"/>
                                        </p:tgtEl>
                                        <p:attrNameLst>
                                          <p:attrName>ppt_h</p:attrName>
                                        </p:attrNameLst>
                                      </p:cBhvr>
                                      <p:tavLst>
                                        <p:tav tm="0">
                                          <p:val>
                                            <p:fltVal val="0"/>
                                          </p:val>
                                        </p:tav>
                                        <p:tav tm="100000">
                                          <p:val>
                                            <p:strVal val="#ppt_h"/>
                                          </p:val>
                                        </p:tav>
                                      </p:tavLst>
                                    </p:anim>
                                    <p:animEffect transition="in" filter="fade">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104450"/>
                                        </p:tgtEl>
                                        <p:attrNameLst>
                                          <p:attrName>style.visibility</p:attrName>
                                        </p:attrNameLst>
                                      </p:cBhvr>
                                      <p:to>
                                        <p:strVal val="visible"/>
                                      </p:to>
                                    </p:set>
                                    <p:anim calcmode="lin" valueType="num">
                                      <p:cBhvr>
                                        <p:cTn id="37" dur="500" fill="hold"/>
                                        <p:tgtEl>
                                          <p:spTgt spid="104450"/>
                                        </p:tgtEl>
                                        <p:attrNameLst>
                                          <p:attrName>ppt_w</p:attrName>
                                        </p:attrNameLst>
                                      </p:cBhvr>
                                      <p:tavLst>
                                        <p:tav tm="0">
                                          <p:val>
                                            <p:fltVal val="0"/>
                                          </p:val>
                                        </p:tav>
                                        <p:tav tm="100000">
                                          <p:val>
                                            <p:strVal val="#ppt_w"/>
                                          </p:val>
                                        </p:tav>
                                      </p:tavLst>
                                    </p:anim>
                                    <p:anim calcmode="lin" valueType="num">
                                      <p:cBhvr>
                                        <p:cTn id="38" dur="500" fill="hold"/>
                                        <p:tgtEl>
                                          <p:spTgt spid="104450"/>
                                        </p:tgtEl>
                                        <p:attrNameLst>
                                          <p:attrName>ppt_h</p:attrName>
                                        </p:attrNameLst>
                                      </p:cBhvr>
                                      <p:tavLst>
                                        <p:tav tm="0">
                                          <p:val>
                                            <p:fltVal val="0"/>
                                          </p:val>
                                        </p:tav>
                                        <p:tav tm="100000">
                                          <p:val>
                                            <p:strVal val="#ppt_h"/>
                                          </p:val>
                                        </p:tav>
                                      </p:tavLst>
                                    </p:anim>
                                    <p:animEffect transition="in" filter="fade">
                                      <p:cBhvr>
                                        <p:cTn id="39" dur="500"/>
                                        <p:tgtEl>
                                          <p:spTgt spid="10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p:bldP spid="1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5925149" y="-3958726"/>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918210" y="1208405"/>
            <a:ext cx="10167620" cy="16998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1024505" y="1250909"/>
            <a:ext cx="10144148" cy="1490345"/>
          </a:xfrm>
          <a:prstGeom prst="rect">
            <a:avLst/>
          </a:prstGeom>
        </p:spPr>
        <p:txBody>
          <a:bodyPr wrap="square" lIns="105571" tIns="52784" rIns="105571" bIns="52784">
            <a:spAutoFit/>
          </a:bodyPr>
          <a:lstStyle/>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zh-CN" altLang="en-US" sz="2000" dirty="0">
                <a:solidFill>
                  <a:schemeClr val="tx1">
                    <a:lumMod val="85000"/>
                    <a:lumOff val="15000"/>
                  </a:schemeClr>
                </a:solidFill>
                <a:latin typeface="方正北魏楷书简体" panose="03000509000000000000" charset="-122"/>
                <a:ea typeface="方正北魏楷书简体" panose="03000509000000000000" charset="-122"/>
                <a:sym typeface="+mn-ea"/>
              </a:rPr>
              <a:t>发展不平衡，主要指各区域各领域各方面发展不够平衡，制约了全国发展水平提升。</a:t>
            </a:r>
            <a:endParaRPr kumimoji="0" lang="zh-CN" altLang="en-US" sz="2000" i="0" u="none" strike="noStrike" kern="1200" cap="none" spc="0" normalizeH="0" baseline="0" dirty="0">
              <a:solidFill>
                <a:schemeClr val="tx1">
                  <a:lumMod val="85000"/>
                  <a:lumOff val="15000"/>
                </a:schemeClr>
              </a:solidFill>
              <a:latin typeface="方正北魏楷书简体" panose="03000509000000000000" charset="-122"/>
              <a:ea typeface="方正北魏楷书简体" panose="03000509000000000000" charset="-122"/>
              <a:cs typeface="+mn-cs"/>
            </a:endParaRPr>
          </a:p>
          <a:p>
            <a:pPr marL="342900" marR="0" lvl="0" indent="-3429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lang="zh-CN" altLang="en-US" sz="2000" dirty="0">
                <a:solidFill>
                  <a:schemeClr val="tx1">
                    <a:lumMod val="85000"/>
                    <a:lumOff val="15000"/>
                  </a:schemeClr>
                </a:solidFill>
                <a:latin typeface="方正北魏楷书简体" panose="03000509000000000000" charset="-122"/>
                <a:ea typeface="方正北魏楷书简体" panose="03000509000000000000" charset="-122"/>
                <a:sym typeface="+mn-ea"/>
              </a:rPr>
              <a:t>发展不充分，主要指一些地区、一些领域、一些方面还有发展不足的问题，发展的任务仍然很重</a:t>
            </a:r>
            <a:r>
              <a:rPr lang="zh-CN" altLang="en-US" sz="2000" dirty="0">
                <a:solidFill>
                  <a:schemeClr val="tx1">
                    <a:lumMod val="85000"/>
                    <a:lumOff val="15000"/>
                  </a:schemeClr>
                </a:solidFill>
                <a:latin typeface="方正北魏楷书_GBK" panose="02000000000000000000" charset="-122"/>
                <a:ea typeface="方正北魏楷书_GBK" panose="02000000000000000000" charset="-122"/>
                <a:sym typeface="+mn-ea"/>
              </a:rPr>
              <a:t>。</a:t>
            </a:r>
            <a:endParaRPr lang="zh-CN" altLang="en-US" sz="2000" dirty="0">
              <a:solidFill>
                <a:schemeClr val="tx1">
                  <a:lumMod val="85000"/>
                  <a:lumOff val="15000"/>
                </a:schemeClr>
              </a:solidFill>
              <a:latin typeface="方正北魏楷书_GBK" panose="02000000000000000000" charset="-122"/>
              <a:ea typeface="方正北魏楷书_GBK" panose="02000000000000000000" charset="-122"/>
              <a:sym typeface="+mn-ea"/>
            </a:endParaRPr>
          </a:p>
        </p:txBody>
      </p:sp>
      <p:pic>
        <p:nvPicPr>
          <p:cNvPr id="105475" name="Picture 2"/>
          <p:cNvPicPr>
            <a:picLocks noChangeAspect="1"/>
          </p:cNvPicPr>
          <p:nvPr/>
        </p:nvPicPr>
        <p:blipFill>
          <a:blip r:embed="rId1">
            <a:lum contrast="18000"/>
          </a:blip>
          <a:stretch>
            <a:fillRect/>
          </a:stretch>
        </p:blipFill>
        <p:spPr>
          <a:xfrm>
            <a:off x="964565" y="3321050"/>
            <a:ext cx="3870960" cy="2592705"/>
          </a:xfrm>
          <a:prstGeom prst="rect">
            <a:avLst/>
          </a:prstGeom>
          <a:noFill/>
          <a:ln w="57150">
            <a:solidFill>
              <a:schemeClr val="accent1"/>
            </a:solidFill>
          </a:ln>
          <a:effectLst>
            <a:outerShdw blurRad="50800" dist="38100" dir="8100000" algn="tr" rotWithShape="0">
              <a:prstClr val="black">
                <a:alpha val="40000"/>
              </a:prstClr>
            </a:outerShdw>
          </a:effectLst>
        </p:spPr>
      </p:pic>
      <p:pic>
        <p:nvPicPr>
          <p:cNvPr id="105476" name="Picture 4"/>
          <p:cNvPicPr>
            <a:picLocks noChangeAspect="1"/>
          </p:cNvPicPr>
          <p:nvPr/>
        </p:nvPicPr>
        <p:blipFill>
          <a:blip r:embed="rId2">
            <a:lum contrast="18000"/>
          </a:blip>
          <a:stretch>
            <a:fillRect/>
          </a:stretch>
        </p:blipFill>
        <p:spPr>
          <a:xfrm>
            <a:off x="6623050" y="3320415"/>
            <a:ext cx="4451985" cy="2593975"/>
          </a:xfrm>
          <a:prstGeom prst="rect">
            <a:avLst/>
          </a:prstGeom>
          <a:noFill/>
          <a:ln w="57150">
            <a:solidFill>
              <a:schemeClr val="accent1"/>
            </a:solidFill>
          </a:ln>
          <a:effectLst>
            <a:outerShdw blurRad="50800" dist="38100" dir="8100000" algn="tr" rotWithShape="0">
              <a:prstClr val="black">
                <a:alpha val="40000"/>
              </a:prstClr>
            </a:outerShdw>
          </a:effectLst>
        </p:spPr>
      </p:pic>
      <p:sp>
        <p:nvSpPr>
          <p:cNvPr id="3" name="右箭头 2"/>
          <p:cNvSpPr/>
          <p:nvPr/>
        </p:nvSpPr>
        <p:spPr>
          <a:xfrm>
            <a:off x="5258435" y="4107815"/>
            <a:ext cx="883920" cy="113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681480" y="377190"/>
            <a:ext cx="9318625" cy="534035"/>
          </a:xfrm>
          <a:prstGeom prst="rect">
            <a:avLst/>
          </a:prstGeom>
          <a:noFill/>
        </p:spPr>
        <p:txBody>
          <a:bodyPr wrap="square" rtlCol="0">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en-US" altLang="zh-CN"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、突出的问题是发展不平衡不充分（主要制约因素）</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矩形 4"/>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105475"/>
                                        </p:tgtEl>
                                        <p:attrNameLst>
                                          <p:attrName>style.visibility</p:attrName>
                                        </p:attrNameLst>
                                      </p:cBhvr>
                                      <p:to>
                                        <p:strVal val="visible"/>
                                      </p:to>
                                    </p:set>
                                    <p:anim calcmode="lin" valueType="num">
                                      <p:cBhvr>
                                        <p:cTn id="25" dur="1000" fill="hold"/>
                                        <p:tgtEl>
                                          <p:spTgt spid="105475"/>
                                        </p:tgtEl>
                                        <p:attrNameLst>
                                          <p:attrName>ppt_w</p:attrName>
                                        </p:attrNameLst>
                                      </p:cBhvr>
                                      <p:tavLst>
                                        <p:tav tm="0">
                                          <p:val>
                                            <p:strVal val="#ppt_w*0.70"/>
                                          </p:val>
                                        </p:tav>
                                        <p:tav tm="100000">
                                          <p:val>
                                            <p:strVal val="#ppt_w"/>
                                          </p:val>
                                        </p:tav>
                                      </p:tavLst>
                                    </p:anim>
                                    <p:anim calcmode="lin" valueType="num">
                                      <p:cBhvr>
                                        <p:cTn id="26" dur="1000" fill="hold"/>
                                        <p:tgtEl>
                                          <p:spTgt spid="105475"/>
                                        </p:tgtEl>
                                        <p:attrNameLst>
                                          <p:attrName>ppt_h</p:attrName>
                                        </p:attrNameLst>
                                      </p:cBhvr>
                                      <p:tavLst>
                                        <p:tav tm="0">
                                          <p:val>
                                            <p:strVal val="#ppt_h"/>
                                          </p:val>
                                        </p:tav>
                                        <p:tav tm="100000">
                                          <p:val>
                                            <p:strVal val="#ppt_h"/>
                                          </p:val>
                                        </p:tav>
                                      </p:tavLst>
                                    </p:anim>
                                    <p:animEffect transition="in" filter="fade">
                                      <p:cBhvr>
                                        <p:cTn id="27" dur="1000"/>
                                        <p:tgtEl>
                                          <p:spTgt spid="10547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nodeType="clickEffect">
                                  <p:stCondLst>
                                    <p:cond delay="0"/>
                                  </p:stCondLst>
                                  <p:childTnLst>
                                    <p:set>
                                      <p:cBhvr>
                                        <p:cTn id="37" dur="1" fill="hold">
                                          <p:stCondLst>
                                            <p:cond delay="0"/>
                                          </p:stCondLst>
                                        </p:cTn>
                                        <p:tgtEl>
                                          <p:spTgt spid="105476"/>
                                        </p:tgtEl>
                                        <p:attrNameLst>
                                          <p:attrName>style.visibility</p:attrName>
                                        </p:attrNameLst>
                                      </p:cBhvr>
                                      <p:to>
                                        <p:strVal val="visible"/>
                                      </p:to>
                                    </p:set>
                                    <p:anim calcmode="lin" valueType="num">
                                      <p:cBhvr>
                                        <p:cTn id="38" dur="1000" fill="hold"/>
                                        <p:tgtEl>
                                          <p:spTgt spid="105476"/>
                                        </p:tgtEl>
                                        <p:attrNameLst>
                                          <p:attrName>ppt_w</p:attrName>
                                        </p:attrNameLst>
                                      </p:cBhvr>
                                      <p:tavLst>
                                        <p:tav tm="0">
                                          <p:val>
                                            <p:strVal val="#ppt_w*0.70"/>
                                          </p:val>
                                        </p:tav>
                                        <p:tav tm="100000">
                                          <p:val>
                                            <p:strVal val="#ppt_w"/>
                                          </p:val>
                                        </p:tav>
                                      </p:tavLst>
                                    </p:anim>
                                    <p:anim calcmode="lin" valueType="num">
                                      <p:cBhvr>
                                        <p:cTn id="39" dur="1000" fill="hold"/>
                                        <p:tgtEl>
                                          <p:spTgt spid="105476"/>
                                        </p:tgtEl>
                                        <p:attrNameLst>
                                          <p:attrName>ppt_h</p:attrName>
                                        </p:attrNameLst>
                                      </p:cBhvr>
                                      <p:tavLst>
                                        <p:tav tm="0">
                                          <p:val>
                                            <p:strVal val="#ppt_h"/>
                                          </p:val>
                                        </p:tav>
                                        <p:tav tm="100000">
                                          <p:val>
                                            <p:strVal val="#ppt_h"/>
                                          </p:val>
                                        </p:tav>
                                      </p:tavLst>
                                    </p:anim>
                                    <p:animEffect transition="in" filter="fade">
                                      <p:cBhvr>
                                        <p:cTn id="40" dur="1000"/>
                                        <p:tgtEl>
                                          <p:spTgt spid="105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3" grpId="0" animBg="1"/>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6012144" y="-3904751"/>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1012050" y="1240010"/>
            <a:ext cx="10167398" cy="6541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1111500" y="1304884"/>
            <a:ext cx="10144148" cy="443865"/>
          </a:xfrm>
          <a:prstGeom prst="rect">
            <a:avLst/>
          </a:prstGeom>
        </p:spPr>
        <p:txBody>
          <a:bodyPr wrap="square" lIns="105571" tIns="52784" rIns="105571" bIns="5278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200" b="1" dirty="0">
                <a:solidFill>
                  <a:schemeClr val="tx1">
                    <a:lumMod val="85000"/>
                    <a:lumOff val="15000"/>
                  </a:schemeClr>
                </a:solidFill>
                <a:latin typeface="方正北魏楷书简体" panose="03000509000000000000" charset="-122"/>
                <a:ea typeface="方正北魏楷书简体" panose="03000509000000000000" charset="-122"/>
                <a:sym typeface="+mn-ea"/>
              </a:rPr>
              <a:t>那么，我国发展不平衡不充分主要表现在哪些方面呢？（请同学们归纳一下）</a:t>
            </a:r>
            <a:endParaRPr lang="zh-CN" altLang="en-US" sz="2200" b="1" dirty="0">
              <a:solidFill>
                <a:schemeClr val="tx1">
                  <a:lumMod val="85000"/>
                  <a:lumOff val="15000"/>
                </a:schemeClr>
              </a:solidFill>
              <a:latin typeface="方正北魏楷书简体" panose="03000509000000000000" charset="-122"/>
              <a:ea typeface="方正北魏楷书简体" panose="03000509000000000000" charset="-122"/>
              <a:sym typeface="+mn-ea"/>
            </a:endParaRPr>
          </a:p>
        </p:txBody>
      </p:sp>
      <p:sp>
        <p:nvSpPr>
          <p:cNvPr id="3" name="文本框 2" descr="7b0a202020202262756c6c6574223a20227b5c2263617465676f727949645c223a31303030372c5c2274656d706c61746549645c223a32303233313135397d220a7d0a"/>
          <p:cNvSpPr txBox="1"/>
          <p:nvPr/>
        </p:nvSpPr>
        <p:spPr>
          <a:xfrm>
            <a:off x="1276350" y="1894205"/>
            <a:ext cx="10015220" cy="3784600"/>
          </a:xfrm>
          <a:prstGeom prst="rect">
            <a:avLst/>
          </a:prstGeom>
          <a:noFill/>
        </p:spPr>
        <p:txBody>
          <a:bodyPr wrap="square" rtlCol="0" anchor="t">
            <a:spAutoFit/>
          </a:bodyPr>
          <a:lstStyle/>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今天的中国，繁华都市和落后乡村并存</a:t>
            </a:r>
            <a:endParaRPr kumimoji="0" lang="en-US" altLang="zh-CN" sz="2000" b="0" i="0" u="none" strike="noStrike" kern="1200" cap="none" spc="0" normalizeH="0" baseline="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东部发达和西部滞后同在</a:t>
            </a:r>
            <a:endParaRPr kumimoji="0" lang="en-US" altLang="zh-CN" sz="2000" b="0" i="0" u="none" strike="noStrike" kern="1200" cap="none" spc="0" normalizeH="0" baseline="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从收入分配来看，虽然我国人均国民收入在世界上处于中等偏上行列，但收入分配差距仍然较大，财富配置在城乡、地区和人群间失衡</a:t>
            </a:r>
            <a:endParaRPr kumimoji="0" lang="zh-CN" altLang="en-US" sz="2000" b="0" i="0" u="none" strike="noStrike" kern="1200" cap="none" spc="0" normalizeH="0" baseline="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既有高铁、超级计算机、“中国天眼”望远镜、移动支付等领先世界，也有“靠天吃饭”、铁犁牛耕等落后生产方式存在</a:t>
            </a:r>
            <a:endParaRPr kumimoji="0" lang="en-US" altLang="zh-CN" sz="2000" b="0" i="0" u="none" strike="noStrike" kern="1200" cap="none" spc="0" normalizeH="0" baseline="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endParaRPr>
          </a:p>
          <a:p>
            <a:pPr marR="0" lvl="0" indent="0" algn="l" defTabSz="914400" rtl="0" eaLnBrk="1" fontAlgn="base" latinLnBrk="0" hangingPunct="1">
              <a:lnSpc>
                <a:spcPct val="150000"/>
              </a:lnSpc>
              <a:spcBef>
                <a:spcPct val="0"/>
              </a:spcBef>
              <a:spcAft>
                <a:spcPct val="0"/>
              </a:spcAft>
              <a:buClrTx/>
              <a:buSzTx/>
              <a:buNone/>
              <a:defRPr/>
            </a:pP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从“五位一体”总体布局来看，经济政治文化社会生态等领域现代化步伐不一致。这种不一致主要表现为硬实力与软实力的发展不平衡</a:t>
            </a:r>
            <a:endPar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4" name="文本框 3"/>
          <p:cNvSpPr txBox="1"/>
          <p:nvPr/>
        </p:nvSpPr>
        <p:spPr>
          <a:xfrm>
            <a:off x="1678305" y="401955"/>
            <a:ext cx="9318625" cy="534035"/>
          </a:xfrm>
          <a:prstGeom prst="rect">
            <a:avLst/>
          </a:prstGeom>
          <a:noFill/>
        </p:spPr>
        <p:txBody>
          <a:bodyPr wrap="square" rtlCol="0">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en-US" altLang="zh-CN"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、突出的问题是发展不平衡不充分（主要制约因素）</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矩形 4"/>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63" name="矩形 62"/>
          <p:cNvSpPr/>
          <p:nvPr/>
        </p:nvSpPr>
        <p:spPr>
          <a:xfrm>
            <a:off x="1062673" y="2117248"/>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63943" y="2564288"/>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62673" y="3014503"/>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62673" y="3939063"/>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62673" y="4842033"/>
            <a:ext cx="150813" cy="15081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grpId="0" nodeType="withEffect">
                                  <p:stCondLst>
                                    <p:cond delay="250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25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2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2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40" presetClass="entr" presetSubtype="0" fill="hold" grpId="0" nodeType="clickEffect">
                                  <p:stCondLst>
                                    <p:cond delay="0"/>
                                  </p:stCondLst>
                                  <p:iterate type="lt">
                                    <p:tmPct val="10000"/>
                                  </p:iterate>
                                  <p:childTnLst>
                                    <p:set>
                                      <p:cBhvr>
                                        <p:cTn id="39" dur="1" fill="hold">
                                          <p:stCondLst>
                                            <p:cond delay="0"/>
                                          </p:stCondLst>
                                        </p:cTn>
                                        <p:tgtEl>
                                          <p:spTgt spid="3"/>
                                        </p:tgtEl>
                                        <p:attrNameLst>
                                          <p:attrName>style.visibility</p:attrName>
                                        </p:attrNameLst>
                                      </p:cBhvr>
                                      <p:to>
                                        <p:strVal val="visible"/>
                                      </p:to>
                                    </p:set>
                                    <p:animEffect transition="in" filter="fade">
                                      <p:cBhvr>
                                        <p:cTn id="40" dur="1000"/>
                                        <p:tgtEl>
                                          <p:spTgt spid="3"/>
                                        </p:tgtEl>
                                      </p:cBhvr>
                                    </p:animEffect>
                                    <p:anim calcmode="lin" valueType="num">
                                      <p:cBhvr>
                                        <p:cTn id="41" dur="1000" fill="hold"/>
                                        <p:tgtEl>
                                          <p:spTgt spid="3"/>
                                        </p:tgtEl>
                                        <p:attrNameLst>
                                          <p:attrName>ppt_x</p:attrName>
                                        </p:attrNameLst>
                                      </p:cBhvr>
                                      <p:tavLst>
                                        <p:tav tm="0">
                                          <p:val>
                                            <p:strVal val="#ppt_x-.1"/>
                                          </p:val>
                                        </p:tav>
                                        <p:tav tm="100000">
                                          <p:val>
                                            <p:strVal val="#ppt_x"/>
                                          </p:val>
                                        </p:tav>
                                      </p:tavLst>
                                    </p:anim>
                                    <p:anim calcmode="lin" valueType="num">
                                      <p:cBhvr>
                                        <p:cTn id="42"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3" grpId="0"/>
      <p:bldP spid="5" grpId="0" bldLvl="0" animBg="1"/>
      <p:bldP spid="63" grpId="0" bldLvl="0" animBg="1"/>
      <p:bldP spid="6" grpId="0" bldLvl="0" animBg="1"/>
      <p:bldP spid="7" grpId="0" bldLvl="0" animBg="1"/>
      <p:bldP spid="8" grpId="0" bldLvl="0" animBg="1"/>
      <p:bldP spid="9"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1724660" y="2258060"/>
            <a:ext cx="4054475" cy="3942080"/>
          </a:xfrm>
          <a:prstGeom prst="rect">
            <a:avLst/>
          </a:prstGeom>
          <a:solidFill>
            <a:schemeClr val="bg1">
              <a:alpha val="40000"/>
            </a:schemeClr>
          </a:solidFill>
          <a:ln w="9525">
            <a:noFill/>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endParaRPr>
          </a:p>
        </p:txBody>
      </p:sp>
      <p:sp>
        <p:nvSpPr>
          <p:cNvPr id="31" name="矩形 30"/>
          <p:cNvSpPr/>
          <p:nvPr/>
        </p:nvSpPr>
        <p:spPr>
          <a:xfrm>
            <a:off x="1724660" y="5838825"/>
            <a:ext cx="4055110" cy="361315"/>
          </a:xfrm>
          <a:prstGeom prst="rect">
            <a:avLst/>
          </a:prstGeom>
          <a:solidFill>
            <a:srgbClr val="C0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ysClr val="window" lastClr="FFFFFF"/>
                </a:solidFill>
                <a:uLnTx/>
                <a:uFillTx/>
                <a:latin typeface="方正小标宋简体" panose="00000600000000000000" charset="-122"/>
                <a:ea typeface="方正小标宋简体" panose="00000600000000000000" charset="-122"/>
              </a:rPr>
              <a:t>存在的问题</a:t>
            </a:r>
            <a:endParaRPr kumimoji="0" lang="zh-CN" altLang="en-US" sz="1600" b="1" i="0" u="none" strike="noStrike" kern="0" cap="none" spc="0" normalizeH="0" baseline="0" noProof="0" dirty="0">
              <a:ln>
                <a:noFill/>
              </a:ln>
              <a:solidFill>
                <a:sysClr val="window" lastClr="FFFFFF"/>
              </a:solidFill>
              <a:uLnTx/>
              <a:uFillTx/>
              <a:latin typeface="方正小标宋简体" panose="00000600000000000000" charset="-122"/>
              <a:ea typeface="方正小标宋简体" panose="00000600000000000000" charset="-122"/>
            </a:endParaRPr>
          </a:p>
        </p:txBody>
      </p:sp>
      <p:sp>
        <p:nvSpPr>
          <p:cNvPr id="34" name="矩形 33"/>
          <p:cNvSpPr/>
          <p:nvPr/>
        </p:nvSpPr>
        <p:spPr>
          <a:xfrm>
            <a:off x="3439795" y="2258060"/>
            <a:ext cx="624840" cy="64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871980" y="2419350"/>
            <a:ext cx="3761105" cy="3322955"/>
          </a:xfrm>
          <a:prstGeom prst="rect">
            <a:avLst/>
          </a:prstGeom>
          <a:noFill/>
        </p:spPr>
        <p:txBody>
          <a:bodyPr wrap="square" rtlCol="0">
            <a:spAutoFit/>
          </a:bodyPr>
          <a:lstStyle/>
          <a:p>
            <a:pPr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defRPr/>
            </a:pPr>
            <a:r>
              <a:rPr lang="zh-CN" altLang="en-US" sz="2000" dirty="0">
                <a:solidFill>
                  <a:schemeClr val="tx1">
                    <a:lumMod val="85000"/>
                    <a:lumOff val="15000"/>
                  </a:schemeClr>
                </a:solidFill>
                <a:latin typeface="方正北魏楷书简体" panose="03000509000000000000" charset="-122"/>
                <a:ea typeface="方正北魏楷书简体" panose="03000509000000000000" charset="-122"/>
                <a:sym typeface="+mn-ea"/>
              </a:rPr>
              <a:t>在</a:t>
            </a: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rPr>
              <a:t>现阶段，我国存在的发展不平衡不充分问题相互掣肘，带来很多社会矛盾和问题，是现阶段各种社会矛盾的主要根源。当前和今后一个时期制约满足人民美好生活需要的主要因素是发展不平衡不充分问题。</a:t>
            </a:r>
            <a:endPar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endParaRPr>
          </a:p>
        </p:txBody>
      </p:sp>
      <p:sp>
        <p:nvSpPr>
          <p:cNvPr id="36" name="矩形 35"/>
          <p:cNvSpPr/>
          <p:nvPr/>
        </p:nvSpPr>
        <p:spPr>
          <a:xfrm>
            <a:off x="6410960" y="2223135"/>
            <a:ext cx="4055110" cy="3976370"/>
          </a:xfrm>
          <a:prstGeom prst="rect">
            <a:avLst/>
          </a:prstGeom>
          <a:solidFill>
            <a:schemeClr val="bg1">
              <a:alpha val="40000"/>
            </a:schemeClr>
          </a:solidFill>
          <a:ln w="9525">
            <a:noFill/>
          </a:ln>
          <a:effectLst>
            <a:outerShdw blurRad="63500" sx="101000" sy="101000" algn="ctr" rotWithShape="0">
              <a:schemeClr val="tx1">
                <a:lumMod val="65000"/>
                <a:lumOff val="3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矩形 36"/>
          <p:cNvSpPr/>
          <p:nvPr/>
        </p:nvSpPr>
        <p:spPr>
          <a:xfrm>
            <a:off x="6410960" y="5838825"/>
            <a:ext cx="4055110" cy="361315"/>
          </a:xfrm>
          <a:prstGeom prst="rect">
            <a:avLst/>
          </a:prstGeom>
          <a:solidFill>
            <a:srgbClr val="C00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600" kern="0" dirty="0">
                <a:solidFill>
                  <a:sysClr val="window" lastClr="FFFFFF"/>
                </a:solidFill>
                <a:latin typeface="方正小标宋简体" panose="00000600000000000000" charset="-122"/>
                <a:ea typeface="方正小标宋简体" panose="00000600000000000000" charset="-122"/>
              </a:rPr>
              <a:t>具体表现</a:t>
            </a:r>
            <a:endParaRPr lang="zh-CN" altLang="en-US" sz="1600" kern="0" dirty="0">
              <a:solidFill>
                <a:sysClr val="window" lastClr="FFFFFF"/>
              </a:solidFill>
              <a:latin typeface="方正小标宋简体" panose="00000600000000000000" charset="-122"/>
              <a:ea typeface="方正小标宋简体" panose="00000600000000000000" charset="-122"/>
            </a:endParaRPr>
          </a:p>
        </p:txBody>
      </p:sp>
      <p:sp>
        <p:nvSpPr>
          <p:cNvPr id="40" name="矩形 39"/>
          <p:cNvSpPr/>
          <p:nvPr/>
        </p:nvSpPr>
        <p:spPr>
          <a:xfrm>
            <a:off x="8126095" y="2192655"/>
            <a:ext cx="624840" cy="641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691630" y="2837815"/>
            <a:ext cx="3774440" cy="2861310"/>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sym typeface="+mn-ea"/>
              </a:rPr>
              <a:t> 城乡发展差距</a:t>
            </a:r>
            <a:endPar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sym typeface="+mn-ea"/>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sym typeface="+mn-ea"/>
              </a:rPr>
              <a:t> 区域发展差距</a:t>
            </a:r>
            <a:endPar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sym typeface="+mn-ea"/>
              </a:rPr>
              <a:t> 收入分配差距</a:t>
            </a:r>
            <a:endPar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sym typeface="+mn-ea"/>
              </a:rPr>
              <a:t> 生产力发展不平衡</a:t>
            </a:r>
            <a:endPar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charset="0"/>
              <a:buChar char="n"/>
              <a:defRPr/>
            </a:pPr>
            <a:r>
              <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sym typeface="+mn-ea"/>
              </a:rPr>
              <a:t>各领域发展不平衡不充分</a:t>
            </a:r>
            <a:endPar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endParaRPr>
          </a:p>
          <a:p>
            <a:pPr marL="285750" marR="0" lvl="0" indent="-285750" algn="l" defTabSz="914400" rtl="0" eaLnBrk="1" fontAlgn="base" latinLnBrk="0" hangingPunct="1">
              <a:lnSpc>
                <a:spcPct val="150000"/>
              </a:lnSpc>
              <a:spcBef>
                <a:spcPct val="0"/>
              </a:spcBef>
              <a:spcAft>
                <a:spcPct val="0"/>
              </a:spcAft>
              <a:buClrTx/>
              <a:buSzTx/>
              <a:buFontTx/>
              <a:buNone/>
              <a:defRPr/>
            </a:pPr>
            <a:endParaRPr lang="zh-CN" altLang="en-US" sz="2000"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endParaRPr>
          </a:p>
        </p:txBody>
      </p:sp>
      <p:sp>
        <p:nvSpPr>
          <p:cNvPr id="76" name="箭头: 右 25"/>
          <p:cNvSpPr/>
          <p:nvPr/>
        </p:nvSpPr>
        <p:spPr>
          <a:xfrm>
            <a:off x="3933190" y="2116455"/>
            <a:ext cx="2661920" cy="3929380"/>
          </a:xfrm>
          <a:custGeom>
            <a:avLst/>
            <a:gdLst>
              <a:gd name="connsiteX0" fmla="*/ 0 w 3833251"/>
              <a:gd name="connsiteY0" fmla="*/ 474678 h 1898713"/>
              <a:gd name="connsiteX1" fmla="*/ 2883895 w 3833251"/>
              <a:gd name="connsiteY1" fmla="*/ 474678 h 1898713"/>
              <a:gd name="connsiteX2" fmla="*/ 2883895 w 3833251"/>
              <a:gd name="connsiteY2" fmla="*/ 0 h 1898713"/>
              <a:gd name="connsiteX3" fmla="*/ 3833251 w 3833251"/>
              <a:gd name="connsiteY3" fmla="*/ 949357 h 1898713"/>
              <a:gd name="connsiteX4" fmla="*/ 2883895 w 3833251"/>
              <a:gd name="connsiteY4" fmla="*/ 1898713 h 1898713"/>
              <a:gd name="connsiteX5" fmla="*/ 2883895 w 3833251"/>
              <a:gd name="connsiteY5" fmla="*/ 1424035 h 1898713"/>
              <a:gd name="connsiteX6" fmla="*/ 0 w 3833251"/>
              <a:gd name="connsiteY6" fmla="*/ 1424035 h 1898713"/>
              <a:gd name="connsiteX7" fmla="*/ 0 w 3833251"/>
              <a:gd name="connsiteY7" fmla="*/ 474678 h 1898713"/>
              <a:gd name="connsiteX0-1" fmla="*/ 0 w 3833251"/>
              <a:gd name="connsiteY0-2" fmla="*/ 0 h 2668635"/>
              <a:gd name="connsiteX1-3" fmla="*/ 2883895 w 3833251"/>
              <a:gd name="connsiteY1-4" fmla="*/ 1244600 h 2668635"/>
              <a:gd name="connsiteX2-5" fmla="*/ 2883895 w 3833251"/>
              <a:gd name="connsiteY2-6" fmla="*/ 769922 h 2668635"/>
              <a:gd name="connsiteX3-7" fmla="*/ 3833251 w 3833251"/>
              <a:gd name="connsiteY3-8" fmla="*/ 1719279 h 2668635"/>
              <a:gd name="connsiteX4-9" fmla="*/ 2883895 w 3833251"/>
              <a:gd name="connsiteY4-10" fmla="*/ 2668635 h 2668635"/>
              <a:gd name="connsiteX5-11" fmla="*/ 2883895 w 3833251"/>
              <a:gd name="connsiteY5-12" fmla="*/ 2193957 h 2668635"/>
              <a:gd name="connsiteX6-13" fmla="*/ 0 w 3833251"/>
              <a:gd name="connsiteY6-14" fmla="*/ 2193957 h 2668635"/>
              <a:gd name="connsiteX7-15" fmla="*/ 0 w 3833251"/>
              <a:gd name="connsiteY7-16" fmla="*/ 0 h 2668635"/>
              <a:gd name="connsiteX0-17" fmla="*/ 25400 w 3858651"/>
              <a:gd name="connsiteY0-18" fmla="*/ 0 h 3375057"/>
              <a:gd name="connsiteX1-19" fmla="*/ 2909295 w 3858651"/>
              <a:gd name="connsiteY1-20" fmla="*/ 1244600 h 3375057"/>
              <a:gd name="connsiteX2-21" fmla="*/ 2909295 w 3858651"/>
              <a:gd name="connsiteY2-22" fmla="*/ 769922 h 3375057"/>
              <a:gd name="connsiteX3-23" fmla="*/ 3858651 w 3858651"/>
              <a:gd name="connsiteY3-24" fmla="*/ 1719279 h 3375057"/>
              <a:gd name="connsiteX4-25" fmla="*/ 2909295 w 3858651"/>
              <a:gd name="connsiteY4-26" fmla="*/ 2668635 h 3375057"/>
              <a:gd name="connsiteX5-27" fmla="*/ 2909295 w 3858651"/>
              <a:gd name="connsiteY5-28" fmla="*/ 2193957 h 3375057"/>
              <a:gd name="connsiteX6-29" fmla="*/ 0 w 3858651"/>
              <a:gd name="connsiteY6-30" fmla="*/ 3375057 h 3375057"/>
              <a:gd name="connsiteX7-31" fmla="*/ 25400 w 3858651"/>
              <a:gd name="connsiteY7-32" fmla="*/ 0 h 3375057"/>
              <a:gd name="connsiteX0-33" fmla="*/ 25400 w 3858651"/>
              <a:gd name="connsiteY0-34" fmla="*/ 0 h 3425857"/>
              <a:gd name="connsiteX1-35" fmla="*/ 2909295 w 3858651"/>
              <a:gd name="connsiteY1-36" fmla="*/ 1244600 h 3425857"/>
              <a:gd name="connsiteX2-37" fmla="*/ 2909295 w 3858651"/>
              <a:gd name="connsiteY2-38" fmla="*/ 769922 h 3425857"/>
              <a:gd name="connsiteX3-39" fmla="*/ 3858651 w 3858651"/>
              <a:gd name="connsiteY3-40" fmla="*/ 1719279 h 3425857"/>
              <a:gd name="connsiteX4-41" fmla="*/ 2909295 w 3858651"/>
              <a:gd name="connsiteY4-42" fmla="*/ 2668635 h 3425857"/>
              <a:gd name="connsiteX5-43" fmla="*/ 2909295 w 3858651"/>
              <a:gd name="connsiteY5-44" fmla="*/ 2193957 h 3425857"/>
              <a:gd name="connsiteX6-45" fmla="*/ 0 w 3858651"/>
              <a:gd name="connsiteY6-46" fmla="*/ 3425857 h 3425857"/>
              <a:gd name="connsiteX7-47" fmla="*/ 25400 w 3858651"/>
              <a:gd name="connsiteY7-48" fmla="*/ 0 h 3425857"/>
              <a:gd name="connsiteX0-49" fmla="*/ 25400 w 3858651"/>
              <a:gd name="connsiteY0-50" fmla="*/ 0 h 3425857"/>
              <a:gd name="connsiteX1-51" fmla="*/ 2909295 w 3858651"/>
              <a:gd name="connsiteY1-52" fmla="*/ 1244600 h 3425857"/>
              <a:gd name="connsiteX2-53" fmla="*/ 2909295 w 3858651"/>
              <a:gd name="connsiteY2-54" fmla="*/ 769922 h 3425857"/>
              <a:gd name="connsiteX3-55" fmla="*/ 3858651 w 3858651"/>
              <a:gd name="connsiteY3-56" fmla="*/ 1719279 h 3425857"/>
              <a:gd name="connsiteX4-57" fmla="*/ 2909295 w 3858651"/>
              <a:gd name="connsiteY4-58" fmla="*/ 2668635 h 3425857"/>
              <a:gd name="connsiteX5-59" fmla="*/ 2909295 w 3858651"/>
              <a:gd name="connsiteY5-60" fmla="*/ 2193957 h 3425857"/>
              <a:gd name="connsiteX6-61" fmla="*/ 0 w 3858651"/>
              <a:gd name="connsiteY6-62" fmla="*/ 3425857 h 3425857"/>
              <a:gd name="connsiteX7-63" fmla="*/ 25400 w 3858651"/>
              <a:gd name="connsiteY7-64" fmla="*/ 0 h 3425857"/>
              <a:gd name="connsiteX0-65" fmla="*/ 25400 w 3858651"/>
              <a:gd name="connsiteY0-66" fmla="*/ 0 h 3425857"/>
              <a:gd name="connsiteX1-67" fmla="*/ 2909295 w 3858651"/>
              <a:gd name="connsiteY1-68" fmla="*/ 1244600 h 3425857"/>
              <a:gd name="connsiteX2-69" fmla="*/ 2909295 w 3858651"/>
              <a:gd name="connsiteY2-70" fmla="*/ 769922 h 3425857"/>
              <a:gd name="connsiteX3-71" fmla="*/ 3858651 w 3858651"/>
              <a:gd name="connsiteY3-72" fmla="*/ 1719279 h 3425857"/>
              <a:gd name="connsiteX4-73" fmla="*/ 2909295 w 3858651"/>
              <a:gd name="connsiteY4-74" fmla="*/ 2668635 h 3425857"/>
              <a:gd name="connsiteX5-75" fmla="*/ 2909295 w 3858651"/>
              <a:gd name="connsiteY5-76" fmla="*/ 2193957 h 3425857"/>
              <a:gd name="connsiteX6-77" fmla="*/ 0 w 3858651"/>
              <a:gd name="connsiteY6-78" fmla="*/ 3425857 h 3425857"/>
              <a:gd name="connsiteX7-79" fmla="*/ 25400 w 3858651"/>
              <a:gd name="connsiteY7-80" fmla="*/ 0 h 3425857"/>
              <a:gd name="connsiteX0-81" fmla="*/ 25400 w 3858651"/>
              <a:gd name="connsiteY0-82" fmla="*/ 0 h 3425857"/>
              <a:gd name="connsiteX1-83" fmla="*/ 2909295 w 3858651"/>
              <a:gd name="connsiteY1-84" fmla="*/ 1244600 h 3425857"/>
              <a:gd name="connsiteX2-85" fmla="*/ 2909295 w 3858651"/>
              <a:gd name="connsiteY2-86" fmla="*/ 769922 h 3425857"/>
              <a:gd name="connsiteX3-87" fmla="*/ 3858651 w 3858651"/>
              <a:gd name="connsiteY3-88" fmla="*/ 1719279 h 3425857"/>
              <a:gd name="connsiteX4-89" fmla="*/ 2909295 w 3858651"/>
              <a:gd name="connsiteY4-90" fmla="*/ 2668635 h 3425857"/>
              <a:gd name="connsiteX5-91" fmla="*/ 2909295 w 3858651"/>
              <a:gd name="connsiteY5-92" fmla="*/ 2193957 h 3425857"/>
              <a:gd name="connsiteX6-93" fmla="*/ 0 w 3858651"/>
              <a:gd name="connsiteY6-94" fmla="*/ 3425857 h 3425857"/>
              <a:gd name="connsiteX7-95" fmla="*/ 25400 w 3858651"/>
              <a:gd name="connsiteY7-96" fmla="*/ 0 h 3425857"/>
              <a:gd name="connsiteX0-97" fmla="*/ 25400 w 3858651"/>
              <a:gd name="connsiteY0-98" fmla="*/ 0 h 3425857"/>
              <a:gd name="connsiteX1-99" fmla="*/ 2909295 w 3858651"/>
              <a:gd name="connsiteY1-100" fmla="*/ 1244600 h 3425857"/>
              <a:gd name="connsiteX2-101" fmla="*/ 2909295 w 3858651"/>
              <a:gd name="connsiteY2-102" fmla="*/ 769922 h 3425857"/>
              <a:gd name="connsiteX3-103" fmla="*/ 3858651 w 3858651"/>
              <a:gd name="connsiteY3-104" fmla="*/ 1719279 h 3425857"/>
              <a:gd name="connsiteX4-105" fmla="*/ 2909295 w 3858651"/>
              <a:gd name="connsiteY4-106" fmla="*/ 2668635 h 3425857"/>
              <a:gd name="connsiteX5-107" fmla="*/ 2909295 w 3858651"/>
              <a:gd name="connsiteY5-108" fmla="*/ 2193957 h 3425857"/>
              <a:gd name="connsiteX6-109" fmla="*/ 0 w 3858651"/>
              <a:gd name="connsiteY6-110" fmla="*/ 3425857 h 3425857"/>
              <a:gd name="connsiteX7-111" fmla="*/ 25400 w 3858651"/>
              <a:gd name="connsiteY7-112" fmla="*/ 0 h 34258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858651" h="3425857">
                <a:moveTo>
                  <a:pt x="25400" y="0"/>
                </a:moveTo>
                <a:cubicBezTo>
                  <a:pt x="986698" y="1049867"/>
                  <a:pt x="1947997" y="1236133"/>
                  <a:pt x="2909295" y="1244600"/>
                </a:cubicBezTo>
                <a:lnTo>
                  <a:pt x="2909295" y="769922"/>
                </a:lnTo>
                <a:lnTo>
                  <a:pt x="3858651" y="1719279"/>
                </a:lnTo>
                <a:lnTo>
                  <a:pt x="2909295" y="2668635"/>
                </a:lnTo>
                <a:lnTo>
                  <a:pt x="2909295" y="2193957"/>
                </a:lnTo>
                <a:cubicBezTo>
                  <a:pt x="1888730" y="2312490"/>
                  <a:pt x="830065" y="2532624"/>
                  <a:pt x="0" y="3425857"/>
                </a:cubicBezTo>
                <a:lnTo>
                  <a:pt x="25400" y="0"/>
                </a:lnTo>
                <a:close/>
              </a:path>
            </a:pathLst>
          </a:custGeom>
          <a:gradFill>
            <a:gsLst>
              <a:gs pos="0">
                <a:srgbClr val="C00000">
                  <a:alpha val="0"/>
                </a:srgbClr>
              </a:gs>
              <a:gs pos="100000">
                <a:srgbClr val="C00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3253740" y="1298575"/>
            <a:ext cx="924560" cy="924560"/>
            <a:chOff x="7456586" y="2683076"/>
            <a:chExt cx="1009093" cy="1009093"/>
          </a:xfrm>
        </p:grpSpPr>
        <p:sp>
          <p:nvSpPr>
            <p:cNvPr id="51" name="椭圆 50"/>
            <p:cNvSpPr/>
            <p:nvPr/>
          </p:nvSpPr>
          <p:spPr>
            <a:xfrm>
              <a:off x="7456586" y="2683076"/>
              <a:ext cx="1009093" cy="100909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形 6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661849" y="2856517"/>
              <a:ext cx="662210" cy="662210"/>
            </a:xfrm>
            <a:prstGeom prst="rect">
              <a:avLst/>
            </a:prstGeom>
          </p:spPr>
        </p:pic>
      </p:grpSp>
      <p:grpSp>
        <p:nvGrpSpPr>
          <p:cNvPr id="74" name="组合 73"/>
          <p:cNvGrpSpPr/>
          <p:nvPr/>
        </p:nvGrpSpPr>
        <p:grpSpPr>
          <a:xfrm>
            <a:off x="7976235" y="1227455"/>
            <a:ext cx="924560" cy="924560"/>
            <a:chOff x="5957986" y="2683076"/>
            <a:chExt cx="1009093" cy="1009093"/>
          </a:xfrm>
        </p:grpSpPr>
        <p:sp>
          <p:nvSpPr>
            <p:cNvPr id="53" name="椭圆 52"/>
            <p:cNvSpPr/>
            <p:nvPr/>
          </p:nvSpPr>
          <p:spPr>
            <a:xfrm>
              <a:off x="5957986" y="2683076"/>
              <a:ext cx="1009093" cy="100909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形 6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5432" y="2901950"/>
              <a:ext cx="574202" cy="571344"/>
            </a:xfrm>
            <a:prstGeom prst="rect">
              <a:avLst/>
            </a:prstGeom>
          </p:spPr>
        </p:pic>
      </p:grpSp>
      <p:sp>
        <p:nvSpPr>
          <p:cNvPr id="54" name="文本框 53"/>
          <p:cNvSpPr txBox="1"/>
          <p:nvPr/>
        </p:nvSpPr>
        <p:spPr>
          <a:xfrm>
            <a:off x="1678305" y="401955"/>
            <a:ext cx="9318625" cy="534035"/>
          </a:xfrm>
          <a:prstGeom prst="rect">
            <a:avLst/>
          </a:prstGeom>
          <a:noFill/>
        </p:spPr>
        <p:txBody>
          <a:bodyPr wrap="square" rtlCol="0">
            <a:spAutoFit/>
          </a:bodyPr>
          <a:lstStyle/>
          <a:p>
            <a:pPr marR="0" lvl="0" indent="0" algn="l" defTabSz="914400" rtl="0" eaLnBrk="1" fontAlgn="base" latinLnBrk="0" hangingPunct="1">
              <a:lnSpc>
                <a:spcPct val="120000"/>
              </a:lnSpc>
              <a:spcBef>
                <a:spcPct val="0"/>
              </a:spcBef>
              <a:spcAft>
                <a:spcPct val="0"/>
              </a:spcAft>
              <a:buClrTx/>
              <a:buSzTx/>
              <a:buFont typeface="Wingdings" panose="05000000000000000000" pitchFamily="2" charset="2"/>
              <a:buNone/>
              <a:defRPr/>
            </a:pPr>
            <a:r>
              <a:rPr lang="en-US" altLang="zh-CN"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、突出的问题是发展不平衡不充分（主要制约因素）</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5" name="矩形 54"/>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1+#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strips(downLef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5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70" decel="100000"/>
                                        <p:tgtEl>
                                          <p:spTgt spid="26"/>
                                        </p:tgtEl>
                                      </p:cBhvr>
                                    </p:animEffect>
                                    <p:animScale>
                                      <p:cBhvr>
                                        <p:cTn id="24" dur="770" decel="100000"/>
                                        <p:tgtEl>
                                          <p:spTgt spid="26"/>
                                        </p:tgtEl>
                                      </p:cBhvr>
                                      <p:from x="10000" y="10000"/>
                                      <p:to x="200000" y="450000"/>
                                    </p:animScale>
                                    <p:animScale>
                                      <p:cBhvr>
                                        <p:cTn id="25" dur="1230" accel="100000" fill="hold">
                                          <p:stCondLst>
                                            <p:cond delay="770"/>
                                          </p:stCondLst>
                                        </p:cTn>
                                        <p:tgtEl>
                                          <p:spTgt spid="26"/>
                                        </p:tgtEl>
                                      </p:cBhvr>
                                      <p:from x="200000" y="450000"/>
                                      <p:to x="100000" y="100000"/>
                                    </p:animScale>
                                    <p:set>
                                      <p:cBhvr>
                                        <p:cTn id="26" dur="770" fill="hold"/>
                                        <p:tgtEl>
                                          <p:spTgt spid="26"/>
                                        </p:tgtEl>
                                        <p:attrNameLst>
                                          <p:attrName>ppt_x</p:attrName>
                                        </p:attrNameLst>
                                      </p:cBhvr>
                                      <p:to>
                                        <p:strVal val="(0.5)"/>
                                      </p:to>
                                    </p:set>
                                    <p:anim from="(0.5)" to="(#ppt_x)" calcmode="lin" valueType="num">
                                      <p:cBhvr>
                                        <p:cTn id="27" dur="1230" accel="100000" fill="hold">
                                          <p:stCondLst>
                                            <p:cond delay="770"/>
                                          </p:stCondLst>
                                        </p:cTn>
                                        <p:tgtEl>
                                          <p:spTgt spid="26"/>
                                        </p:tgtEl>
                                        <p:attrNameLst>
                                          <p:attrName>ppt_x</p:attrName>
                                        </p:attrNameLst>
                                      </p:cBhvr>
                                    </p:anim>
                                    <p:set>
                                      <p:cBhvr>
                                        <p:cTn id="28" dur="770" fill="hold"/>
                                        <p:tgtEl>
                                          <p:spTgt spid="26"/>
                                        </p:tgtEl>
                                        <p:attrNameLst>
                                          <p:attrName>ppt_y</p:attrName>
                                        </p:attrNameLst>
                                      </p:cBhvr>
                                      <p:to>
                                        <p:strVal val="(#ppt_y+0.4)"/>
                                      </p:to>
                                    </p:set>
                                    <p:anim from="(#ppt_y+0.4)" to="(#ppt_y)" calcmode="lin" valueType="num">
                                      <p:cBhvr>
                                        <p:cTn id="29" dur="1230" accel="100000" fill="hold">
                                          <p:stCondLst>
                                            <p:cond delay="770"/>
                                          </p:stCondLst>
                                        </p:cTn>
                                        <p:tgtEl>
                                          <p:spTgt spid="26"/>
                                        </p:tgtEl>
                                        <p:attrNameLst>
                                          <p:attrName>ppt_y</p:attrName>
                                        </p:attrNameLst>
                                      </p:cBhvr>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2"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Scale>
                                      <p:cBhvr>
                                        <p:cTn id="40"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35"/>
                                        </p:tgtEl>
                                        <p:attrNameLst>
                                          <p:attrName>ppt_x</p:attrName>
                                          <p:attrName>ppt_y</p:attrName>
                                        </p:attrNameLst>
                                      </p:cBhvr>
                                    </p:animMotion>
                                    <p:animEffect transition="in" filter="fade">
                                      <p:cBhvr>
                                        <p:cTn id="42" dur="1000"/>
                                        <p:tgtEl>
                                          <p:spTgt spid="35"/>
                                        </p:tgtEl>
                                      </p:cBhvr>
                                    </p:animEffect>
                                  </p:childTnLst>
                                </p:cTn>
                              </p:par>
                              <p:par>
                                <p:cTn id="43" presetID="22" presetClass="entr" presetSubtype="8" fill="hold" grpId="0" nodeType="withEffect">
                                  <p:stCondLst>
                                    <p:cond delay="3500"/>
                                  </p:stCondLst>
                                  <p:childTnLst>
                                    <p:set>
                                      <p:cBhvr>
                                        <p:cTn id="44" dur="1" fill="hold">
                                          <p:stCondLst>
                                            <p:cond delay="0"/>
                                          </p:stCondLst>
                                        </p:cTn>
                                        <p:tgtEl>
                                          <p:spTgt spid="76"/>
                                        </p:tgtEl>
                                        <p:attrNameLst>
                                          <p:attrName>style.visibility</p:attrName>
                                        </p:attrNameLst>
                                      </p:cBhvr>
                                      <p:to>
                                        <p:strVal val="visible"/>
                                      </p:to>
                                    </p:set>
                                    <p:animEffect transition="in" filter="wipe(left)">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nodeType="clickEffect">
                                  <p:stCondLst>
                                    <p:cond delay="0"/>
                                  </p:stCondLst>
                                  <p:childTnLst>
                                    <p:set>
                                      <p:cBhvr>
                                        <p:cTn id="49" dur="1" fill="hold">
                                          <p:stCondLst>
                                            <p:cond delay="0"/>
                                          </p:stCondLst>
                                        </p:cTn>
                                        <p:tgtEl>
                                          <p:spTgt spid="74"/>
                                        </p:tgtEl>
                                        <p:attrNameLst>
                                          <p:attrName>style.visibility</p:attrName>
                                        </p:attrNameLst>
                                      </p:cBhvr>
                                      <p:to>
                                        <p:strVal val="visible"/>
                                      </p:to>
                                    </p:set>
                                    <p:animEffect transition="in" filter="strips(downLeft)">
                                      <p:cBhvr>
                                        <p:cTn id="50" dur="500"/>
                                        <p:tgtEl>
                                          <p:spTgt spid="7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12"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strips(downLef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51"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70" decel="100000"/>
                                        <p:tgtEl>
                                          <p:spTgt spid="36"/>
                                        </p:tgtEl>
                                      </p:cBhvr>
                                    </p:animEffect>
                                    <p:animScale>
                                      <p:cBhvr>
                                        <p:cTn id="61" dur="770" decel="100000"/>
                                        <p:tgtEl>
                                          <p:spTgt spid="36"/>
                                        </p:tgtEl>
                                      </p:cBhvr>
                                      <p:from x="10000" y="10000"/>
                                      <p:to x="200000" y="450000"/>
                                    </p:animScale>
                                    <p:animScale>
                                      <p:cBhvr>
                                        <p:cTn id="62" dur="1230" accel="100000" fill="hold">
                                          <p:stCondLst>
                                            <p:cond delay="770"/>
                                          </p:stCondLst>
                                        </p:cTn>
                                        <p:tgtEl>
                                          <p:spTgt spid="36"/>
                                        </p:tgtEl>
                                      </p:cBhvr>
                                      <p:from x="200000" y="450000"/>
                                      <p:to x="100000" y="100000"/>
                                    </p:animScale>
                                    <p:set>
                                      <p:cBhvr>
                                        <p:cTn id="63" dur="770" fill="hold"/>
                                        <p:tgtEl>
                                          <p:spTgt spid="36"/>
                                        </p:tgtEl>
                                        <p:attrNameLst>
                                          <p:attrName>ppt_x</p:attrName>
                                        </p:attrNameLst>
                                      </p:cBhvr>
                                      <p:to>
                                        <p:strVal val="(0.5)"/>
                                      </p:to>
                                    </p:set>
                                    <p:anim from="(0.5)" to="(#ppt_x)" calcmode="lin" valueType="num">
                                      <p:cBhvr>
                                        <p:cTn id="64" dur="1230" accel="100000" fill="hold">
                                          <p:stCondLst>
                                            <p:cond delay="770"/>
                                          </p:stCondLst>
                                        </p:cTn>
                                        <p:tgtEl>
                                          <p:spTgt spid="36"/>
                                        </p:tgtEl>
                                        <p:attrNameLst>
                                          <p:attrName>ppt_x</p:attrName>
                                        </p:attrNameLst>
                                      </p:cBhvr>
                                    </p:anim>
                                    <p:set>
                                      <p:cBhvr>
                                        <p:cTn id="65" dur="770" fill="hold"/>
                                        <p:tgtEl>
                                          <p:spTgt spid="36"/>
                                        </p:tgtEl>
                                        <p:attrNameLst>
                                          <p:attrName>ppt_y</p:attrName>
                                        </p:attrNameLst>
                                      </p:cBhvr>
                                      <p:to>
                                        <p:strVal val="(#ppt_y+0.4)"/>
                                      </p:to>
                                    </p:set>
                                    <p:anim from="(#ppt_y+0.4)" to="(#ppt_y)" calcmode="lin" valueType="num">
                                      <p:cBhvr>
                                        <p:cTn id="66" dur="1230" accel="100000" fill="hold">
                                          <p:stCondLst>
                                            <p:cond delay="770"/>
                                          </p:stCondLst>
                                        </p:cTn>
                                        <p:tgtEl>
                                          <p:spTgt spid="36"/>
                                        </p:tgtEl>
                                        <p:attrNameLst>
                                          <p:attrName>ppt_y</p:attrName>
                                        </p:attrNameLst>
                                      </p:cBhvr>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additive="base">
                                        <p:cTn id="71" dur="500" fill="hold"/>
                                        <p:tgtEl>
                                          <p:spTgt spid="37"/>
                                        </p:tgtEl>
                                        <p:attrNameLst>
                                          <p:attrName>ppt_x</p:attrName>
                                        </p:attrNameLst>
                                      </p:cBhvr>
                                      <p:tavLst>
                                        <p:tav tm="0">
                                          <p:val>
                                            <p:strVal val="#ppt_x"/>
                                          </p:val>
                                        </p:tav>
                                        <p:tav tm="100000">
                                          <p:val>
                                            <p:strVal val="#ppt_x"/>
                                          </p:val>
                                        </p:tav>
                                      </p:tavLst>
                                    </p:anim>
                                    <p:anim calcmode="lin" valueType="num">
                                      <p:cBhvr additive="base">
                                        <p:cTn id="7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800" decel="100000"/>
                                        <p:tgtEl>
                                          <p:spTgt spid="43"/>
                                        </p:tgtEl>
                                      </p:cBhvr>
                                    </p:animEffect>
                                    <p:anim calcmode="lin" valueType="num">
                                      <p:cBhvr>
                                        <p:cTn id="78" dur="800" decel="100000" fill="hold"/>
                                        <p:tgtEl>
                                          <p:spTgt spid="43"/>
                                        </p:tgtEl>
                                        <p:attrNameLst>
                                          <p:attrName>style.rotation</p:attrName>
                                        </p:attrNameLst>
                                      </p:cBhvr>
                                      <p:tavLst>
                                        <p:tav tm="0">
                                          <p:val>
                                            <p:fltVal val="-90"/>
                                          </p:val>
                                        </p:tav>
                                        <p:tav tm="100000">
                                          <p:val>
                                            <p:fltVal val="0"/>
                                          </p:val>
                                        </p:tav>
                                      </p:tavLst>
                                    </p:anim>
                                    <p:anim calcmode="lin" valueType="num">
                                      <p:cBhvr>
                                        <p:cTn id="79" dur="800" decel="100000" fill="hold"/>
                                        <p:tgtEl>
                                          <p:spTgt spid="43"/>
                                        </p:tgtEl>
                                        <p:attrNameLst>
                                          <p:attrName>ppt_x</p:attrName>
                                        </p:attrNameLst>
                                      </p:cBhvr>
                                      <p:tavLst>
                                        <p:tav tm="0">
                                          <p:val>
                                            <p:strVal val="#ppt_x+0.4"/>
                                          </p:val>
                                        </p:tav>
                                        <p:tav tm="100000">
                                          <p:val>
                                            <p:strVal val="#ppt_x-0.05"/>
                                          </p:val>
                                        </p:tav>
                                      </p:tavLst>
                                    </p:anim>
                                    <p:anim calcmode="lin" valueType="num">
                                      <p:cBhvr>
                                        <p:cTn id="80" dur="800" decel="100000" fill="hold"/>
                                        <p:tgtEl>
                                          <p:spTgt spid="43"/>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34" grpId="0" animBg="1"/>
      <p:bldP spid="35" grpId="0"/>
      <p:bldP spid="36" grpId="0" animBg="1"/>
      <p:bldP spid="37" grpId="0" animBg="1"/>
      <p:bldP spid="40" grpId="0" animBg="1"/>
      <p:bldP spid="43" grpId="0"/>
      <p:bldP spid="76" grpId="0" bldLvl="0" animBg="1"/>
      <p:bldP spid="5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037080"/>
            <a:ext cx="10546715" cy="1198880"/>
          </a:xfrm>
          <a:prstGeom prst="rect">
            <a:avLst/>
          </a:prstGeom>
          <a:noFill/>
        </p:spPr>
        <p:txBody>
          <a:bodyPr wrap="square" rtlCol="0">
            <a:spAutoFit/>
          </a:bodyPr>
          <a:lstStyle/>
          <a:p>
            <a:r>
              <a:rPr kumimoji="1" lang="zh-CN" altLang="en-US" sz="4400" b="1" dirty="0">
                <a:solidFill>
                  <a:srgbClr val="C00000"/>
                </a:solidFill>
                <a:latin typeface="仿宋" panose="02010609060101010101" pitchFamily="49" charset="-122"/>
                <a:ea typeface="仿宋" panose="02010609060101010101" pitchFamily="49" charset="-122"/>
                <a:sym typeface="+mn-ea"/>
              </a:rPr>
              <a:t>（三）社会主要矛盾变化的实践要求</a:t>
            </a:r>
            <a:endParaRPr kumimoji="1" lang="zh-CN" altLang="en-US" sz="4400" b="1" dirty="0">
              <a:solidFill>
                <a:srgbClr val="C00000"/>
              </a:solidFill>
              <a:latin typeface="仿宋" panose="02010609060101010101" pitchFamily="49" charset="-122"/>
              <a:ea typeface="仿宋" panose="02010609060101010101" pitchFamily="49" charset="-122"/>
              <a:sym typeface="+mn-ea"/>
            </a:endParaRPr>
          </a:p>
          <a:p>
            <a:pPr algn="r"/>
            <a:r>
              <a:rPr kumimoji="1" lang="zh-CN" altLang="en-US" sz="2800" b="1" dirty="0">
                <a:solidFill>
                  <a:srgbClr val="C00000"/>
                </a:solidFill>
                <a:latin typeface="仿宋" panose="02010609060101010101" pitchFamily="49" charset="-122"/>
                <a:ea typeface="仿宋" panose="02010609060101010101" pitchFamily="49" charset="-122"/>
                <a:sym typeface="+mn-ea"/>
              </a:rPr>
              <a:t>（怎么办？）</a:t>
            </a:r>
            <a:endParaRPr kumimoji="1" lang="zh-CN" altLang="en-US" sz="2800" b="1" dirty="0">
              <a:solidFill>
                <a:srgbClr val="C00000"/>
              </a:solidFill>
              <a:latin typeface="仿宋" panose="02010609060101010101" pitchFamily="49" charset="-122"/>
              <a:ea typeface="仿宋" panose="02010609060101010101" pitchFamily="49"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国</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要</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转</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51305" y="366395"/>
            <a:ext cx="9087485" cy="829945"/>
          </a:xfrm>
          <a:prstGeom prst="rect">
            <a:avLst/>
          </a:prstGeom>
          <a:noFill/>
        </p:spPr>
        <p:txBody>
          <a:bodyPr wrap="square" rtlCol="0">
            <a:spAutoFit/>
          </a:bodyPr>
          <a:lstStyle/>
          <a:p>
            <a:pPr algn="l">
              <a:buClrTx/>
              <a:buSzTx/>
              <a:buFontTx/>
            </a:pPr>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社会主要矛盾转化与中国特色社会主义进入新时代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endParaRPr>
          </a:p>
          <a:p>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7" name="圆角矩形 41"/>
          <p:cNvSpPr/>
          <p:nvPr/>
        </p:nvSpPr>
        <p:spPr bwMode="auto">
          <a:xfrm>
            <a:off x="777721" y="2436369"/>
            <a:ext cx="6508893" cy="2907799"/>
          </a:xfrm>
          <a:prstGeom prst="roundRect">
            <a:avLst>
              <a:gd name="adj" fmla="val 5293"/>
            </a:avLst>
          </a:prstGeom>
          <a:solidFill>
            <a:srgbClr val="F2F2F2"/>
          </a:solidFill>
          <a:ln w="9525">
            <a:solidFill>
              <a:srgbClr val="B51B25"/>
            </a:solidFill>
            <a:round/>
          </a:ln>
        </p:spPr>
        <p:txBody>
          <a:bodyPr/>
          <a:lstStyle/>
          <a:p>
            <a:pPr marL="0" marR="0" lvl="0" indent="0" defTabSz="4572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2000" b="0" i="0" u="none" strike="noStrike" kern="0" cap="none" spc="0" normalizeH="0" baseline="0" noProof="0">
              <a:ln>
                <a:noFill/>
              </a:ln>
              <a:solidFill>
                <a:srgbClr val="535258"/>
              </a:solidFill>
              <a:effectLst/>
              <a:uLnTx/>
              <a:uFillTx/>
            </a:endParaRPr>
          </a:p>
        </p:txBody>
      </p:sp>
      <p:sp>
        <p:nvSpPr>
          <p:cNvPr id="8" name="矩形 7"/>
          <p:cNvSpPr/>
          <p:nvPr/>
        </p:nvSpPr>
        <p:spPr>
          <a:xfrm>
            <a:off x="1093984" y="2845741"/>
            <a:ext cx="5810670" cy="1938020"/>
          </a:xfrm>
          <a:prstGeom prst="rect">
            <a:avLst/>
          </a:prstGeom>
          <a:noFill/>
        </p:spPr>
        <p:txBody>
          <a:bodyPr wrap="square" rtlCol="0">
            <a:spAutoFit/>
          </a:bodyPr>
          <a:lstStyle/>
          <a:p>
            <a:pPr indent="636905" fontAlgn="auto">
              <a:lnSpc>
                <a:spcPct val="150000"/>
              </a:lnSpc>
            </a:pPr>
            <a:r>
              <a:rPr lang="zh-CN" altLang="en-US" sz="2000" dirty="0">
                <a:latin typeface="方正北魏楷书简体" panose="03000509000000000000" charset="-122"/>
                <a:ea typeface="方正北魏楷书简体" panose="03000509000000000000" charset="-122"/>
                <a:sym typeface="+mn-ea"/>
              </a:rPr>
              <a:t>党的十九大顺应时代前进潮流，准确把握发展大势，作出中国特色社会主义进入了新时代的重大政治判断。中国特色社会主义进入新时代，那么新时代到底新在哪里？（请同学在学习通上抢答）</a:t>
            </a:r>
            <a:endParaRPr lang="zh-CN" altLang="en-US" sz="2000" dirty="0">
              <a:latin typeface="方正北魏楷书简体" panose="03000509000000000000" charset="-122"/>
              <a:ea typeface="方正北魏楷书简体" panose="03000509000000000000" charset="-122"/>
              <a:sym typeface="+mn-ea"/>
            </a:endParaRPr>
          </a:p>
        </p:txBody>
      </p:sp>
      <p:grpSp>
        <p:nvGrpSpPr>
          <p:cNvPr id="10" name="组合 9"/>
          <p:cNvGrpSpPr/>
          <p:nvPr/>
        </p:nvGrpSpPr>
        <p:grpSpPr>
          <a:xfrm>
            <a:off x="1649978" y="1585277"/>
            <a:ext cx="4765356" cy="597068"/>
            <a:chOff x="4757369" y="4150233"/>
            <a:chExt cx="4765356" cy="587179"/>
          </a:xfrm>
        </p:grpSpPr>
        <p:sp>
          <p:nvSpPr>
            <p:cNvPr id="12" name="圆角矩形 58"/>
            <p:cNvSpPr/>
            <p:nvPr/>
          </p:nvSpPr>
          <p:spPr>
            <a:xfrm>
              <a:off x="4757369" y="4150233"/>
              <a:ext cx="4765356" cy="587179"/>
            </a:xfrm>
            <a:prstGeom prst="roundRect">
              <a:avLst>
                <a:gd name="adj" fmla="val 50000"/>
              </a:avLst>
            </a:prstGeom>
            <a:solidFill>
              <a:srgbClr val="C00000"/>
            </a:solidFill>
            <a:ln w="25400" cap="flat" cmpd="sng" algn="ctr">
              <a:solidFill>
                <a:srgbClr val="FFC000"/>
              </a:solidFill>
              <a:prstDash val="solid"/>
            </a:ln>
            <a:effectLst/>
          </p:spPr>
          <p:txBody>
            <a:bodyPr rtlCol="0" anchor="ctr"/>
            <a:lstStyle/>
            <a:p>
              <a:pPr algn="ctr" defTabSz="457200" eaLnBrk="1" fontAlgn="auto" hangingPunct="1">
                <a:spcBef>
                  <a:spcPts val="0"/>
                </a:spcBef>
                <a:spcAft>
                  <a:spcPts val="0"/>
                </a:spcAft>
                <a:defRPr/>
              </a:pPr>
              <a:endParaRPr lang="zh-CN" altLang="en-US" sz="1100" kern="0" dirty="0">
                <a:solidFill>
                  <a:prstClr val="white"/>
                </a:solidFill>
                <a:latin typeface="阿里巴巴普惠体" panose="00020600040101010101" pitchFamily="18" charset="-122"/>
                <a:ea typeface="阿里巴巴普惠体" panose="00020600040101010101" pitchFamily="18" charset="-122"/>
                <a:cs typeface="+mn-ea"/>
                <a:sym typeface="+mn-lt"/>
              </a:endParaRPr>
            </a:p>
          </p:txBody>
        </p:sp>
        <p:sp>
          <p:nvSpPr>
            <p:cNvPr id="14" name="文本框 3"/>
            <p:cNvSpPr>
              <a:spLocks noChangeArrowheads="1"/>
            </p:cNvSpPr>
            <p:nvPr/>
          </p:nvSpPr>
          <p:spPr bwMode="auto">
            <a:xfrm>
              <a:off x="6311214" y="4215804"/>
              <a:ext cx="1656715" cy="455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4089" tIns="17044" rIns="34089" bIns="17044">
              <a:spAutoFit/>
            </a:bodyPr>
            <a:lstStyle/>
            <a:p>
              <a:r>
                <a:rPr lang="zh-CN" altLang="en-US" sz="2800" b="1" kern="0" spc="300" dirty="0">
                  <a:gradFill>
                    <a:gsLst>
                      <a:gs pos="34000">
                        <a:prstClr val="white"/>
                      </a:gs>
                      <a:gs pos="85000">
                        <a:srgbClr val="FFFF00"/>
                      </a:gs>
                    </a:gsLst>
                    <a:lin ang="5400000" scaled="1"/>
                  </a:gradFill>
                  <a:latin typeface="方正小标宋简体" panose="00000600000000000000" charset="-122"/>
                  <a:ea typeface="方正小标宋简体" panose="00000600000000000000" charset="-122"/>
                  <a:cs typeface="+mn-ea"/>
                  <a:sym typeface="+mn-ea"/>
                </a:rPr>
                <a:t>导入新课</a:t>
              </a:r>
              <a:endParaRPr lang="zh-CN" altLang="en-US" sz="2800" b="1" kern="0" spc="300" dirty="0">
                <a:gradFill>
                  <a:gsLst>
                    <a:gs pos="34000">
                      <a:prstClr val="white"/>
                    </a:gs>
                    <a:gs pos="85000">
                      <a:srgbClr val="FFFF00"/>
                    </a:gs>
                  </a:gsLst>
                  <a:lin ang="5400000" scaled="1"/>
                </a:gradFill>
                <a:latin typeface="方正小标宋简体" panose="00000600000000000000" charset="-122"/>
                <a:ea typeface="方正小标宋简体" panose="00000600000000000000" charset="-122"/>
                <a:cs typeface="+mn-ea"/>
                <a:sym typeface="+mn-lt"/>
              </a:endParaRPr>
            </a:p>
          </p:txBody>
        </p:sp>
      </p:grpSp>
      <p:sp>
        <p:nvSpPr>
          <p:cNvPr id="15" name="矩形: 圆角 24"/>
          <p:cNvSpPr>
            <a:spLocks noChangeAspect="1"/>
          </p:cNvSpPr>
          <p:nvPr/>
        </p:nvSpPr>
        <p:spPr>
          <a:xfrm flipH="1" flipV="1">
            <a:off x="7980375" y="4490629"/>
            <a:ext cx="927874" cy="927874"/>
          </a:xfrm>
          <a:prstGeom prst="roundRect">
            <a:avLst>
              <a:gd name="adj" fmla="val 50000"/>
            </a:avLst>
          </a:prstGeom>
          <a:solidFill>
            <a:srgbClr val="FF0000">
              <a:alpha val="25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16" name="矩形: 圆角 14"/>
          <p:cNvSpPr>
            <a:spLocks noChangeAspect="1"/>
          </p:cNvSpPr>
          <p:nvPr/>
        </p:nvSpPr>
        <p:spPr>
          <a:xfrm flipH="1" flipV="1">
            <a:off x="8594730" y="1623971"/>
            <a:ext cx="328654" cy="328654"/>
          </a:xfrm>
          <a:prstGeom prst="roundRect">
            <a:avLst>
              <a:gd name="adj" fmla="val 50000"/>
            </a:avLst>
          </a:prstGeom>
          <a:solidFill>
            <a:srgbClr val="FF0000">
              <a:alpha val="75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17" name="矩形: 圆角 15"/>
          <p:cNvSpPr>
            <a:spLocks noChangeAspect="1"/>
          </p:cNvSpPr>
          <p:nvPr/>
        </p:nvSpPr>
        <p:spPr>
          <a:xfrm flipH="1" flipV="1">
            <a:off x="10148010" y="1576733"/>
            <a:ext cx="729947" cy="729947"/>
          </a:xfrm>
          <a:prstGeom prst="roundRect">
            <a:avLst>
              <a:gd name="adj" fmla="val 50000"/>
            </a:avLst>
          </a:prstGeom>
          <a:solidFill>
            <a:srgbClr val="C80000"/>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pic>
        <p:nvPicPr>
          <p:cNvPr id="18" name="图片 17"/>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20000"/>
                    </a14:imgEffect>
                    <a14:imgEffect>
                      <a14:colorTemperature colorTemp="11500"/>
                    </a14:imgEffect>
                  </a14:imgLayer>
                </a14:imgProps>
              </a:ext>
              <a:ext uri="{28A0092B-C50C-407E-A947-70E740481C1C}">
                <a14:useLocalDpi xmlns:a14="http://schemas.microsoft.com/office/drawing/2010/main" val="0"/>
              </a:ext>
            </a:extLst>
          </a:blip>
          <a:srcRect/>
          <a:stretch>
            <a:fillRect/>
          </a:stretch>
        </p:blipFill>
        <p:spPr>
          <a:xfrm>
            <a:off x="8023487" y="2319890"/>
            <a:ext cx="2880000" cy="2880000"/>
          </a:xfrm>
          <a:custGeom>
            <a:avLst/>
            <a:gdLst>
              <a:gd name="connsiteX0" fmla="*/ 1492416 w 2984832"/>
              <a:gd name="connsiteY0" fmla="*/ 0 h 2984832"/>
              <a:gd name="connsiteX1" fmla="*/ 2984832 w 2984832"/>
              <a:gd name="connsiteY1" fmla="*/ 1492416 h 2984832"/>
              <a:gd name="connsiteX2" fmla="*/ 1492416 w 2984832"/>
              <a:gd name="connsiteY2" fmla="*/ 2984832 h 2984832"/>
              <a:gd name="connsiteX3" fmla="*/ 0 w 2984832"/>
              <a:gd name="connsiteY3" fmla="*/ 1492416 h 2984832"/>
              <a:gd name="connsiteX4" fmla="*/ 1492416 w 2984832"/>
              <a:gd name="connsiteY4" fmla="*/ 0 h 2984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832" h="2984832">
                <a:moveTo>
                  <a:pt x="1492416" y="0"/>
                </a:moveTo>
                <a:cubicBezTo>
                  <a:pt x="2316655" y="0"/>
                  <a:pt x="2984832" y="668177"/>
                  <a:pt x="2984832" y="1492416"/>
                </a:cubicBezTo>
                <a:cubicBezTo>
                  <a:pt x="2984832" y="2316655"/>
                  <a:pt x="2316655" y="2984832"/>
                  <a:pt x="1492416" y="2984832"/>
                </a:cubicBezTo>
                <a:cubicBezTo>
                  <a:pt x="668177" y="2984832"/>
                  <a:pt x="0" y="2316655"/>
                  <a:pt x="0" y="1492416"/>
                </a:cubicBezTo>
                <a:cubicBezTo>
                  <a:pt x="0" y="668177"/>
                  <a:pt x="668177" y="0"/>
                  <a:pt x="1492416" y="0"/>
                </a:cubicBezTo>
                <a:close/>
              </a:path>
            </a:pathLst>
          </a:custGeom>
        </p:spPr>
      </p:pic>
      <p:sp>
        <p:nvSpPr>
          <p:cNvPr id="24" name="矩形: 圆角 21"/>
          <p:cNvSpPr>
            <a:spLocks noChangeAspect="1"/>
          </p:cNvSpPr>
          <p:nvPr/>
        </p:nvSpPr>
        <p:spPr>
          <a:xfrm>
            <a:off x="10437183" y="4301898"/>
            <a:ext cx="1080000" cy="1080000"/>
          </a:xfrm>
          <a:prstGeom prst="roundRect">
            <a:avLst>
              <a:gd name="adj" fmla="val 50000"/>
            </a:avLst>
          </a:prstGeom>
          <a:solidFill>
            <a:srgbClr val="C00000"/>
          </a:solidFill>
          <a:ln w="63500" cap="flat" cmpd="sng" algn="ctr">
            <a:solidFill>
              <a:sysClr val="window" lastClr="FFFFFF"/>
            </a:solid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26" name="矩形: 圆角 23"/>
          <p:cNvSpPr>
            <a:spLocks noChangeAspect="1"/>
          </p:cNvSpPr>
          <p:nvPr/>
        </p:nvSpPr>
        <p:spPr>
          <a:xfrm>
            <a:off x="7476215" y="2215058"/>
            <a:ext cx="473576" cy="473576"/>
          </a:xfrm>
          <a:prstGeom prst="roundRect">
            <a:avLst>
              <a:gd name="adj" fmla="val 50000"/>
            </a:avLst>
          </a:prstGeom>
          <a:solidFill>
            <a:srgbClr val="FF0000">
              <a:alpha val="50000"/>
            </a:srgbClr>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b="1" kern="0" dirty="0">
              <a:solidFill>
                <a:prstClr val="white"/>
              </a:solidFill>
              <a:latin typeface="阿里巴巴普惠体" panose="00020600040101010101" pitchFamily="18" charset="-122"/>
              <a:ea typeface="阿里巴巴普惠体" panose="00020600040101010101" pitchFamily="18" charset="-122"/>
            </a:endParaRPr>
          </a:p>
        </p:txBody>
      </p:sp>
      <p:sp>
        <p:nvSpPr>
          <p:cNvPr id="27" name="矩形: 圆角 27"/>
          <p:cNvSpPr>
            <a:spLocks noChangeAspect="1"/>
          </p:cNvSpPr>
          <p:nvPr/>
        </p:nvSpPr>
        <p:spPr>
          <a:xfrm flipH="1" flipV="1">
            <a:off x="11170711" y="2520233"/>
            <a:ext cx="481669" cy="481669"/>
          </a:xfrm>
          <a:prstGeom prst="roundRect">
            <a:avLst>
              <a:gd name="adj" fmla="val 50000"/>
            </a:avLst>
          </a:prstGeom>
          <a:solidFill>
            <a:srgbClr val="C80000"/>
          </a:solidFill>
          <a:ln w="63500" cap="flat" cmpd="sng" algn="ctr">
            <a:noFill/>
            <a:prstDash val="solid"/>
            <a:miter lim="800000"/>
          </a:ln>
          <a:effectLst/>
        </p:spPr>
        <p:txBody>
          <a:bodyPr rtlCol="0" anchor="ctr"/>
          <a:lstStyle/>
          <a:p>
            <a:pPr algn="ctr" eaLnBrk="1" fontAlgn="auto" hangingPunct="1">
              <a:spcBef>
                <a:spcPts val="0"/>
              </a:spcBef>
              <a:spcAft>
                <a:spcPts val="0"/>
              </a:spcAft>
              <a:defRPr/>
            </a:pPr>
            <a:endParaRPr lang="zh-CN" altLang="en-US" kern="0" dirty="0">
              <a:solidFill>
                <a:prstClr val="white"/>
              </a:solidFill>
              <a:latin typeface="阿里巴巴普惠体" panose="00020600040101010101" pitchFamily="18" charset="-122"/>
              <a:ea typeface="阿里巴巴普惠体" panose="00020600040101010101" pitchFamily="18" charset="-122"/>
            </a:endParaRPr>
          </a:p>
        </p:txBody>
      </p:sp>
      <p:sp>
        <p:nvSpPr>
          <p:cNvPr id="2" name="矩形 1"/>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360"/>
                                          </p:val>
                                        </p:tav>
                                        <p:tav tm="100000">
                                          <p:val>
                                            <p:fltVal val="0"/>
                                          </p:val>
                                        </p:tav>
                                      </p:tavLst>
                                    </p:anim>
                                    <p:animEffect transition="in" filter="fade">
                                      <p:cBhvr>
                                        <p:cTn id="10" dur="1000"/>
                                        <p:tgtEl>
                                          <p:spTgt spid="18"/>
                                        </p:tgtEl>
                                      </p:cBhvr>
                                    </p:animEffect>
                                  </p:childTnLst>
                                </p:cTn>
                              </p:par>
                              <p:par>
                                <p:cTn id="11" presetID="53" presetClass="entr" presetSubtype="16" fill="hold" grpId="0" nodeType="withEffect">
                                  <p:stCondLst>
                                    <p:cond delay="25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16" fill="hold" grpId="0" nodeType="withEffect">
                                  <p:stCondLst>
                                    <p:cond delay="10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par>
                                <p:cTn id="21" presetID="10" presetClass="entr" presetSubtype="0" fill="hold" grpId="0" nodeType="withEffect">
                                  <p:stCondLst>
                                    <p:cond delay="15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45" presetClass="entr" presetSubtype="0"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anim calcmode="lin" valueType="num">
                                      <p:cBhvr>
                                        <p:cTn id="27" dur="750" fill="hold"/>
                                        <p:tgtEl>
                                          <p:spTgt spid="17"/>
                                        </p:tgtEl>
                                        <p:attrNameLst>
                                          <p:attrName>ppt_w</p:attrName>
                                        </p:attrNameLst>
                                      </p:cBhvr>
                                      <p:tavLst>
                                        <p:tav tm="0" fmla="#ppt_w*sin(2.5*pi*$)">
                                          <p:val>
                                            <p:fltVal val="0"/>
                                          </p:val>
                                        </p:tav>
                                        <p:tav tm="100000">
                                          <p:val>
                                            <p:fltVal val="1"/>
                                          </p:val>
                                        </p:tav>
                                      </p:tavLst>
                                    </p:anim>
                                    <p:anim calcmode="lin" valueType="num">
                                      <p:cBhvr>
                                        <p:cTn id="28" dur="750" fill="hold"/>
                                        <p:tgtEl>
                                          <p:spTgt spid="17"/>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300"/>
                                  </p:stCondLst>
                                  <p:childTnLst>
                                    <p:set>
                                      <p:cBhvr>
                                        <p:cTn id="30" dur="1" fill="hold">
                                          <p:stCondLst>
                                            <p:cond delay="0"/>
                                          </p:stCondLst>
                                        </p:cTn>
                                        <p:tgtEl>
                                          <p:spTgt spid="27"/>
                                        </p:tgtEl>
                                        <p:attrNameLst>
                                          <p:attrName>style.visibility</p:attrName>
                                        </p:attrNameLst>
                                      </p:cBhvr>
                                      <p:to>
                                        <p:strVal val="visible"/>
                                      </p:to>
                                    </p:set>
                                    <p:anim calcmode="lin" valueType="num">
                                      <p:cBhvr>
                                        <p:cTn id="31" dur="500" fill="hold"/>
                                        <p:tgtEl>
                                          <p:spTgt spid="27"/>
                                        </p:tgtEl>
                                        <p:attrNameLst>
                                          <p:attrName>ppt_w</p:attrName>
                                        </p:attrNameLst>
                                      </p:cBhvr>
                                      <p:tavLst>
                                        <p:tav tm="0">
                                          <p:val>
                                            <p:fltVal val="0"/>
                                          </p:val>
                                        </p:tav>
                                        <p:tav tm="100000">
                                          <p:val>
                                            <p:strVal val="#ppt_w"/>
                                          </p:val>
                                        </p:tav>
                                      </p:tavLst>
                                    </p:anim>
                                    <p:anim calcmode="lin" valueType="num">
                                      <p:cBhvr>
                                        <p:cTn id="32" dur="500" fill="hold"/>
                                        <p:tgtEl>
                                          <p:spTgt spid="27"/>
                                        </p:tgtEl>
                                        <p:attrNameLst>
                                          <p:attrName>ppt_h</p:attrName>
                                        </p:attrNameLst>
                                      </p:cBhvr>
                                      <p:tavLst>
                                        <p:tav tm="0">
                                          <p:val>
                                            <p:fltVal val="0"/>
                                          </p:val>
                                        </p:tav>
                                        <p:tav tm="100000">
                                          <p:val>
                                            <p:strVal val="#ppt_h"/>
                                          </p:val>
                                        </p:tav>
                                      </p:tavLst>
                                    </p:anim>
                                    <p:animEffect transition="in" filter="fade">
                                      <p:cBhvr>
                                        <p:cTn id="33" dur="500"/>
                                        <p:tgtEl>
                                          <p:spTgt spid="27"/>
                                        </p:tgtEl>
                                      </p:cBhvr>
                                    </p:animEffect>
                                  </p:childTnLst>
                                </p:cTn>
                              </p:par>
                            </p:childTnLst>
                          </p:cTn>
                        </p:par>
                        <p:par>
                          <p:cTn id="34" fill="hold">
                            <p:stCondLst>
                              <p:cond delay="1000"/>
                            </p:stCondLst>
                            <p:childTnLst>
                              <p:par>
                                <p:cTn id="35" presetID="2" presetClass="entr" presetSubtype="2"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arn(inVertical)">
                                      <p:cBhvr>
                                        <p:cTn id="43" dur="500"/>
                                        <p:tgtEl>
                                          <p:spTgt spid="10"/>
                                        </p:tgtEl>
                                      </p:cBhvr>
                                    </p:animEffect>
                                  </p:childTnLst>
                                </p:cTn>
                              </p:par>
                            </p:childTnLst>
                          </p:cTn>
                        </p:par>
                        <p:par>
                          <p:cTn id="44" fill="hold">
                            <p:stCondLst>
                              <p:cond delay="500"/>
                            </p:stCondLst>
                            <p:childTnLst>
                              <p:par>
                                <p:cTn id="45" presetID="2" presetClass="entr" presetSubtype="4"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0" presetClass="entr" presetSubtype="0" fill="hold"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animEffect transition="in" filter="wedge">
                                      <p:cBhvr>
                                        <p:cTn id="53" dur="2000"/>
                                        <p:tgtEl>
                                          <p:spTgt spid="8">
                                            <p:txEl>
                                              <p:pRg st="0" end="0"/>
                                            </p:txEl>
                                          </p:spTgt>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5" grpId="0" animBg="1"/>
      <p:bldP spid="16" grpId="0" animBg="1"/>
      <p:bldP spid="17" grpId="0" animBg="1"/>
      <p:bldP spid="26" grpId="0" animBg="1"/>
      <p:bldP spid="27" grpId="0" animBg="1"/>
      <p:bldP spid="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16424" y="2190446"/>
            <a:ext cx="5286241"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rPr>
              <a:t>要求正确处理“变”与两个“不变”的关系</a:t>
            </a:r>
            <a:endPar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endParaRPr>
          </a:p>
        </p:txBody>
      </p:sp>
      <p:sp>
        <p:nvSpPr>
          <p:cNvPr id="7" name="矩形: 圆角 10"/>
          <p:cNvSpPr/>
          <p:nvPr/>
        </p:nvSpPr>
        <p:spPr>
          <a:xfrm>
            <a:off x="1728826" y="206204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方正小标宋简体" panose="00000600000000000000" charset="-122"/>
                <a:ea typeface="方正小标宋简体" panose="00000600000000000000" charset="-122"/>
              </a:rPr>
              <a:t>1</a:t>
            </a:r>
            <a:endParaRPr lang="en-US" sz="3200" dirty="0">
              <a:latin typeface="方正小标宋简体" panose="00000600000000000000" charset="-122"/>
              <a:ea typeface="方正小标宋简体" panose="00000600000000000000" charset="-122"/>
            </a:endParaRPr>
          </a:p>
        </p:txBody>
      </p:sp>
      <p:cxnSp>
        <p:nvCxnSpPr>
          <p:cNvPr id="2" name="直接连接符 1"/>
          <p:cNvCxnSpPr/>
          <p:nvPr/>
        </p:nvCxnSpPr>
        <p:spPr>
          <a:xfrm flipV="1">
            <a:off x="2616425" y="2714676"/>
            <a:ext cx="5013735" cy="1"/>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530950" y="3602686"/>
            <a:ext cx="4712110" cy="706755"/>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rPr>
              <a:t> </a:t>
            </a:r>
            <a:r>
              <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sym typeface="+mn-ea"/>
              </a:rPr>
              <a:t>要求坚持以人民为中心的发展思想</a:t>
            </a:r>
            <a:endPar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endParaRPr lang="zh-CN" altLang="en-US" sz="2000" b="1" dirty="0">
              <a:solidFill>
                <a:schemeClr val="bg2">
                  <a:lumMod val="10000"/>
                </a:schemeClr>
              </a:solidFill>
              <a:latin typeface="方正小标宋简体" panose="00000600000000000000" charset="-122"/>
              <a:ea typeface="方正小标宋简体" panose="00000600000000000000" charset="-122"/>
              <a:cs typeface="方正小标宋简体" panose="00000600000000000000" charset="-122"/>
            </a:endParaRPr>
          </a:p>
        </p:txBody>
      </p:sp>
      <p:sp>
        <p:nvSpPr>
          <p:cNvPr id="8" name="矩形: 圆角 10"/>
          <p:cNvSpPr/>
          <p:nvPr/>
        </p:nvSpPr>
        <p:spPr>
          <a:xfrm>
            <a:off x="3643351" y="3445710"/>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方正小标宋简体" panose="00000600000000000000" charset="-122"/>
                <a:ea typeface="方正小标宋简体" panose="00000600000000000000" charset="-122"/>
              </a:rPr>
              <a:t>2</a:t>
            </a:r>
            <a:endParaRPr lang="en-US" sz="3200" dirty="0">
              <a:latin typeface="方正小标宋简体" panose="00000600000000000000" charset="-122"/>
              <a:ea typeface="方正小标宋简体" panose="00000600000000000000" charset="-122"/>
            </a:endParaRPr>
          </a:p>
        </p:txBody>
      </p:sp>
      <p:cxnSp>
        <p:nvCxnSpPr>
          <p:cNvPr id="9" name="直接连接符 8"/>
          <p:cNvCxnSpPr/>
          <p:nvPr/>
        </p:nvCxnSpPr>
        <p:spPr>
          <a:xfrm flipV="1">
            <a:off x="4530725" y="4090035"/>
            <a:ext cx="4712335" cy="571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69249" y="4817110"/>
            <a:ext cx="5407540"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要求从全局的高度思考和谋划党和国家工作</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12" name="矩形: 圆角 10"/>
          <p:cNvSpPr/>
          <p:nvPr/>
        </p:nvSpPr>
        <p:spPr>
          <a:xfrm>
            <a:off x="5281651" y="461817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方正小标宋简体" panose="00000600000000000000" charset="-122"/>
                <a:ea typeface="方正小标宋简体" panose="00000600000000000000" charset="-122"/>
              </a:rPr>
              <a:t>3</a:t>
            </a:r>
            <a:endParaRPr lang="en-US" sz="3200" dirty="0">
              <a:latin typeface="方正小标宋简体" panose="00000600000000000000" charset="-122"/>
              <a:ea typeface="方正小标宋简体" panose="00000600000000000000" charset="-122"/>
            </a:endParaRPr>
          </a:p>
        </p:txBody>
      </p:sp>
      <p:cxnSp>
        <p:nvCxnSpPr>
          <p:cNvPr id="13" name="直接连接符 12"/>
          <p:cNvCxnSpPr/>
          <p:nvPr/>
        </p:nvCxnSpPr>
        <p:spPr>
          <a:xfrm flipV="1">
            <a:off x="6169025" y="5419725"/>
            <a:ext cx="4464685" cy="571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0" presetClass="entr" presetSubtype="0" fill="hold" grpId="0" nodeType="click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1"/>
                                          </p:val>
                                        </p:tav>
                                        <p:tav tm="100000">
                                          <p:val>
                                            <p:strVal val="#ppt_x"/>
                                          </p:val>
                                        </p:tav>
                                      </p:tavLst>
                                    </p:anim>
                                    <p:anim calcmode="lin" valueType="num">
                                      <p:cBhvr>
                                        <p:cTn id="21"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0" presetClass="entr" presetSubtype="0" fill="hold" grpId="0" nodeType="clickEffect">
                                  <p:stCondLst>
                                    <p:cond delay="0"/>
                                  </p:stCondLst>
                                  <p:iterate type="lt">
                                    <p:tmPct val="10000"/>
                                  </p:iterate>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1"/>
                                          </p:val>
                                        </p:tav>
                                        <p:tav tm="100000">
                                          <p:val>
                                            <p:strVal val="#ppt_x"/>
                                          </p:val>
                                        </p:tav>
                                      </p:tavLst>
                                    </p:anim>
                                    <p:anim calcmode="lin" valueType="num">
                                      <p:cBhvr>
                                        <p:cTn id="40"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strips(downLeft)">
                                      <p:cBhvr>
                                        <p:cTn id="45" dur="500"/>
                                        <p:tgtEl>
                                          <p:spTgt spid="12"/>
                                        </p:tgtEl>
                                      </p:cBhvr>
                                    </p:animEffect>
                                  </p:childTnLst>
                                </p:cTn>
                              </p:par>
                              <p:par>
                                <p:cTn id="46" presetID="18" presetClass="entr" presetSubtype="12"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trips(downLeft)">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40" presetClass="entr" presetSubtype="0" fill="hold" grpId="0" nodeType="clickEffect">
                                  <p:stCondLst>
                                    <p:cond delay="0"/>
                                  </p:stCondLst>
                                  <p:iterate type="lt">
                                    <p:tmPct val="10000"/>
                                  </p:iterate>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1"/>
                                          </p:val>
                                        </p:tav>
                                        <p:tav tm="100000">
                                          <p:val>
                                            <p:strVal val="#ppt_x"/>
                                          </p:val>
                                        </p:tav>
                                      </p:tavLst>
                                    </p:anim>
                                    <p:anim calcmode="lin" valueType="num">
                                      <p:cBhvr>
                                        <p:cTn id="55"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6" grpId="0"/>
      <p:bldP spid="8" grpId="0" animBg="1"/>
      <p:bldP spid="11"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flipH="1">
            <a:off x="1577340" y="1863090"/>
            <a:ext cx="76200" cy="428244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09571" name="文本框 7"/>
          <p:cNvSpPr txBox="1"/>
          <p:nvPr/>
        </p:nvSpPr>
        <p:spPr>
          <a:xfrm>
            <a:off x="1757045" y="4940935"/>
            <a:ext cx="3688080" cy="922020"/>
          </a:xfrm>
          <a:prstGeom prst="rect">
            <a:avLst/>
          </a:prstGeom>
          <a:noFill/>
          <a:ln w="9525">
            <a:noFill/>
          </a:ln>
        </p:spPr>
        <p:txBody>
          <a:bodyPr wrap="square">
            <a:spAutoFit/>
          </a:bodyPr>
          <a:lstStyle/>
          <a:p>
            <a:pPr algn="just" eaLnBrk="1" hangingPunct="1">
              <a:lnSpc>
                <a:spcPct val="150000"/>
              </a:lnSpc>
              <a:spcBef>
                <a:spcPts val="1050"/>
              </a:spcBef>
            </a:pPr>
            <a:r>
              <a:rPr lang="zh-CN" altLang="en-US" b="1" dirty="0">
                <a:latin typeface="方正北魏楷书简体" panose="03000509000000000000" charset="-122"/>
                <a:ea typeface="方正北魏楷书简体" panose="03000509000000000000" charset="-122"/>
              </a:rPr>
              <a:t>我国是世界最大发展中国家的国际地位</a:t>
            </a:r>
            <a:r>
              <a:rPr lang="zh-CN" altLang="en-US" b="1" dirty="0">
                <a:solidFill>
                  <a:srgbClr val="C00000"/>
                </a:solidFill>
                <a:latin typeface="方正北魏楷书简体" panose="03000509000000000000" charset="-122"/>
                <a:ea typeface="方正北魏楷书简体" panose="03000509000000000000" charset="-122"/>
              </a:rPr>
              <a:t>没有变</a:t>
            </a:r>
            <a:endParaRPr lang="zh-CN" altLang="en-US" b="1" dirty="0">
              <a:latin typeface="方正北魏楷书简体" panose="03000509000000000000" charset="-122"/>
              <a:ea typeface="方正北魏楷书简体" panose="03000509000000000000" charset="-122"/>
            </a:endParaRPr>
          </a:p>
        </p:txBody>
      </p:sp>
      <p:grpSp>
        <p:nvGrpSpPr>
          <p:cNvPr id="25" name="组合 24"/>
          <p:cNvGrpSpPr/>
          <p:nvPr/>
        </p:nvGrpSpPr>
        <p:grpSpPr>
          <a:xfrm>
            <a:off x="6550025" y="2555240"/>
            <a:ext cx="4785995" cy="3086100"/>
            <a:chOff x="1693" y="3325"/>
            <a:chExt cx="7665" cy="5113"/>
          </a:xfrm>
        </p:grpSpPr>
        <p:sp>
          <p:nvSpPr>
            <p:cNvPr id="11" name="Freeform: Shape 2"/>
            <p:cNvSpPr/>
            <p:nvPr/>
          </p:nvSpPr>
          <p:spPr>
            <a:xfrm>
              <a:off x="2969" y="3325"/>
              <a:ext cx="4484" cy="2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4"/>
                    <a:pt x="5515" y="0"/>
                    <a:pt x="12314" y="0"/>
                  </a:cubicBezTo>
                  <a:cubicBezTo>
                    <a:pt x="16025" y="0"/>
                    <a:pt x="19354" y="2885"/>
                    <a:pt x="21600" y="7423"/>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2" name="Freeform: Shape 3"/>
            <p:cNvSpPr/>
            <p:nvPr/>
          </p:nvSpPr>
          <p:spPr>
            <a:xfrm>
              <a:off x="7329" y="4085"/>
              <a:ext cx="258" cy="273"/>
            </a:xfrm>
            <a:custGeom>
              <a:avLst/>
              <a:gdLst/>
              <a:ahLst/>
              <a:cxnLst>
                <a:cxn ang="0">
                  <a:pos x="wd2" y="hd2"/>
                </a:cxn>
                <a:cxn ang="5400000">
                  <a:pos x="wd2" y="hd2"/>
                </a:cxn>
                <a:cxn ang="10800000">
                  <a:pos x="wd2" y="hd2"/>
                </a:cxn>
                <a:cxn ang="16200000">
                  <a:pos x="wd2" y="hd2"/>
                </a:cxn>
              </a:cxnLst>
              <a:rect l="0" t="0" r="r" b="b"/>
              <a:pathLst>
                <a:path w="21600" h="21600" extrusionOk="0">
                  <a:moveTo>
                    <a:pt x="17396" y="0"/>
                  </a:moveTo>
                  <a:lnTo>
                    <a:pt x="0" y="14306"/>
                  </a:lnTo>
                  <a:lnTo>
                    <a:pt x="21600" y="21600"/>
                  </a:lnTo>
                  <a:lnTo>
                    <a:pt x="17396" y="0"/>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3" name="Freeform: Shape 4"/>
            <p:cNvSpPr/>
            <p:nvPr/>
          </p:nvSpPr>
          <p:spPr>
            <a:xfrm>
              <a:off x="3594" y="5732"/>
              <a:ext cx="3275" cy="2044"/>
            </a:xfrm>
            <a:custGeom>
              <a:avLst/>
              <a:gdLst/>
              <a:ahLst/>
              <a:cxnLst>
                <a:cxn ang="0">
                  <a:pos x="wd2" y="hd2"/>
                </a:cxn>
                <a:cxn ang="5400000">
                  <a:pos x="wd2" y="hd2"/>
                </a:cxn>
                <a:cxn ang="10800000">
                  <a:pos x="wd2" y="hd2"/>
                </a:cxn>
                <a:cxn ang="16200000">
                  <a:pos x="wd2" y="hd2"/>
                </a:cxn>
              </a:cxnLst>
              <a:rect l="0" t="0" r="r" b="b"/>
              <a:pathLst>
                <a:path w="21407" h="19790" extrusionOk="0">
                  <a:moveTo>
                    <a:pt x="21407" y="14360"/>
                  </a:moveTo>
                  <a:cubicBezTo>
                    <a:pt x="16510" y="21600"/>
                    <a:pt x="8567" y="21600"/>
                    <a:pt x="3670" y="14360"/>
                  </a:cubicBezTo>
                  <a:cubicBezTo>
                    <a:pt x="1004" y="10418"/>
                    <a:pt x="-193" y="5149"/>
                    <a:pt x="25" y="0"/>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4" name="Freeform: Shape 5"/>
            <p:cNvSpPr/>
            <p:nvPr/>
          </p:nvSpPr>
          <p:spPr>
            <a:xfrm>
              <a:off x="6731" y="7087"/>
              <a:ext cx="273" cy="262"/>
            </a:xfrm>
            <a:custGeom>
              <a:avLst/>
              <a:gdLst/>
              <a:ahLst/>
              <a:cxnLst>
                <a:cxn ang="0">
                  <a:pos x="wd2" y="hd2"/>
                </a:cxn>
                <a:cxn ang="5400000">
                  <a:pos x="wd2" y="hd2"/>
                </a:cxn>
                <a:cxn ang="10800000">
                  <a:pos x="wd2" y="hd2"/>
                </a:cxn>
                <a:cxn ang="16200000">
                  <a:pos x="wd2" y="hd2"/>
                </a:cxn>
              </a:cxnLst>
              <a:rect l="0" t="0" r="r" b="b"/>
              <a:pathLst>
                <a:path w="21600" h="21600" extrusionOk="0">
                  <a:moveTo>
                    <a:pt x="0" y="4494"/>
                  </a:moveTo>
                  <a:lnTo>
                    <a:pt x="14306" y="21600"/>
                  </a:lnTo>
                  <a:lnTo>
                    <a:pt x="21600" y="0"/>
                  </a:lnTo>
                  <a:lnTo>
                    <a:pt x="0" y="4494"/>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109581" name="Freeform: Shape 6"/>
            <p:cNvSpPr/>
            <p:nvPr/>
          </p:nvSpPr>
          <p:spPr>
            <a:xfrm>
              <a:off x="1693" y="4607"/>
              <a:ext cx="2555" cy="2548"/>
            </a:xfrm>
            <a:custGeom>
              <a:avLst/>
              <a:gdLst>
                <a:gd name="txL" fmla="*/ 0 w 19679"/>
                <a:gd name="txT" fmla="*/ 0 h 19679"/>
                <a:gd name="txR" fmla="*/ 19679 w 19679"/>
                <a:gd name="txB" fmla="*/ 19679 h 19679"/>
              </a:gdLst>
              <a:ahLst/>
              <a:cxnLst>
                <a:cxn ang="0">
                  <a:pos x="2147483647" y="2147483647"/>
                </a:cxn>
                <a:cxn ang="5898240">
                  <a:pos x="2147483647" y="2147483647"/>
                </a:cxn>
                <a:cxn ang="11796480">
                  <a:pos x="2147483647" y="2147483647"/>
                </a:cxn>
                <a:cxn ang="17694720">
                  <a:pos x="2147483647" y="2147483647"/>
                </a:cxn>
              </a:cxnLst>
              <a:rect l="txL" t="txT" r="txR" b="tx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a:noFill/>
            </a:ln>
          </p:spPr>
          <p:txBody>
            <a:bodyPr anchor="ctr"/>
            <a:lstStyle/>
            <a:p>
              <a:pPr algn="ctr" defTabSz="685800" eaLnBrk="1" hangingPunct="1"/>
              <a:r>
                <a:rPr lang="zh-CN" altLang="en-US" b="1" dirty="0">
                  <a:solidFill>
                    <a:schemeClr val="bg1"/>
                  </a:solidFill>
                  <a:latin typeface="方正小标宋简体" panose="00000600000000000000" charset="-122"/>
                  <a:ea typeface="方正小标宋简体" panose="00000600000000000000" charset="-122"/>
                  <a:cs typeface="方正小标宋简体" panose="00000600000000000000" charset="-122"/>
                </a:rPr>
                <a:t>“变”</a:t>
              </a:r>
              <a:endParaRPr lang="en-US" altLang="zh-CN" b="1" dirty="0">
                <a:solidFill>
                  <a:schemeClr val="bg1"/>
                </a:solidFill>
                <a:latin typeface="方正小标宋简体" panose="00000600000000000000" charset="-122"/>
                <a:ea typeface="方正小标宋简体" panose="00000600000000000000" charset="-122"/>
                <a:cs typeface="方正小标宋简体" panose="00000600000000000000" charset="-122"/>
              </a:endParaRPr>
            </a:p>
            <a:p>
              <a:pPr algn="ctr" defTabSz="685800" eaLnBrk="1" hangingPunct="1"/>
              <a:r>
                <a:rPr lang="zh-CN" altLang="en-US" b="1" dirty="0">
                  <a:solidFill>
                    <a:schemeClr val="bg1"/>
                  </a:solidFill>
                  <a:latin typeface="方正小标宋简体" panose="00000600000000000000" charset="-122"/>
                  <a:ea typeface="方正小标宋简体" panose="00000600000000000000" charset="-122"/>
                  <a:cs typeface="方正小标宋简体" panose="00000600000000000000" charset="-122"/>
                </a:rPr>
                <a:t>社会主要矛盾</a:t>
              </a:r>
              <a:endParaRPr lang="zh-CN" altLang="en-US" b="1" dirty="0">
                <a:solidFill>
                  <a:schemeClr val="bg1"/>
                </a:solidFill>
                <a:latin typeface="方正小标宋简体" panose="00000600000000000000" charset="-122"/>
                <a:ea typeface="方正小标宋简体" panose="00000600000000000000" charset="-122"/>
                <a:cs typeface="方正小标宋简体" panose="00000600000000000000" charset="-122"/>
              </a:endParaRPr>
            </a:p>
          </p:txBody>
        </p:sp>
        <p:sp>
          <p:nvSpPr>
            <p:cNvPr id="6" name="Freeform: Shape 7"/>
            <p:cNvSpPr/>
            <p:nvPr/>
          </p:nvSpPr>
          <p:spPr>
            <a:xfrm>
              <a:off x="4156" y="3946"/>
              <a:ext cx="3275" cy="1950"/>
            </a:xfrm>
            <a:custGeom>
              <a:avLst/>
              <a:gdLst/>
              <a:ahLst/>
              <a:cxnLst>
                <a:cxn ang="0">
                  <a:pos x="wd2" y="hd2"/>
                </a:cxn>
                <a:cxn ang="5400000">
                  <a:pos x="wd2" y="hd2"/>
                </a:cxn>
                <a:cxn ang="10800000">
                  <a:pos x="wd2" y="hd2"/>
                </a:cxn>
                <a:cxn ang="16200000">
                  <a:pos x="wd2" y="hd2"/>
                </a:cxn>
              </a:cxnLst>
              <a:rect l="0" t="0" r="r" b="b"/>
              <a:pathLst>
                <a:path w="21547" h="19713" extrusionOk="0">
                  <a:moveTo>
                    <a:pt x="0" y="5663"/>
                  </a:moveTo>
                  <a:cubicBezTo>
                    <a:pt x="4928" y="-1887"/>
                    <a:pt x="12922" y="-1887"/>
                    <a:pt x="17849" y="5663"/>
                  </a:cubicBezTo>
                  <a:cubicBezTo>
                    <a:pt x="20368" y="9521"/>
                    <a:pt x="21600" y="14638"/>
                    <a:pt x="21545" y="19713"/>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7" name="Freeform: Shape 8"/>
            <p:cNvSpPr/>
            <p:nvPr/>
          </p:nvSpPr>
          <p:spPr>
            <a:xfrm>
              <a:off x="4055" y="4362"/>
              <a:ext cx="266" cy="266"/>
            </a:xfrm>
            <a:custGeom>
              <a:avLst/>
              <a:gdLst/>
              <a:ahLst/>
              <a:cxnLst>
                <a:cxn ang="0">
                  <a:pos x="wd2" y="hd2"/>
                </a:cxn>
                <a:cxn ang="5400000">
                  <a:pos x="wd2" y="hd2"/>
                </a:cxn>
                <a:cxn ang="10800000">
                  <a:pos x="wd2" y="hd2"/>
                </a:cxn>
                <a:cxn ang="16200000">
                  <a:pos x="wd2" y="hd2"/>
                </a:cxn>
              </a:cxnLst>
              <a:rect l="0" t="0" r="r" b="b"/>
              <a:pathLst>
                <a:path w="21600" h="21600" extrusionOk="0">
                  <a:moveTo>
                    <a:pt x="21600" y="15878"/>
                  </a:moveTo>
                  <a:lnTo>
                    <a:pt x="5722" y="0"/>
                  </a:lnTo>
                  <a:lnTo>
                    <a:pt x="0" y="21600"/>
                  </a:lnTo>
                  <a:lnTo>
                    <a:pt x="21600" y="15878"/>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15" name="Freeform: Shape 9"/>
            <p:cNvSpPr/>
            <p:nvPr/>
          </p:nvSpPr>
          <p:spPr>
            <a:xfrm>
              <a:off x="3680" y="5878"/>
              <a:ext cx="4401" cy="25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41"/>
                    <a:pt x="15986" y="21600"/>
                    <a:pt x="9044" y="21600"/>
                  </a:cubicBezTo>
                  <a:cubicBezTo>
                    <a:pt x="5492" y="21600"/>
                    <a:pt x="2266" y="19036"/>
                    <a:pt x="0" y="14927"/>
                  </a:cubicBezTo>
                </a:path>
              </a:pathLst>
            </a:custGeom>
            <a:noFill/>
            <a:ln w="38100" cap="flat">
              <a:solidFill>
                <a:srgbClr val="778495">
                  <a:alpha val="41673"/>
                </a:srgbClr>
              </a:solidFill>
              <a:prstDash val="solid"/>
              <a:miter lim="800000"/>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19" name="Freeform: Shape 10"/>
            <p:cNvSpPr/>
            <p:nvPr/>
          </p:nvSpPr>
          <p:spPr>
            <a:xfrm>
              <a:off x="3602" y="7577"/>
              <a:ext cx="266" cy="266"/>
            </a:xfrm>
            <a:custGeom>
              <a:avLst/>
              <a:gdLst/>
              <a:ahLst/>
              <a:cxnLst>
                <a:cxn ang="0">
                  <a:pos x="wd2" y="hd2"/>
                </a:cxn>
                <a:cxn ang="5400000">
                  <a:pos x="wd2" y="hd2"/>
                </a:cxn>
                <a:cxn ang="10800000">
                  <a:pos x="wd2" y="hd2"/>
                </a:cxn>
                <a:cxn ang="16200000">
                  <a:pos x="wd2" y="hd2"/>
                </a:cxn>
              </a:cxnLst>
              <a:rect l="0" t="0" r="r" b="b"/>
              <a:pathLst>
                <a:path w="21600" h="21600" extrusionOk="0">
                  <a:moveTo>
                    <a:pt x="5826" y="21600"/>
                  </a:moveTo>
                  <a:lnTo>
                    <a:pt x="21600" y="5722"/>
                  </a:lnTo>
                  <a:lnTo>
                    <a:pt x="0" y="0"/>
                  </a:lnTo>
                  <a:lnTo>
                    <a:pt x="5826" y="21600"/>
                  </a:lnTo>
                  <a:close/>
                </a:path>
              </a:pathLst>
            </a:custGeom>
            <a:solidFill>
              <a:srgbClr val="778495"/>
            </a:solidFill>
            <a:ln w="9525" cap="flat">
              <a:noFill/>
              <a:prstDash val="solid"/>
              <a:round/>
            </a:ln>
            <a:effectLst/>
          </p:spPr>
          <p:txBody>
            <a:bodyPr anchor="ct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sz="1350" b="0" i="0" u="none" strike="noStrike" kern="0" cap="none" spc="0" normalizeH="0" baseline="0" noProof="1">
                <a:ln>
                  <a:noFill/>
                </a:ln>
                <a:solidFill>
                  <a:srgbClr val="000000"/>
                </a:solidFill>
                <a:effectLst/>
                <a:uLnTx/>
                <a:uFillTx/>
                <a:latin typeface="等线" panose="02010600030101010101" pitchFamily="2" charset="-122"/>
                <a:ea typeface="黑体" panose="02010609060101010101" charset="-122"/>
                <a:cs typeface="+mn-cs"/>
              </a:endParaRPr>
            </a:p>
          </p:txBody>
        </p:sp>
        <p:sp>
          <p:nvSpPr>
            <p:cNvPr id="109586" name="Freeform: Shape 11"/>
            <p:cNvSpPr/>
            <p:nvPr/>
          </p:nvSpPr>
          <p:spPr>
            <a:xfrm>
              <a:off x="6806" y="4607"/>
              <a:ext cx="2552" cy="2548"/>
            </a:xfrm>
            <a:custGeom>
              <a:avLst/>
              <a:gdLst>
                <a:gd name="txL" fmla="*/ 0 w 19679"/>
                <a:gd name="txT" fmla="*/ 0 h 19679"/>
                <a:gd name="txR" fmla="*/ 19679 w 19679"/>
                <a:gd name="txB" fmla="*/ 19679 h 19679"/>
              </a:gdLst>
              <a:ahLst/>
              <a:cxnLst>
                <a:cxn ang="0">
                  <a:pos x="2147483647" y="2147483647"/>
                </a:cxn>
                <a:cxn ang="5898240">
                  <a:pos x="2147483647" y="2147483647"/>
                </a:cxn>
                <a:cxn ang="11796480">
                  <a:pos x="2147483647" y="2147483647"/>
                </a:cxn>
                <a:cxn ang="17694720">
                  <a:pos x="2147483647" y="2147483647"/>
                </a:cxn>
              </a:cxnLst>
              <a:rect l="txL" t="txT" r="txR" b="tx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0000"/>
            </a:solidFill>
            <a:ln w="12700">
              <a:noFill/>
            </a:ln>
          </p:spPr>
          <p:txBody>
            <a:bodyPr anchor="ctr"/>
            <a:lstStyle/>
            <a:p>
              <a:pPr algn="ctr" defTabSz="685800" eaLnBrk="1" hangingPunct="1"/>
              <a:r>
                <a:rPr lang="zh-CN" altLang="en-US" b="1" dirty="0">
                  <a:solidFill>
                    <a:schemeClr val="bg1"/>
                  </a:solidFill>
                  <a:latin typeface="方正小标宋简体" panose="00000600000000000000" charset="-122"/>
                  <a:ea typeface="方正小标宋简体" panose="00000600000000000000" charset="-122"/>
                  <a:cs typeface="方正小标宋简体" panose="00000600000000000000" charset="-122"/>
                </a:rPr>
                <a:t>“没有变”</a:t>
              </a:r>
              <a:endParaRPr lang="zh-CN" altLang="en-US" b="1" dirty="0">
                <a:solidFill>
                  <a:schemeClr val="bg1"/>
                </a:solidFill>
                <a:latin typeface="方正小标宋简体" panose="00000600000000000000" charset="-122"/>
                <a:ea typeface="方正小标宋简体" panose="00000600000000000000" charset="-122"/>
                <a:cs typeface="方正小标宋简体" panose="00000600000000000000" charset="-122"/>
              </a:endParaRPr>
            </a:p>
          </p:txBody>
        </p:sp>
      </p:grpSp>
      <p:sp>
        <p:nvSpPr>
          <p:cNvPr id="109573" name="文本框 1"/>
          <p:cNvSpPr txBox="1"/>
          <p:nvPr/>
        </p:nvSpPr>
        <p:spPr>
          <a:xfrm>
            <a:off x="1757045" y="3253740"/>
            <a:ext cx="3688715" cy="922020"/>
          </a:xfrm>
          <a:prstGeom prst="rect">
            <a:avLst/>
          </a:prstGeom>
          <a:noFill/>
          <a:ln w="9525">
            <a:noFill/>
          </a:ln>
        </p:spPr>
        <p:txBody>
          <a:bodyPr wrap="square">
            <a:spAutoFit/>
          </a:bodyPr>
          <a:lstStyle/>
          <a:p>
            <a:pPr algn="just" eaLnBrk="1" hangingPunct="1">
              <a:lnSpc>
                <a:spcPct val="150000"/>
              </a:lnSpc>
              <a:spcBef>
                <a:spcPts val="1050"/>
              </a:spcBef>
            </a:pPr>
            <a:r>
              <a:rPr lang="zh-CN" altLang="en-US" b="1" dirty="0">
                <a:latin typeface="方正北魏楷书简体" panose="03000509000000000000" charset="-122"/>
                <a:ea typeface="方正北魏楷书简体" panose="03000509000000000000" charset="-122"/>
              </a:rPr>
              <a:t>我国仍处于并将长期处于社会主义初级阶段的基本国情</a:t>
            </a:r>
            <a:r>
              <a:rPr lang="zh-CN" altLang="en-US" b="1" dirty="0">
                <a:solidFill>
                  <a:srgbClr val="C00000"/>
                </a:solidFill>
                <a:latin typeface="方正北魏楷书简体" panose="03000509000000000000" charset="-122"/>
                <a:ea typeface="方正北魏楷书简体" panose="03000509000000000000" charset="-122"/>
              </a:rPr>
              <a:t>没有变</a:t>
            </a:r>
            <a:endParaRPr lang="zh-CN" altLang="en-US" b="1" dirty="0">
              <a:latin typeface="方正北魏楷书简体" panose="03000509000000000000" charset="-122"/>
              <a:ea typeface="方正北魏楷书简体" panose="03000509000000000000" charset="-122"/>
            </a:endParaRPr>
          </a:p>
        </p:txBody>
      </p:sp>
      <p:sp>
        <p:nvSpPr>
          <p:cNvPr id="20" name="矩形 19"/>
          <p:cNvSpPr/>
          <p:nvPr/>
        </p:nvSpPr>
        <p:spPr>
          <a:xfrm>
            <a:off x="1223010" y="2534285"/>
            <a:ext cx="1019175"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zh-CN" altLang="en-US" sz="2000" dirty="0">
                <a:solidFill>
                  <a:schemeClr val="bg1"/>
                </a:solidFill>
                <a:latin typeface="方正小标宋简体" panose="00000600000000000000" charset="-122"/>
                <a:ea typeface="方正小标宋简体" panose="00000600000000000000" charset="-122"/>
              </a:rPr>
              <a:t>没有变</a:t>
            </a:r>
            <a:endParaRPr lang="zh-CN" altLang="en-US" sz="2000" dirty="0">
              <a:solidFill>
                <a:schemeClr val="bg1"/>
              </a:solidFill>
              <a:latin typeface="方正小标宋简体" panose="00000600000000000000" charset="-122"/>
              <a:ea typeface="方正小标宋简体" panose="00000600000000000000" charset="-122"/>
            </a:endParaRPr>
          </a:p>
        </p:txBody>
      </p:sp>
      <p:sp>
        <p:nvSpPr>
          <p:cNvPr id="23" name="矩形 22"/>
          <p:cNvSpPr/>
          <p:nvPr/>
        </p:nvSpPr>
        <p:spPr>
          <a:xfrm>
            <a:off x="1223010" y="4366260"/>
            <a:ext cx="1019175"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zh-CN" altLang="en-US" sz="2000" dirty="0">
                <a:solidFill>
                  <a:schemeClr val="bg1"/>
                </a:solidFill>
                <a:latin typeface="方正小标宋简体" panose="00000600000000000000" charset="-122"/>
                <a:ea typeface="方正小标宋简体" panose="00000600000000000000" charset="-122"/>
              </a:rPr>
              <a:t>没有变</a:t>
            </a:r>
            <a:endParaRPr lang="zh-CN" altLang="en-US" sz="2000" dirty="0">
              <a:solidFill>
                <a:schemeClr val="bg1"/>
              </a:solidFill>
              <a:latin typeface="方正小标宋简体" panose="00000600000000000000" charset="-122"/>
              <a:ea typeface="方正小标宋简体" panose="00000600000000000000" charset="-122"/>
            </a:endParaRPr>
          </a:p>
        </p:txBody>
      </p:sp>
      <p:sp>
        <p:nvSpPr>
          <p:cNvPr id="8" name="矩形 7"/>
          <p:cNvSpPr/>
          <p:nvPr/>
        </p:nvSpPr>
        <p:spPr>
          <a:xfrm>
            <a:off x="1544320" y="992505"/>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20000"/>
              </a:lnSpc>
              <a:spcBef>
                <a:spcPts val="1050"/>
              </a:spcBef>
            </a:pPr>
            <a:r>
              <a:rPr lang="en-US" altLang="zh-CN" sz="2400" b="1" dirty="0">
                <a:solidFill>
                  <a:schemeClr val="bg1"/>
                </a:solidFill>
                <a:latin typeface="华文中宋" panose="02010600040101010101" pitchFamily="2" charset="-122"/>
                <a:ea typeface="华文中宋" panose="02010600040101010101" pitchFamily="2" charset="-122"/>
                <a:cs typeface="华文中宋" panose="02010600040101010101" pitchFamily="2" charset="-122"/>
                <a:sym typeface="+mn-ea"/>
              </a:rPr>
              <a:t>1</a:t>
            </a:r>
            <a:r>
              <a:rPr lang="zh-CN" altLang="en-US" sz="2400" b="1" dirty="0">
                <a:solidFill>
                  <a:schemeClr val="bg1"/>
                </a:solidFill>
                <a:latin typeface="华文中宋" panose="02010600040101010101" pitchFamily="2" charset="-122"/>
                <a:ea typeface="华文中宋" panose="02010600040101010101" pitchFamily="2" charset="-122"/>
                <a:cs typeface="华文中宋" panose="02010600040101010101" pitchFamily="2" charset="-122"/>
                <a:sym typeface="+mn-ea"/>
              </a:rPr>
              <a:t>、正确处理 “变”与两个“不变”的关系</a:t>
            </a:r>
            <a:endParaRPr lang="zh-CN" altLang="en-US" sz="2400" dirty="0">
              <a:solidFill>
                <a:schemeClr val="bg1"/>
              </a:solidFill>
              <a:latin typeface="华文中宋" panose="02010600040101010101" pitchFamily="2" charset="-122"/>
              <a:ea typeface="华文中宋" panose="02010600040101010101" pitchFamily="2" charset="-122"/>
              <a:cs typeface="华文中宋" panose="02010600040101010101" pitchFamily="2" charset="-122"/>
              <a:sym typeface="+mn-ea"/>
            </a:endParaRPr>
          </a:p>
        </p:txBody>
      </p:sp>
      <p:sp>
        <p:nvSpPr>
          <p:cNvPr id="9" name="文本框 8"/>
          <p:cNvSpPr txBox="1"/>
          <p:nvPr/>
        </p:nvSpPr>
        <p:spPr>
          <a:xfrm>
            <a:off x="1681480" y="377190"/>
            <a:ext cx="9318625"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70" decel="100000"/>
                                        <p:tgtEl>
                                          <p:spTgt spid="8"/>
                                        </p:tgtEl>
                                      </p:cBhvr>
                                    </p:animEffect>
                                    <p:animScale>
                                      <p:cBhvr>
                                        <p:cTn id="14" dur="770" decel="100000"/>
                                        <p:tgtEl>
                                          <p:spTgt spid="8"/>
                                        </p:tgtEl>
                                      </p:cBhvr>
                                      <p:from x="10000" y="10000"/>
                                      <p:to x="200000" y="450000"/>
                                    </p:animScale>
                                    <p:animScale>
                                      <p:cBhvr>
                                        <p:cTn id="15" dur="1230" accel="100000" fill="hold">
                                          <p:stCondLst>
                                            <p:cond delay="770"/>
                                          </p:stCondLst>
                                        </p:cTn>
                                        <p:tgtEl>
                                          <p:spTgt spid="8"/>
                                        </p:tgtEl>
                                      </p:cBhvr>
                                      <p:from x="200000" y="450000"/>
                                      <p:to x="100000" y="100000"/>
                                    </p:animScale>
                                    <p:set>
                                      <p:cBhvr>
                                        <p:cTn id="16" dur="770" fill="hold"/>
                                        <p:tgtEl>
                                          <p:spTgt spid="8"/>
                                        </p:tgtEl>
                                        <p:attrNameLst>
                                          <p:attrName>ppt_x</p:attrName>
                                        </p:attrNameLst>
                                      </p:cBhvr>
                                      <p:to>
                                        <p:strVal val="(0.5)"/>
                                      </p:to>
                                    </p:set>
                                    <p:anim from="(0.5)" to="(#ppt_x)" calcmode="lin" valueType="num">
                                      <p:cBhvr>
                                        <p:cTn id="17" dur="1230" accel="100000" fill="hold">
                                          <p:stCondLst>
                                            <p:cond delay="770"/>
                                          </p:stCondLst>
                                        </p:cTn>
                                        <p:tgtEl>
                                          <p:spTgt spid="8"/>
                                        </p:tgtEl>
                                        <p:attrNameLst>
                                          <p:attrName>ppt_x</p:attrName>
                                        </p:attrNameLst>
                                      </p:cBhvr>
                                    </p:anim>
                                    <p:set>
                                      <p:cBhvr>
                                        <p:cTn id="18" dur="770" fill="hold"/>
                                        <p:tgtEl>
                                          <p:spTgt spid="8"/>
                                        </p:tgtEl>
                                        <p:attrNameLst>
                                          <p:attrName>ppt_y</p:attrName>
                                        </p:attrNameLst>
                                      </p:cBhvr>
                                      <p:to>
                                        <p:strVal val="(#ppt_y+0.4)"/>
                                      </p:to>
                                    </p:set>
                                    <p:anim from="(#ppt_y+0.4)" to="(#ppt_y)" calcmode="lin" valueType="num">
                                      <p:cBhvr>
                                        <p:cTn id="19" dur="1230" accel="100000" fill="hold">
                                          <p:stCondLst>
                                            <p:cond delay="770"/>
                                          </p:stCondLst>
                                        </p:cTn>
                                        <p:tgtEl>
                                          <p:spTgt spid="8"/>
                                        </p:tgtEl>
                                        <p:attrNameLst>
                                          <p:attrName>ppt_y</p:attrName>
                                        </p:attrNameLst>
                                      </p:cBhvr>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p:cTn id="30"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33" dur="1000" fill="hold"/>
                                        <p:tgtEl>
                                          <p:spTgt spid="20"/>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7" presetClass="entr" presetSubtype="10" fill="hold" grpId="0" nodeType="clickEffect">
                                  <p:stCondLst>
                                    <p:cond delay="0"/>
                                  </p:stCondLst>
                                  <p:childTnLst>
                                    <p:set>
                                      <p:cBhvr>
                                        <p:cTn id="41" dur="1" fill="hold">
                                          <p:stCondLst>
                                            <p:cond delay="0"/>
                                          </p:stCondLst>
                                        </p:cTn>
                                        <p:tgtEl>
                                          <p:spTgt spid="109573"/>
                                        </p:tgtEl>
                                        <p:attrNameLst>
                                          <p:attrName>style.visibility</p:attrName>
                                        </p:attrNameLst>
                                      </p:cBhvr>
                                      <p:to>
                                        <p:strVal val="visible"/>
                                      </p:to>
                                    </p:set>
                                    <p:anim calcmode="lin" valueType="num">
                                      <p:cBhvr>
                                        <p:cTn id="42" dur="500" fill="hold"/>
                                        <p:tgtEl>
                                          <p:spTgt spid="109573"/>
                                        </p:tgtEl>
                                        <p:attrNameLst>
                                          <p:attrName>ppt_w</p:attrName>
                                        </p:attrNameLst>
                                      </p:cBhvr>
                                      <p:tavLst>
                                        <p:tav tm="0">
                                          <p:val>
                                            <p:fltVal val="0"/>
                                          </p:val>
                                        </p:tav>
                                        <p:tav tm="100000">
                                          <p:val>
                                            <p:strVal val="#ppt_w"/>
                                          </p:val>
                                        </p:tav>
                                      </p:tavLst>
                                    </p:anim>
                                    <p:anim calcmode="lin" valueType="num">
                                      <p:cBhvr>
                                        <p:cTn id="43" dur="500" fill="hold"/>
                                        <p:tgtEl>
                                          <p:spTgt spid="10957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5" presetClass="entr" presetSubtype="0"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51" dur="1000" fill="hold"/>
                                        <p:tgtEl>
                                          <p:spTgt spid="23"/>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7" presetClass="entr" presetSubtype="10" fill="hold" grpId="0" nodeType="clickEffect">
                                  <p:stCondLst>
                                    <p:cond delay="0"/>
                                  </p:stCondLst>
                                  <p:childTnLst>
                                    <p:set>
                                      <p:cBhvr>
                                        <p:cTn id="59" dur="1" fill="hold">
                                          <p:stCondLst>
                                            <p:cond delay="0"/>
                                          </p:stCondLst>
                                        </p:cTn>
                                        <p:tgtEl>
                                          <p:spTgt spid="109571"/>
                                        </p:tgtEl>
                                        <p:attrNameLst>
                                          <p:attrName>style.visibility</p:attrName>
                                        </p:attrNameLst>
                                      </p:cBhvr>
                                      <p:to>
                                        <p:strVal val="visible"/>
                                      </p:to>
                                    </p:set>
                                    <p:anim calcmode="lin" valueType="num">
                                      <p:cBhvr>
                                        <p:cTn id="60" dur="500" fill="hold"/>
                                        <p:tgtEl>
                                          <p:spTgt spid="109571"/>
                                        </p:tgtEl>
                                        <p:attrNameLst>
                                          <p:attrName>ppt_w</p:attrName>
                                        </p:attrNameLst>
                                      </p:cBhvr>
                                      <p:tavLst>
                                        <p:tav tm="0">
                                          <p:val>
                                            <p:fltVal val="0"/>
                                          </p:val>
                                        </p:tav>
                                        <p:tav tm="100000">
                                          <p:val>
                                            <p:strVal val="#ppt_w"/>
                                          </p:val>
                                        </p:tav>
                                      </p:tavLst>
                                    </p:anim>
                                    <p:anim calcmode="lin" valueType="num">
                                      <p:cBhvr>
                                        <p:cTn id="61" dur="500" fill="hold"/>
                                        <p:tgtEl>
                                          <p:spTgt spid="109571"/>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39" presetClass="entr" presetSubtype="0" accel="100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 calcmode="lin" valueType="num">
                                      <p:cBhvr>
                                        <p:cTn id="66" dur="500" fill="hold"/>
                                        <p:tgtEl>
                                          <p:spTgt spid="25"/>
                                        </p:tgtEl>
                                        <p:attrNameLst>
                                          <p:attrName>ppt_h</p:attrName>
                                        </p:attrNameLst>
                                      </p:cBhvr>
                                      <p:tavLst>
                                        <p:tav tm="0">
                                          <p:val>
                                            <p:strVal val="#ppt_h/20"/>
                                          </p:val>
                                        </p:tav>
                                        <p:tav tm="50000">
                                          <p:val>
                                            <p:strVal val="#ppt_h/20"/>
                                          </p:val>
                                        </p:tav>
                                        <p:tav tm="100000">
                                          <p:val>
                                            <p:strVal val="#ppt_h"/>
                                          </p:val>
                                        </p:tav>
                                      </p:tavLst>
                                    </p:anim>
                                    <p:anim calcmode="lin" valueType="num">
                                      <p:cBhvr>
                                        <p:cTn id="67" dur="500" fill="hold"/>
                                        <p:tgtEl>
                                          <p:spTgt spid="25"/>
                                        </p:tgtEl>
                                        <p:attrNameLst>
                                          <p:attrName>ppt_w</p:attrName>
                                        </p:attrNameLst>
                                      </p:cBhvr>
                                      <p:tavLst>
                                        <p:tav tm="0">
                                          <p:val>
                                            <p:strVal val="#ppt_w+.3"/>
                                          </p:val>
                                        </p:tav>
                                        <p:tav tm="50000">
                                          <p:val>
                                            <p:strVal val="#ppt_w+.3"/>
                                          </p:val>
                                        </p:tav>
                                        <p:tav tm="100000">
                                          <p:val>
                                            <p:strVal val="#ppt_w"/>
                                          </p:val>
                                        </p:tav>
                                      </p:tavLst>
                                    </p:anim>
                                    <p:anim calcmode="lin" valueType="num">
                                      <p:cBhvr>
                                        <p:cTn id="68" dur="500" fill="hold"/>
                                        <p:tgtEl>
                                          <p:spTgt spid="25"/>
                                        </p:tgtEl>
                                        <p:attrNameLst>
                                          <p:attrName>ppt_x</p:attrName>
                                        </p:attrNameLst>
                                      </p:cBhvr>
                                      <p:tavLst>
                                        <p:tav tm="0">
                                          <p:val>
                                            <p:strVal val="#ppt_x-.3"/>
                                          </p:val>
                                        </p:tav>
                                        <p:tav tm="5000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09571" grpId="0"/>
      <p:bldP spid="109571" grpId="1"/>
      <p:bldP spid="109573" grpId="0"/>
      <p:bldP spid="20" grpId="0" animBg="1"/>
      <p:bldP spid="23" grpId="0" animBg="1"/>
      <p:bldP spid="23" grpId="1" animBg="1"/>
      <p:bldP spid="8" grpId="0" animBg="1"/>
      <p:bldP spid="10"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236492" y="2453640"/>
            <a:ext cx="11495314" cy="2202180"/>
          </a:xfrm>
          <a:prstGeom prst="rect">
            <a:avLst/>
          </a:prstGeom>
          <a:solidFill>
            <a:srgbClr val="DD7A7A">
              <a:alpha val="42000"/>
            </a:srgbClr>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 name="矩形 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矩形 1"/>
          <p:cNvSpPr/>
          <p:nvPr/>
        </p:nvSpPr>
        <p:spPr>
          <a:xfrm>
            <a:off x="2303651" y="2605625"/>
            <a:ext cx="7953375" cy="2306955"/>
          </a:xfrm>
          <a:prstGeom prst="rect">
            <a:avLst/>
          </a:prstGeom>
        </p:spPr>
        <p:txBody>
          <a:bodyPr wrap="square">
            <a:spAutoFit/>
          </a:bodyPr>
          <a:lstStyle/>
          <a:p>
            <a:pPr>
              <a:lnSpc>
                <a:spcPct val="150000"/>
              </a:lnSpc>
            </a:pPr>
            <a:r>
              <a:rPr lang="zh-CN" altLang="en-US" sz="2400" dirty="0" smtClean="0">
                <a:latin typeface="方正北魏楷书简体" panose="03000509000000000000" charset="-122"/>
                <a:ea typeface="方正北魏楷书简体" panose="03000509000000000000" charset="-122"/>
                <a:cs typeface="方正北魏楷书简体" panose="03000509000000000000" charset="-122"/>
              </a:rPr>
              <a:t>：</a:t>
            </a:r>
            <a:r>
              <a:rPr lang="zh-CN" altLang="en-US" sz="2400" dirty="0">
                <a:solidFill>
                  <a:schemeClr val="dk1"/>
                </a:solidFill>
                <a:latin typeface="方正北魏楷书简体" panose="03000509000000000000" charset="-122"/>
                <a:ea typeface="方正北魏楷书简体" panose="03000509000000000000" charset="-122"/>
                <a:cs typeface="方正北魏楷书简体" panose="03000509000000000000" charset="-122"/>
                <a:sym typeface="+mn-ea"/>
              </a:rPr>
              <a:t>面对社会主要矛盾发生变化，一些人提出这样的疑惑，是不是我们已经跨越社会主义初级阶段，不再是发展中国家</a:t>
            </a:r>
            <a:r>
              <a:rPr lang="en-US" altLang="zh-CN" sz="2400" dirty="0">
                <a:solidFill>
                  <a:schemeClr val="dk1"/>
                </a:solidFill>
                <a:latin typeface="方正北魏楷书简体" panose="03000509000000000000" charset="-122"/>
                <a:ea typeface="方正北魏楷书简体" panose="03000509000000000000" charset="-122"/>
                <a:cs typeface="方正北魏楷书简体" panose="03000509000000000000" charset="-122"/>
                <a:sym typeface="+mn-ea"/>
              </a:rPr>
              <a:t>?</a:t>
            </a:r>
            <a:endParaRPr lang="en-US" altLang="zh-CN" sz="2400" b="0" i="0" u="none" baseline="0" dirty="0">
              <a:solidFill>
                <a:schemeClr val="dk1"/>
              </a:solidFill>
              <a:latin typeface="方正北魏楷书简体" panose="03000509000000000000" charset="-122"/>
              <a:ea typeface="方正北魏楷书简体" panose="03000509000000000000" charset="-122"/>
              <a:cs typeface="方正北魏楷书简体" panose="03000509000000000000" charset="-122"/>
              <a:sym typeface="+mn-ea"/>
              <a:rtl val="0"/>
            </a:endParaRPr>
          </a:p>
          <a:p>
            <a:pPr>
              <a:lnSpc>
                <a:spcPct val="150000"/>
              </a:lnSpc>
            </a:pPr>
            <a:endParaRPr lang="zh-CN" altLang="en-US" sz="2400" dirty="0">
              <a:latin typeface="方正北魏楷书简体" panose="03000509000000000000" charset="-122"/>
              <a:ea typeface="方正北魏楷书简体" panose="03000509000000000000" charset="-122"/>
              <a:cs typeface="方正北魏楷书简体" panose="03000509000000000000" charset="-122"/>
            </a:endParaRPr>
          </a:p>
        </p:txBody>
      </p:sp>
      <p:sp>
        <p:nvSpPr>
          <p:cNvPr id="5" name="六边形 4"/>
          <p:cNvSpPr/>
          <p:nvPr/>
        </p:nvSpPr>
        <p:spPr>
          <a:xfrm>
            <a:off x="1356164" y="2592827"/>
            <a:ext cx="1060704"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重点解析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down)">
                                      <p:cBhvr>
                                        <p:cTn id="13" dur="580">
                                          <p:stCondLst>
                                            <p:cond delay="0"/>
                                          </p:stCondLst>
                                        </p:cTn>
                                        <p:tgtEl>
                                          <p:spTgt spid="126"/>
                                        </p:tgtEl>
                                      </p:cBhvr>
                                    </p:animEffect>
                                    <p:anim calcmode="lin" valueType="num">
                                      <p:cBhvr>
                                        <p:cTn id="14" dur="1822" tmFilter="0,0; 0.14,0.36; 0.43,0.73; 0.71,0.91; 1.0,1.0">
                                          <p:stCondLst>
                                            <p:cond delay="0"/>
                                          </p:stCondLst>
                                        </p:cTn>
                                        <p:tgtEl>
                                          <p:spTgt spid="12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6"/>
                                        </p:tgtEl>
                                        <p:attrNameLst>
                                          <p:attrName>ppt_y</p:attrName>
                                        </p:attrNameLst>
                                      </p:cBhvr>
                                      <p:tavLst>
                                        <p:tav tm="0" fmla="#ppt_y-sin(pi*$)/81">
                                          <p:val>
                                            <p:fltVal val="0"/>
                                          </p:val>
                                        </p:tav>
                                        <p:tav tm="100000">
                                          <p:val>
                                            <p:fltVal val="1"/>
                                          </p:val>
                                        </p:tav>
                                      </p:tavLst>
                                    </p:anim>
                                    <p:animScale>
                                      <p:cBhvr>
                                        <p:cTn id="19" dur="26">
                                          <p:stCondLst>
                                            <p:cond delay="650"/>
                                          </p:stCondLst>
                                        </p:cTn>
                                        <p:tgtEl>
                                          <p:spTgt spid="126"/>
                                        </p:tgtEl>
                                      </p:cBhvr>
                                      <p:to x="100000" y="60000"/>
                                    </p:animScale>
                                    <p:animScale>
                                      <p:cBhvr>
                                        <p:cTn id="20" dur="166" decel="50000">
                                          <p:stCondLst>
                                            <p:cond delay="676"/>
                                          </p:stCondLst>
                                        </p:cTn>
                                        <p:tgtEl>
                                          <p:spTgt spid="126"/>
                                        </p:tgtEl>
                                      </p:cBhvr>
                                      <p:to x="100000" y="100000"/>
                                    </p:animScale>
                                    <p:animScale>
                                      <p:cBhvr>
                                        <p:cTn id="21" dur="26">
                                          <p:stCondLst>
                                            <p:cond delay="1312"/>
                                          </p:stCondLst>
                                        </p:cTn>
                                        <p:tgtEl>
                                          <p:spTgt spid="126"/>
                                        </p:tgtEl>
                                      </p:cBhvr>
                                      <p:to x="100000" y="80000"/>
                                    </p:animScale>
                                    <p:animScale>
                                      <p:cBhvr>
                                        <p:cTn id="22" dur="166" decel="50000">
                                          <p:stCondLst>
                                            <p:cond delay="1338"/>
                                          </p:stCondLst>
                                        </p:cTn>
                                        <p:tgtEl>
                                          <p:spTgt spid="126"/>
                                        </p:tgtEl>
                                      </p:cBhvr>
                                      <p:to x="100000" y="100000"/>
                                    </p:animScale>
                                    <p:animScale>
                                      <p:cBhvr>
                                        <p:cTn id="23" dur="26">
                                          <p:stCondLst>
                                            <p:cond delay="1642"/>
                                          </p:stCondLst>
                                        </p:cTn>
                                        <p:tgtEl>
                                          <p:spTgt spid="126"/>
                                        </p:tgtEl>
                                      </p:cBhvr>
                                      <p:to x="100000" y="90000"/>
                                    </p:animScale>
                                    <p:animScale>
                                      <p:cBhvr>
                                        <p:cTn id="24" dur="166" decel="50000">
                                          <p:stCondLst>
                                            <p:cond delay="1668"/>
                                          </p:stCondLst>
                                        </p:cTn>
                                        <p:tgtEl>
                                          <p:spTgt spid="126"/>
                                        </p:tgtEl>
                                      </p:cBhvr>
                                      <p:to x="100000" y="100000"/>
                                    </p:animScale>
                                    <p:animScale>
                                      <p:cBhvr>
                                        <p:cTn id="25" dur="26">
                                          <p:stCondLst>
                                            <p:cond delay="1808"/>
                                          </p:stCondLst>
                                        </p:cTn>
                                        <p:tgtEl>
                                          <p:spTgt spid="126"/>
                                        </p:tgtEl>
                                      </p:cBhvr>
                                      <p:to x="100000" y="95000"/>
                                    </p:animScale>
                                    <p:animScale>
                                      <p:cBhvr>
                                        <p:cTn id="26" dur="166" decel="50000">
                                          <p:stCondLst>
                                            <p:cond delay="1834"/>
                                          </p:stCondLst>
                                        </p:cTn>
                                        <p:tgtEl>
                                          <p:spTgt spid="12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30"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800" decel="100000"/>
                                        <p:tgtEl>
                                          <p:spTgt spid="2">
                                            <p:txEl>
                                              <p:pRg st="0" end="0"/>
                                            </p:txEl>
                                          </p:spTgt>
                                        </p:tgtEl>
                                      </p:cBhvr>
                                    </p:animEffect>
                                    <p:anim calcmode="lin" valueType="num">
                                      <p:cBhvr>
                                        <p:cTn id="32"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P spid="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15"/>
          <p:cNvSpPr/>
          <p:nvPr/>
        </p:nvSpPr>
        <p:spPr>
          <a:xfrm>
            <a:off x="1567543" y="798182"/>
            <a:ext cx="9158605" cy="478917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670178" y="1087159"/>
            <a:ext cx="8948057" cy="2585323"/>
          </a:xfrm>
          <a:prstGeom prst="rect">
            <a:avLst/>
          </a:prstGeom>
          <a:solidFill>
            <a:schemeClr val="accent4">
              <a:lumMod val="20000"/>
              <a:lumOff val="80000"/>
            </a:schemeClr>
          </a:solidFill>
        </p:spPr>
        <p:txBody>
          <a:bodyPr wrap="square">
            <a:spAutoFit/>
          </a:bodyPr>
          <a:lstStyle/>
          <a:p>
            <a:r>
              <a:rPr lang="zh-CN" altLang="en-US" dirty="0"/>
              <a:t>近年来，有人炒作说，中国已经是发达国家了，“中国威胁论”“中国责任论”等论调在国际上不绝于耳。实际上，世界上发达国家人均国内生产总值一般在</a:t>
            </a:r>
            <a:r>
              <a:rPr lang="en-US" altLang="zh-CN" dirty="0"/>
              <a:t>3</a:t>
            </a:r>
            <a:r>
              <a:rPr lang="zh-CN" altLang="en-US" dirty="0"/>
              <a:t>万美元以上，美国人均国内生产总值高达六万多美元，而我国人均国内生产总值刚刚突破一万美元，低于世界平均值，在全球近二百个经济体中排名在七十位左右</a:t>
            </a:r>
            <a:r>
              <a:rPr lang="zh-CN" altLang="en-US" dirty="0" smtClean="0"/>
              <a:t>。</a:t>
            </a:r>
            <a:r>
              <a:rPr lang="en-US" altLang="zh-CN" dirty="0" smtClean="0"/>
              <a:t>2019</a:t>
            </a:r>
            <a:r>
              <a:rPr lang="zh-CN" altLang="en-US" dirty="0"/>
              <a:t>年我国常住人口城镇化率为</a:t>
            </a:r>
            <a:r>
              <a:rPr lang="en-US" altLang="zh-CN" dirty="0"/>
              <a:t>60.6%</a:t>
            </a:r>
            <a:r>
              <a:rPr lang="zh-CN" altLang="en-US" dirty="0"/>
              <a:t>。而发达国家的城市化率一般在百分之八十左右。与发达国家科技水平相比我国发展还面临着重大的科技瓶颈，关键领域核心技术受制于人的格局没有从根本上改变。如果说走出社会主义初级阶段是攀登一座高峰的话，那么社会主要矛盾发生变化意味着我们只是爬到了半山腰，距离全面建成社会主义现代化强国的目标还有一段很长很艰巨的路程。</a:t>
            </a:r>
            <a:endParaRPr lang="zh-CN" altLang="en-US" dirty="0"/>
          </a:p>
        </p:txBody>
      </p:sp>
      <p:sp>
        <p:nvSpPr>
          <p:cNvPr id="5" name="矩形 4"/>
          <p:cNvSpPr/>
          <p:nvPr/>
        </p:nvSpPr>
        <p:spPr>
          <a:xfrm>
            <a:off x="2973355" y="3928189"/>
            <a:ext cx="6096000" cy="1477328"/>
          </a:xfrm>
          <a:prstGeom prst="rect">
            <a:avLst/>
          </a:prstGeom>
          <a:solidFill>
            <a:srgbClr val="DD7A7A"/>
          </a:solidFill>
        </p:spPr>
        <p:txBody>
          <a:bodyPr>
            <a:spAutoFit/>
          </a:bodyPr>
          <a:lstStyle/>
          <a:p>
            <a:r>
              <a:rPr lang="zh-CN" altLang="en-US" dirty="0" smtClean="0"/>
              <a:t>牢牢</a:t>
            </a:r>
            <a:r>
              <a:rPr lang="zh-CN" altLang="en-US" dirty="0"/>
              <a:t>把握社会主义初级阶段这个基本国情和最大的实际，坚持党的基本路线不动摇，既不落后于时代，也不能脱离实际，超越阶段。把“变”与“不变”这两个论断统一起来理解和把握。“两个不变”是解决新时代我国社会主要矛盾的基本立足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0700" y="1219200"/>
            <a:ext cx="9502775"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2</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、要求坚持以人民为中心的发展思想</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2" name="文本框 1"/>
          <p:cNvSpPr txBox="1"/>
          <p:nvPr/>
        </p:nvSpPr>
        <p:spPr>
          <a:xfrm>
            <a:off x="1861185" y="1930400"/>
            <a:ext cx="3522345" cy="3969385"/>
          </a:xfrm>
          <a:prstGeom prst="rect">
            <a:avLst/>
          </a:prstGeom>
          <a:noFill/>
        </p:spPr>
        <p:txBody>
          <a:bodyPr wrap="square" rtlCol="0">
            <a:spAutoFit/>
          </a:bodyPr>
          <a:lstStyle/>
          <a:p>
            <a:pPr marL="0" marR="0" lvl="0" indent="609600" algn="just" defTabSz="914400" rtl="0" eaLnBrk="0" fontAlgn="base" hangingPunct="0">
              <a:lnSpc>
                <a:spcPct val="150000"/>
              </a:lnSpc>
              <a:spcBef>
                <a:spcPct val="0"/>
              </a:spcBef>
              <a:spcAft>
                <a:spcPct val="0"/>
              </a:spcAft>
              <a:buClrTx/>
              <a:buSzTx/>
              <a:buFontTx/>
              <a:buNone/>
              <a:defRPr/>
              <a:extLst>
                <a:ext uri="{35155182-B16C-46BC-9424-99874614C6A1}">
                  <wpsdc:indentchars xmlns:wpsdc="http://www.wps.cn/officeDocument/2017/drawingmlCustomData" val="200" checksum="4158780845"/>
                </a:ext>
              </a:extLst>
            </a:pPr>
            <a:r>
              <a:rPr lang="zh-CN" altLang="en-US" sz="24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强调</a:t>
            </a:r>
            <a:r>
              <a:rPr lang="zh-CN" altLang="en-US" sz="2400" noProof="0" dirty="0">
                <a:ln>
                  <a:noFill/>
                </a:ln>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要“坚持人民主体地位，坚持共同富裕方向，始终做到发展为了人民、发展依靠人民、发展成果由人民共享”，“不断实现人民对美好生活的向往”。</a:t>
            </a:r>
            <a:endParaRPr lang="zh-CN" altLang="en-US" b="1" dirty="0">
              <a:solidFill>
                <a:schemeClr val="bg2">
                  <a:lumMod val="10000"/>
                </a:schemeClr>
              </a:solidFill>
              <a:latin typeface="方正北魏楷书简体" panose="03000509000000000000" charset="-122"/>
              <a:ea typeface="方正北魏楷书简体" panose="03000509000000000000" charset="-122"/>
              <a:cs typeface="方正北魏楷书简体" panose="03000509000000000000" charset="-122"/>
            </a:endParaRPr>
          </a:p>
        </p:txBody>
      </p:sp>
      <p:sp>
        <p:nvSpPr>
          <p:cNvPr id="9" name="文本框 8"/>
          <p:cNvSpPr txBox="1"/>
          <p:nvPr/>
        </p:nvSpPr>
        <p:spPr>
          <a:xfrm>
            <a:off x="1681480" y="377190"/>
            <a:ext cx="9318625"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3" name="图片 2"/>
          <p:cNvPicPr>
            <a:picLocks noChangeAspect="1"/>
          </p:cNvPicPr>
          <p:nvPr/>
        </p:nvPicPr>
        <p:blipFill>
          <a:blip r:embed="rId1"/>
          <a:srcRect l="-1343" r="10737"/>
          <a:stretch>
            <a:fillRect/>
          </a:stretch>
        </p:blipFill>
        <p:spPr>
          <a:xfrm>
            <a:off x="5537200" y="2329180"/>
            <a:ext cx="5824855" cy="3429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down)">
                                      <p:cBhvr>
                                        <p:cTn id="19" dur="580">
                                          <p:stCondLst>
                                            <p:cond delay="0"/>
                                          </p:stCondLst>
                                        </p:cTn>
                                        <p:tgtEl>
                                          <p:spTgt spid="2">
                                            <p:txEl>
                                              <p:pRg st="0" end="0"/>
                                            </p:txEl>
                                          </p:spTgt>
                                        </p:tgtEl>
                                      </p:cBhvr>
                                    </p:animEffect>
                                    <p:anim calcmode="lin" valueType="num">
                                      <p:cBhvr>
                                        <p:cTn id="20"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xEl>
                                              <p:pRg st="0" end="0"/>
                                            </p:txEl>
                                          </p:spTgt>
                                        </p:tgtEl>
                                      </p:cBhvr>
                                      <p:to x="100000" y="60000"/>
                                    </p:animScale>
                                    <p:animScale>
                                      <p:cBhvr>
                                        <p:cTn id="26" dur="166" decel="50000">
                                          <p:stCondLst>
                                            <p:cond delay="676"/>
                                          </p:stCondLst>
                                        </p:cTn>
                                        <p:tgtEl>
                                          <p:spTgt spid="2">
                                            <p:txEl>
                                              <p:pRg st="0" end="0"/>
                                            </p:txEl>
                                          </p:spTgt>
                                        </p:tgtEl>
                                      </p:cBhvr>
                                      <p:to x="100000" y="100000"/>
                                    </p:animScale>
                                    <p:animScale>
                                      <p:cBhvr>
                                        <p:cTn id="27" dur="26">
                                          <p:stCondLst>
                                            <p:cond delay="1312"/>
                                          </p:stCondLst>
                                        </p:cTn>
                                        <p:tgtEl>
                                          <p:spTgt spid="2">
                                            <p:txEl>
                                              <p:pRg st="0" end="0"/>
                                            </p:txEl>
                                          </p:spTgt>
                                        </p:tgtEl>
                                      </p:cBhvr>
                                      <p:to x="100000" y="80000"/>
                                    </p:animScale>
                                    <p:animScale>
                                      <p:cBhvr>
                                        <p:cTn id="28" dur="166" decel="50000">
                                          <p:stCondLst>
                                            <p:cond delay="1338"/>
                                          </p:stCondLst>
                                        </p:cTn>
                                        <p:tgtEl>
                                          <p:spTgt spid="2">
                                            <p:txEl>
                                              <p:pRg st="0" end="0"/>
                                            </p:txEl>
                                          </p:spTgt>
                                        </p:tgtEl>
                                      </p:cBhvr>
                                      <p:to x="100000" y="100000"/>
                                    </p:animScale>
                                    <p:animScale>
                                      <p:cBhvr>
                                        <p:cTn id="29" dur="26">
                                          <p:stCondLst>
                                            <p:cond delay="1642"/>
                                          </p:stCondLst>
                                        </p:cTn>
                                        <p:tgtEl>
                                          <p:spTgt spid="2">
                                            <p:txEl>
                                              <p:pRg st="0" end="0"/>
                                            </p:txEl>
                                          </p:spTgt>
                                        </p:tgtEl>
                                      </p:cBhvr>
                                      <p:to x="100000" y="90000"/>
                                    </p:animScale>
                                    <p:animScale>
                                      <p:cBhvr>
                                        <p:cTn id="30" dur="166" decel="50000">
                                          <p:stCondLst>
                                            <p:cond delay="1668"/>
                                          </p:stCondLst>
                                        </p:cTn>
                                        <p:tgtEl>
                                          <p:spTgt spid="2">
                                            <p:txEl>
                                              <p:pRg st="0" end="0"/>
                                            </p:txEl>
                                          </p:spTgt>
                                        </p:tgtEl>
                                      </p:cBhvr>
                                      <p:to x="100000" y="100000"/>
                                    </p:animScale>
                                    <p:animScale>
                                      <p:cBhvr>
                                        <p:cTn id="31" dur="26">
                                          <p:stCondLst>
                                            <p:cond delay="1808"/>
                                          </p:stCondLst>
                                        </p:cTn>
                                        <p:tgtEl>
                                          <p:spTgt spid="2">
                                            <p:txEl>
                                              <p:pRg st="0" end="0"/>
                                            </p:txEl>
                                          </p:spTgt>
                                        </p:tgtEl>
                                      </p:cBhvr>
                                      <p:to x="100000" y="95000"/>
                                    </p:animScale>
                                    <p:animScale>
                                      <p:cBhvr>
                                        <p:cTn id="32" dur="166" decel="50000">
                                          <p:stCondLst>
                                            <p:cond delay="1834"/>
                                          </p:stCondLst>
                                        </p:cTn>
                                        <p:tgtEl>
                                          <p:spTgt spid="2">
                                            <p:txEl>
                                              <p:pRg st="0" end="0"/>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ppt_w*0.05"/>
                                          </p:val>
                                        </p:tav>
                                        <p:tav tm="100000">
                                          <p:val>
                                            <p:strVal val="#ppt_w"/>
                                          </p:val>
                                        </p:tav>
                                      </p:tavLst>
                                    </p:anim>
                                    <p:anim calcmode="lin" valueType="num">
                                      <p:cBhvr>
                                        <p:cTn id="38" dur="500" fill="hold"/>
                                        <p:tgtEl>
                                          <p:spTgt spid="3"/>
                                        </p:tgtEl>
                                        <p:attrNameLst>
                                          <p:attrName>ppt_h</p:attrName>
                                        </p:attrNameLst>
                                      </p:cBhvr>
                                      <p:tavLst>
                                        <p:tav tm="0">
                                          <p:val>
                                            <p:strVal val="#ppt_h"/>
                                          </p:val>
                                        </p:tav>
                                        <p:tav tm="100000">
                                          <p:val>
                                            <p:strVal val="#ppt_h"/>
                                          </p:val>
                                        </p:tav>
                                      </p:tavLst>
                                    </p:anim>
                                    <p:anim calcmode="lin" valueType="num">
                                      <p:cBhvr>
                                        <p:cTn id="39" dur="500" fill="hold"/>
                                        <p:tgtEl>
                                          <p:spTgt spid="3"/>
                                        </p:tgtEl>
                                        <p:attrNameLst>
                                          <p:attrName>ppt_x</p:attrName>
                                        </p:attrNameLst>
                                      </p:cBhvr>
                                      <p:tavLst>
                                        <p:tav tm="0">
                                          <p:val>
                                            <p:strVal val="#ppt_x-.2"/>
                                          </p:val>
                                        </p:tav>
                                        <p:tav tm="100000">
                                          <p:val>
                                            <p:strVal val="#ppt_x"/>
                                          </p:val>
                                        </p:tav>
                                      </p:tavLst>
                                    </p:anim>
                                    <p:anim calcmode="lin" valueType="num">
                                      <p:cBhvr>
                                        <p:cTn id="40" dur="500" fill="hold"/>
                                        <p:tgtEl>
                                          <p:spTgt spid="3"/>
                                        </p:tgtEl>
                                        <p:attrNameLst>
                                          <p:attrName>ppt_y</p:attrName>
                                        </p:attrNameLst>
                                      </p:cBhvr>
                                      <p:tavLst>
                                        <p:tav tm="0">
                                          <p:val>
                                            <p:strVal val="#ppt_y"/>
                                          </p:val>
                                        </p:tav>
                                        <p:tav tm="100000">
                                          <p:val>
                                            <p:strVal val="#ppt_y"/>
                                          </p:val>
                                        </p:tav>
                                      </p:tavLst>
                                    </p:anim>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7350" y="1649095"/>
            <a:ext cx="8876030" cy="4246245"/>
          </a:xfrm>
          <a:prstGeom prst="rect">
            <a:avLst/>
          </a:prstGeom>
        </p:spPr>
        <p:txBody>
          <a:bodyPr wrap="square">
            <a:spAutoFit/>
          </a:bodyPr>
          <a:lstStyle/>
          <a:p>
            <a:pPr indent="601345" algn="just" fontAlgn="auto">
              <a:lnSpc>
                <a:spcPct val="150000"/>
              </a:lnSpc>
            </a:pPr>
            <a:r>
              <a:rPr lang="zh-CN" altLang="en-US" noProof="0" dirty="0">
                <a:ln>
                  <a:noFill/>
                </a:ln>
                <a:effectLst/>
                <a:uLnTx/>
                <a:uFillTx/>
                <a:latin typeface="方正北魏楷书简体" panose="03000509000000000000" charset="-122"/>
                <a:ea typeface="方正北魏楷书简体" panose="03000509000000000000" charset="-122"/>
                <a:cs typeface="方正北魏楷书简体" panose="03000509000000000000" charset="-122"/>
              </a:rPr>
              <a:t>在井冈山深处、黄洋界脚下，坐落着一个叫做“神山”的小村庄。这里山高坡陡、土地贫瘠、交通不便，曾是井冈山一带典型的贫困村。2015年，全村54户231人，人均可支配收入3300元，有建档立卡贫困户21户50人，贫困发生率22%。2016年2月2日，农历小年这一天，中共中央总书记习近平迎风踏雪来到这里，看望慰问贫困群众，共商脱贫攻坚之策，给大家拜年。总书记的殷殷嘱托，深深刻在乡亲们的心里。近些年来，为增强农户内生动力和“造血”功能，井冈山深度挖掘本地红色文化、绿色资源、客家文化和古色资源，构建全域旅游版图，将旅游和扶贫结合，稳步提高农民收入。精准扶贫、精准脱贫，产业兴旺是根本之策。如今，神山村青石路绵亘蜿蜒，白墙黛瓦的客家民居错落有致，贫困户人均可支配收入达到9200元，昔日的穷山村变成了“中国美丽休闲乡村”。村民们说，是习近平总书记的亲切关怀，使神山村神气起来了！</a:t>
            </a:r>
            <a:endParaRPr lang="zh-CN" altLang="en-US" noProof="0" dirty="0">
              <a:ln>
                <a:noFill/>
              </a:ln>
              <a:effectLst/>
              <a:uLnTx/>
              <a:uFillTx/>
              <a:latin typeface="方正北魏楷书简体" panose="03000509000000000000" charset="-122"/>
              <a:ea typeface="方正北魏楷书简体" panose="03000509000000000000" charset="-122"/>
              <a:cs typeface="方正北魏楷书简体" panose="03000509000000000000" charset="-122"/>
            </a:endParaRPr>
          </a:p>
        </p:txBody>
      </p:sp>
      <p:sp>
        <p:nvSpPr>
          <p:cNvPr id="9" name="文本框 8"/>
          <p:cNvSpPr txBox="1"/>
          <p:nvPr/>
        </p:nvSpPr>
        <p:spPr>
          <a:xfrm>
            <a:off x="1681480" y="377190"/>
            <a:ext cx="9318625"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6" name="矩形: 圆角 15"/>
          <p:cNvSpPr/>
          <p:nvPr/>
        </p:nvSpPr>
        <p:spPr>
          <a:xfrm>
            <a:off x="1516380" y="1376680"/>
            <a:ext cx="9158605" cy="478917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5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Scale>
                                      <p:cBhvr>
                                        <p:cTn id="18"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2"/>
                                        </p:tgtEl>
                                        <p:attrNameLst>
                                          <p:attrName>ppt_x</p:attrName>
                                          <p:attrName>ppt_y</p:attrName>
                                        </p:attrNameLst>
                                      </p:cBhvr>
                                    </p:animMotion>
                                    <p:animEffect transition="in" filter="fade">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bldLvl="0" animBg="1"/>
      <p:bldP spid="1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15"/>
          <p:cNvSpPr/>
          <p:nvPr/>
        </p:nvSpPr>
        <p:spPr>
          <a:xfrm>
            <a:off x="1857375" y="2437765"/>
            <a:ext cx="8196580" cy="4067175"/>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1790700" y="1087120"/>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、从全局的高度思考和谋划党和国家工作</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5" name="文本框 4"/>
          <p:cNvSpPr txBox="1"/>
          <p:nvPr/>
        </p:nvSpPr>
        <p:spPr>
          <a:xfrm>
            <a:off x="1790700" y="1572895"/>
            <a:ext cx="4243705" cy="737235"/>
          </a:xfrm>
          <a:prstGeom prst="rect">
            <a:avLst/>
          </a:prstGeom>
          <a:noFill/>
        </p:spPr>
        <p:txBody>
          <a:bodyPr wrap="square" rtlCol="0" anchor="t">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en-US" altLang="zh-CN"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胸怀“两个大局”</a:t>
            </a:r>
            <a:endPar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文本框 8"/>
          <p:cNvSpPr txBox="1"/>
          <p:nvPr/>
        </p:nvSpPr>
        <p:spPr>
          <a:xfrm>
            <a:off x="1681480" y="377190"/>
            <a:ext cx="5664200"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pic>
        <p:nvPicPr>
          <p:cNvPr id="2" name="图片 1" descr="121P8})0HQR]H)FV_RX]E]H"/>
          <p:cNvPicPr>
            <a:picLocks noChangeAspect="1"/>
          </p:cNvPicPr>
          <p:nvPr/>
        </p:nvPicPr>
        <p:blipFill>
          <a:blip r:embed="rId1"/>
          <a:stretch>
            <a:fillRect/>
          </a:stretch>
        </p:blipFill>
        <p:spPr>
          <a:xfrm>
            <a:off x="3434080" y="2535555"/>
            <a:ext cx="5323840" cy="3871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80">
                                          <p:stCondLst>
                                            <p:cond delay="0"/>
                                          </p:stCondLst>
                                        </p:cTn>
                                        <p:tgtEl>
                                          <p:spTgt spid="5"/>
                                        </p:tgtEl>
                                      </p:cBhvr>
                                    </p:animEffect>
                                    <p:anim calcmode="lin" valueType="num">
                                      <p:cBhvr>
                                        <p:cTn id="2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5" dur="26">
                                          <p:stCondLst>
                                            <p:cond delay="650"/>
                                          </p:stCondLst>
                                        </p:cTn>
                                        <p:tgtEl>
                                          <p:spTgt spid="5"/>
                                        </p:tgtEl>
                                      </p:cBhvr>
                                      <p:to x="100000" y="60000"/>
                                    </p:animScale>
                                    <p:animScale>
                                      <p:cBhvr>
                                        <p:cTn id="26" dur="166" decel="50000">
                                          <p:stCondLst>
                                            <p:cond delay="676"/>
                                          </p:stCondLst>
                                        </p:cTn>
                                        <p:tgtEl>
                                          <p:spTgt spid="5"/>
                                        </p:tgtEl>
                                      </p:cBhvr>
                                      <p:to x="100000" y="100000"/>
                                    </p:animScale>
                                    <p:animScale>
                                      <p:cBhvr>
                                        <p:cTn id="27" dur="26">
                                          <p:stCondLst>
                                            <p:cond delay="1312"/>
                                          </p:stCondLst>
                                        </p:cTn>
                                        <p:tgtEl>
                                          <p:spTgt spid="5"/>
                                        </p:tgtEl>
                                      </p:cBhvr>
                                      <p:to x="100000" y="80000"/>
                                    </p:animScale>
                                    <p:animScale>
                                      <p:cBhvr>
                                        <p:cTn id="28" dur="166" decel="50000">
                                          <p:stCondLst>
                                            <p:cond delay="1338"/>
                                          </p:stCondLst>
                                        </p:cTn>
                                        <p:tgtEl>
                                          <p:spTgt spid="5"/>
                                        </p:tgtEl>
                                      </p:cBhvr>
                                      <p:to x="100000" y="100000"/>
                                    </p:animScale>
                                    <p:animScale>
                                      <p:cBhvr>
                                        <p:cTn id="29" dur="26">
                                          <p:stCondLst>
                                            <p:cond delay="1642"/>
                                          </p:stCondLst>
                                        </p:cTn>
                                        <p:tgtEl>
                                          <p:spTgt spid="5"/>
                                        </p:tgtEl>
                                      </p:cBhvr>
                                      <p:to x="100000" y="90000"/>
                                    </p:animScale>
                                    <p:animScale>
                                      <p:cBhvr>
                                        <p:cTn id="30" dur="166" decel="50000">
                                          <p:stCondLst>
                                            <p:cond delay="1668"/>
                                          </p:stCondLst>
                                        </p:cTn>
                                        <p:tgtEl>
                                          <p:spTgt spid="5"/>
                                        </p:tgtEl>
                                      </p:cBhvr>
                                      <p:to x="100000" y="100000"/>
                                    </p:animScale>
                                    <p:animScale>
                                      <p:cBhvr>
                                        <p:cTn id="31" dur="26">
                                          <p:stCondLst>
                                            <p:cond delay="1808"/>
                                          </p:stCondLst>
                                        </p:cTn>
                                        <p:tgtEl>
                                          <p:spTgt spid="5"/>
                                        </p:tgtEl>
                                      </p:cBhvr>
                                      <p:to x="100000" y="95000"/>
                                    </p:animScale>
                                    <p:animScale>
                                      <p:cBhvr>
                                        <p:cTn id="32" dur="166" decel="50000">
                                          <p:stCondLst>
                                            <p:cond delay="1834"/>
                                          </p:stCondLst>
                                        </p:cTn>
                                        <p:tgtEl>
                                          <p:spTgt spid="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3" presetClass="entr" presetSubtype="16"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plus(in)">
                                      <p:cBhvr>
                                        <p:cTn id="4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6" grpId="0" animBg="1"/>
      <p:bldP spid="5" grpId="0"/>
      <p:bldP spid="1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90700" y="1087120"/>
            <a:ext cx="8900160" cy="5524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r>
              <a:rPr lang="en-US" altLang="zh-CN"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3</a:t>
            </a:r>
            <a:r>
              <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rPr>
              <a:t>、从全局的高度思考和谋划党和国家工作</a:t>
            </a:r>
            <a:endParaRPr lang="zh-CN" altLang="en-US" sz="2400" dirty="0">
              <a:solidFill>
                <a:schemeClr val="bg1"/>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30" name="文本框 29"/>
          <p:cNvSpPr txBox="1"/>
          <p:nvPr/>
        </p:nvSpPr>
        <p:spPr>
          <a:xfrm>
            <a:off x="1818005" y="1797050"/>
            <a:ext cx="2964180" cy="460375"/>
          </a:xfrm>
          <a:prstGeom prst="rect">
            <a:avLst/>
          </a:prstGeom>
          <a:noFill/>
        </p:spPr>
        <p:txBody>
          <a:bodyPr wrap="none" rtlCol="0" anchor="t">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把握“四新”主线</a:t>
            </a:r>
            <a:endParaRPr lang="zh-CN" altLang="en-US" sz="2400"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9" name="文本框 8"/>
          <p:cNvSpPr txBox="1"/>
          <p:nvPr/>
        </p:nvSpPr>
        <p:spPr>
          <a:xfrm>
            <a:off x="1681480" y="414655"/>
            <a:ext cx="5664200"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社会主要矛盾变化的实践要求（怎么办）</a:t>
            </a:r>
            <a:endParaRPr kumimoji="1" lang="zh-CN" altLang="en-US" sz="2400" b="1" noProof="0" dirty="0">
              <a:ln>
                <a:noFill/>
              </a:ln>
              <a:solidFill>
                <a:srgbClr val="C00000"/>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10" name="矩形 9"/>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6" name="矩形: 圆角 15"/>
          <p:cNvSpPr/>
          <p:nvPr/>
        </p:nvSpPr>
        <p:spPr>
          <a:xfrm>
            <a:off x="1857375" y="2437765"/>
            <a:ext cx="8684260" cy="366903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636905" algn="l" fontAlgn="auto">
              <a:lnSpc>
                <a:spcPct val="150000"/>
              </a:lnSpc>
            </a:pPr>
            <a:r>
              <a:rPr lang="zh-CN" altLang="en-US" sz="2000"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rPr>
              <a:t>党的十</a:t>
            </a:r>
            <a:r>
              <a:rPr lang="zh-CN" altLang="en-US" sz="2000" noProof="0" dirty="0">
                <a:ln>
                  <a:noFill/>
                </a:ln>
                <a:solidFill>
                  <a:schemeClr val="tx1"/>
                </a:solidFill>
                <a:effectLst/>
                <a:uLnTx/>
                <a:uFillTx/>
                <a:latin typeface="方正北魏楷书简体" panose="03000509000000000000" charset="-122"/>
                <a:ea typeface="方正北魏楷书简体" panose="03000509000000000000" charset="-122"/>
                <a:sym typeface="+mn-ea"/>
              </a:rPr>
              <a:t>九届五中全会通过的</a:t>
            </a:r>
            <a:r>
              <a:rPr lang="en-US" altLang="zh-CN" sz="2000" noProof="0" dirty="0">
                <a:ln>
                  <a:noFill/>
                </a:ln>
                <a:solidFill>
                  <a:schemeClr val="tx1"/>
                </a:solidFill>
                <a:effectLst/>
                <a:uLnTx/>
                <a:uFillTx/>
                <a:latin typeface="方正北魏楷书简体" panose="03000509000000000000" charset="-122"/>
                <a:ea typeface="方正北魏楷书简体" panose="03000509000000000000" charset="-122"/>
                <a:sym typeface="+mn-ea"/>
              </a:rPr>
              <a:t>《</a:t>
            </a:r>
            <a:r>
              <a:rPr lang="zh-CN" altLang="en-US" sz="2000" noProof="0" dirty="0">
                <a:ln>
                  <a:noFill/>
                </a:ln>
                <a:solidFill>
                  <a:schemeClr val="tx1"/>
                </a:solidFill>
                <a:effectLst/>
                <a:uLnTx/>
                <a:uFillTx/>
                <a:latin typeface="方正北魏楷书简体" panose="03000509000000000000" charset="-122"/>
                <a:ea typeface="方正北魏楷书简体" panose="03000509000000000000" charset="-122"/>
                <a:sym typeface="+mn-ea"/>
              </a:rPr>
              <a:t>中共中央关于制定国民经济和社会发展第十四个五年规划和二〇三五年远景目标的建议</a:t>
            </a:r>
            <a:r>
              <a:rPr lang="en-US" altLang="zh-CN" sz="2000" noProof="0" dirty="0">
                <a:ln>
                  <a:noFill/>
                </a:ln>
                <a:solidFill>
                  <a:schemeClr val="tx1"/>
                </a:solidFill>
                <a:effectLst/>
                <a:uLnTx/>
                <a:uFillTx/>
                <a:latin typeface="方正北魏楷书简体" panose="03000509000000000000" charset="-122"/>
                <a:ea typeface="方正北魏楷书简体" panose="03000509000000000000" charset="-122"/>
                <a:sym typeface="+mn-ea"/>
              </a:rPr>
              <a:t>》</a:t>
            </a:r>
            <a:r>
              <a:rPr lang="zh-CN" altLang="en-US" sz="2000" noProof="0" dirty="0">
                <a:ln>
                  <a:noFill/>
                </a:ln>
                <a:solidFill>
                  <a:schemeClr val="tx1"/>
                </a:solidFill>
                <a:effectLst/>
                <a:uLnTx/>
                <a:uFillTx/>
                <a:latin typeface="方正北魏楷书简体" panose="03000509000000000000" charset="-122"/>
                <a:ea typeface="方正北魏楷书简体" panose="03000509000000000000" charset="-122"/>
                <a:sym typeface="+mn-ea"/>
              </a:rPr>
              <a:t>指出，在全面建成小康社会之后，</a:t>
            </a:r>
            <a:r>
              <a:rPr lang="zh-CN" altLang="en-US" sz="2000" noProof="0" dirty="0">
                <a:ln>
                  <a:noFill/>
                </a:ln>
                <a:solidFill>
                  <a:srgbClr val="FF0000"/>
                </a:solidFill>
                <a:effectLst/>
                <a:uLnTx/>
                <a:uFillTx/>
                <a:latin typeface="方正北魏楷书简体" panose="03000509000000000000" charset="-122"/>
                <a:ea typeface="方正北魏楷书简体" panose="03000509000000000000" charset="-122"/>
                <a:sym typeface="+mn-ea"/>
              </a:rPr>
              <a:t>开启全面建设社会主义现代化国家新征程，要科学把握新发展阶段，深入贯彻新发展理念，加快构建新发展格局，以推动高质量发展为主题，以深化供给侧结构性改革为主线，</a:t>
            </a:r>
            <a:r>
              <a:rPr lang="zh-CN" altLang="en-US" sz="2000" noProof="0" dirty="0">
                <a:ln>
                  <a:noFill/>
                </a:ln>
                <a:solidFill>
                  <a:schemeClr val="tx1"/>
                </a:solidFill>
                <a:effectLst/>
                <a:uLnTx/>
                <a:uFillTx/>
                <a:latin typeface="方正北魏楷书简体" panose="03000509000000000000" charset="-122"/>
                <a:ea typeface="方正北魏楷书简体" panose="03000509000000000000" charset="-122"/>
                <a:sym typeface="+mn-ea"/>
              </a:rPr>
              <a:t>实现经济行稳致远、社会安定和谐，为全面建设社会主义现代化国家开好局、起好步。</a:t>
            </a:r>
            <a:endParaRPr lang="zh-CN" altLang="en-US" sz="2000" noProof="0" dirty="0">
              <a:ln>
                <a:noFill/>
              </a:ln>
              <a:solidFill>
                <a:schemeClr val="tx1"/>
              </a:solidFill>
              <a:effectLst/>
              <a:uLnTx/>
              <a:uFillTx/>
              <a:latin typeface="方正北魏楷书简体" panose="03000509000000000000" charset="-122"/>
              <a:ea typeface="方正北魏楷书简体" panose="03000509000000000000" charset="-122"/>
              <a:sym typeface="+mn-ea"/>
            </a:endParaRPr>
          </a:p>
          <a:p>
            <a:pPr algn="l">
              <a:lnSpc>
                <a:spcPct val="150000"/>
              </a:lnSpc>
            </a:pPr>
            <a:endParaRPr lang="zh-CN" altLang="en-US" sz="2000" noProof="0" dirty="0">
              <a:ln>
                <a:noFill/>
              </a:ln>
              <a:solidFill>
                <a:schemeClr val="tx1"/>
              </a:solidFill>
              <a:effectLst/>
              <a:uLnTx/>
              <a:uFillTx/>
              <a:latin typeface="方正北魏楷书简体" panose="03000509000000000000" charset="-122"/>
              <a:ea typeface="方正北魏楷书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80">
                                          <p:stCondLst>
                                            <p:cond delay="0"/>
                                          </p:stCondLst>
                                        </p:cTn>
                                        <p:tgtEl>
                                          <p:spTgt spid="30"/>
                                        </p:tgtEl>
                                      </p:cBhvr>
                                    </p:animEffect>
                                    <p:anim calcmode="lin" valueType="num">
                                      <p:cBhvr>
                                        <p:cTn id="2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5" dur="26">
                                          <p:stCondLst>
                                            <p:cond delay="650"/>
                                          </p:stCondLst>
                                        </p:cTn>
                                        <p:tgtEl>
                                          <p:spTgt spid="30"/>
                                        </p:tgtEl>
                                      </p:cBhvr>
                                      <p:to x="100000" y="60000"/>
                                    </p:animScale>
                                    <p:animScale>
                                      <p:cBhvr>
                                        <p:cTn id="26" dur="166" decel="50000">
                                          <p:stCondLst>
                                            <p:cond delay="676"/>
                                          </p:stCondLst>
                                        </p:cTn>
                                        <p:tgtEl>
                                          <p:spTgt spid="30"/>
                                        </p:tgtEl>
                                      </p:cBhvr>
                                      <p:to x="100000" y="100000"/>
                                    </p:animScale>
                                    <p:animScale>
                                      <p:cBhvr>
                                        <p:cTn id="27" dur="26">
                                          <p:stCondLst>
                                            <p:cond delay="1312"/>
                                          </p:stCondLst>
                                        </p:cTn>
                                        <p:tgtEl>
                                          <p:spTgt spid="30"/>
                                        </p:tgtEl>
                                      </p:cBhvr>
                                      <p:to x="100000" y="80000"/>
                                    </p:animScale>
                                    <p:animScale>
                                      <p:cBhvr>
                                        <p:cTn id="28" dur="166" decel="50000">
                                          <p:stCondLst>
                                            <p:cond delay="1338"/>
                                          </p:stCondLst>
                                        </p:cTn>
                                        <p:tgtEl>
                                          <p:spTgt spid="30"/>
                                        </p:tgtEl>
                                      </p:cBhvr>
                                      <p:to x="100000" y="100000"/>
                                    </p:animScale>
                                    <p:animScale>
                                      <p:cBhvr>
                                        <p:cTn id="29" dur="26">
                                          <p:stCondLst>
                                            <p:cond delay="1642"/>
                                          </p:stCondLst>
                                        </p:cTn>
                                        <p:tgtEl>
                                          <p:spTgt spid="30"/>
                                        </p:tgtEl>
                                      </p:cBhvr>
                                      <p:to x="100000" y="90000"/>
                                    </p:animScale>
                                    <p:animScale>
                                      <p:cBhvr>
                                        <p:cTn id="30" dur="166" decel="50000">
                                          <p:stCondLst>
                                            <p:cond delay="1668"/>
                                          </p:stCondLst>
                                        </p:cTn>
                                        <p:tgtEl>
                                          <p:spTgt spid="30"/>
                                        </p:tgtEl>
                                      </p:cBhvr>
                                      <p:to x="100000" y="100000"/>
                                    </p:animScale>
                                    <p:animScale>
                                      <p:cBhvr>
                                        <p:cTn id="31" dur="26">
                                          <p:stCondLst>
                                            <p:cond delay="1808"/>
                                          </p:stCondLst>
                                        </p:cTn>
                                        <p:tgtEl>
                                          <p:spTgt spid="30"/>
                                        </p:tgtEl>
                                      </p:cBhvr>
                                      <p:to x="100000" y="95000"/>
                                    </p:animScale>
                                    <p:animScale>
                                      <p:cBhvr>
                                        <p:cTn id="32" dur="166" decel="50000">
                                          <p:stCondLst>
                                            <p:cond delay="1834"/>
                                          </p:stCondLst>
                                        </p:cTn>
                                        <p:tgtEl>
                                          <p:spTgt spid="30"/>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0" grpId="0"/>
      <p:bldP spid="30" grpId="1"/>
      <p:bldP spid="10" grpId="0" bldLvl="0" animBg="1"/>
      <p:bldP spid="16"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227580"/>
            <a:ext cx="10546715" cy="922020"/>
          </a:xfrm>
          <a:prstGeom prst="rect">
            <a:avLst/>
          </a:prstGeom>
          <a:noFill/>
        </p:spPr>
        <p:txBody>
          <a:bodyPr wrap="square" rtlCol="0">
            <a:spAutoFit/>
          </a:bodyPr>
          <a:lstStyle/>
          <a:p>
            <a:r>
              <a:rPr kumimoji="1" lang="zh-CN" altLang="en-US" sz="5400" b="1" dirty="0">
                <a:solidFill>
                  <a:srgbClr val="C00000"/>
                </a:solidFill>
                <a:latin typeface="仿宋" panose="02010609060101010101" pitchFamily="49" charset="-122"/>
                <a:ea typeface="仿宋" panose="02010609060101010101" pitchFamily="49" charset="-122"/>
                <a:sym typeface="+mn-ea"/>
              </a:rPr>
              <a:t>二、</a:t>
            </a:r>
            <a:r>
              <a:rPr kumimoji="1" lang="zh-CN" altLang="en-US" sz="5400" b="1" dirty="0">
                <a:solidFill>
                  <a:srgbClr val="C00000"/>
                </a:solidFill>
                <a:latin typeface="仿宋" panose="02010609060101010101" pitchFamily="49" charset="-122"/>
                <a:ea typeface="仿宋" panose="02010609060101010101" pitchFamily="49" charset="-122"/>
                <a:sym typeface="+mn-lt"/>
              </a:rPr>
              <a:t>中国特色社会主义进入新时代</a:t>
            </a:r>
            <a:endParaRPr kumimoji="1" lang="zh-CN" altLang="en-US" sz="5400" b="1" dirty="0">
              <a:solidFill>
                <a:srgbClr val="C00000"/>
              </a:solidFill>
              <a:latin typeface="仿宋" panose="02010609060101010101" pitchFamily="49" charset="-122"/>
              <a:ea typeface="仿宋" panose="02010609060101010101" pitchFamily="49" charset="-122"/>
              <a:sym typeface="+mn-lt"/>
            </a:endParaRPr>
          </a:p>
        </p:txBody>
      </p:sp>
      <p:sp>
        <p:nvSpPr>
          <p:cNvPr id="9" name="文本框 8"/>
          <p:cNvSpPr txBox="1"/>
          <p:nvPr/>
        </p:nvSpPr>
        <p:spPr>
          <a:xfrm>
            <a:off x="5001895" y="3559294"/>
            <a:ext cx="5743575" cy="369332"/>
          </a:xfrm>
          <a:prstGeom prst="rect">
            <a:avLst/>
          </a:prstGeom>
          <a:noFill/>
        </p:spPr>
        <p:txBody>
          <a:bodyPr wrap="square">
            <a:spAutoFit/>
          </a:bodyPr>
          <a:lstStyle/>
          <a:p>
            <a:pPr algn="dist"/>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高</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伟</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大</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旗</a:t>
            </a:r>
            <a:r>
              <a:rPr lang="en-US" altLang="zh-CN"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rPr>
              <a:t>帜</a:t>
            </a:r>
            <a:endParaRPr lang="zh-CN" altLang="en-US" sz="1800" kern="100" dirty="0">
              <a:solidFill>
                <a:srgbClr val="C00000"/>
              </a:solidFill>
              <a:latin typeface="阿里巴巴普惠体 Light" panose="00020600040101010101" pitchFamily="18" charset="-122"/>
              <a:ea typeface="阿里巴巴普惠体 Light" panose="00020600040101010101" pitchFamily="18" charset="-122"/>
              <a:cs typeface="Times New Roman" panose="02020603050405020304" pitchFamily="18" charset="0"/>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1+#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 grpId="0"/>
      <p:bldP spid="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15789" y="2053921"/>
            <a:ext cx="5286241" cy="400110"/>
          </a:xfrm>
          <a:prstGeom prst="rect">
            <a:avLst/>
          </a:prstGeom>
          <a:noFill/>
        </p:spPr>
        <p:txBody>
          <a:bodyPr wrap="square" rtlCol="0">
            <a:spAutoFit/>
          </a:bodyPr>
          <a:lstStyle/>
          <a:p>
            <a:pPr lvl="0" fontAlgn="base">
              <a:spcBef>
                <a:spcPct val="0"/>
              </a:spcBef>
              <a:spcAft>
                <a:spcPct val="0"/>
              </a:spcAft>
              <a:defRPr/>
            </a:pPr>
            <a:r>
              <a:rPr lang="zh-CN" altLang="en-US" sz="2000" b="1" dirty="0" smtClean="0">
                <a:solidFill>
                  <a:schemeClr val="bg2">
                    <a:lumMod val="10000"/>
                  </a:schemeClr>
                </a:solidFill>
                <a:latin typeface="方正小标宋简体" panose="00000600000000000000" charset="-122"/>
                <a:ea typeface="方正小标宋简体" panose="00000600000000000000" charset="-122"/>
              </a:rPr>
              <a:t>新时代的丰富内涵</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7" name="矩形: 圆角 10"/>
          <p:cNvSpPr/>
          <p:nvPr/>
        </p:nvSpPr>
        <p:spPr>
          <a:xfrm>
            <a:off x="1728191" y="195409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（一）</a:t>
            </a:r>
            <a:endParaRPr lang="en-US" sz="2000" dirty="0">
              <a:latin typeface="方正粗黑宋简体" panose="02000000000000000000" charset="-122"/>
              <a:ea typeface="方正粗黑宋简体" panose="02000000000000000000" charset="-122"/>
            </a:endParaRPr>
          </a:p>
        </p:txBody>
      </p:sp>
      <p:cxnSp>
        <p:nvCxnSpPr>
          <p:cNvPr id="2" name="直接连接符 1"/>
          <p:cNvCxnSpPr/>
          <p:nvPr/>
        </p:nvCxnSpPr>
        <p:spPr>
          <a:xfrm flipV="1">
            <a:off x="2615790" y="2606726"/>
            <a:ext cx="5013735" cy="1"/>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396964" y="3508071"/>
            <a:ext cx="4933647" cy="40011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中国特色社会主义进入新时代</a:t>
            </a:r>
            <a:r>
              <a:rPr lang="zh-CN" altLang="en-US" sz="2000" b="1" dirty="0" smtClean="0">
                <a:solidFill>
                  <a:schemeClr val="bg2">
                    <a:lumMod val="10000"/>
                  </a:schemeClr>
                </a:solidFill>
                <a:latin typeface="方正小标宋简体" panose="00000600000000000000" charset="-122"/>
                <a:ea typeface="方正小标宋简体" panose="00000600000000000000" charset="-122"/>
              </a:rPr>
              <a:t>的鲜明特征</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
        <p:nvSpPr>
          <p:cNvPr id="8" name="矩形: 圆角 10"/>
          <p:cNvSpPr/>
          <p:nvPr/>
        </p:nvSpPr>
        <p:spPr>
          <a:xfrm>
            <a:off x="3433166" y="341840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（二）</a:t>
            </a:r>
            <a:endParaRPr lang="en-US" sz="2000" dirty="0">
              <a:latin typeface="方正粗黑宋简体" panose="02000000000000000000" charset="-122"/>
              <a:ea typeface="方正粗黑宋简体" panose="02000000000000000000" charset="-122"/>
            </a:endParaRPr>
          </a:p>
        </p:txBody>
      </p:sp>
      <p:sp>
        <p:nvSpPr>
          <p:cNvPr id="12" name="矩形: 圆角 10"/>
          <p:cNvSpPr/>
          <p:nvPr/>
        </p:nvSpPr>
        <p:spPr>
          <a:xfrm>
            <a:off x="5519141" y="4776035"/>
            <a:ext cx="796470" cy="796470"/>
          </a:xfrm>
          <a:prstGeom prst="round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粗黑宋简体" panose="02000000000000000000" charset="-122"/>
                <a:ea typeface="方正粗黑宋简体" panose="02000000000000000000" charset="-122"/>
              </a:rPr>
              <a:t>（三）</a:t>
            </a:r>
            <a:endParaRPr lang="en-US" sz="2000" dirty="0">
              <a:latin typeface="方正粗黑宋简体" panose="02000000000000000000" charset="-122"/>
              <a:ea typeface="方正粗黑宋简体" panose="02000000000000000000" charset="-122"/>
            </a:endParaRPr>
          </a:p>
        </p:txBody>
      </p:sp>
      <p:cxnSp>
        <p:nvCxnSpPr>
          <p:cNvPr id="13" name="直接连接符 12"/>
          <p:cNvCxnSpPr/>
          <p:nvPr/>
        </p:nvCxnSpPr>
        <p:spPr>
          <a:xfrm flipV="1">
            <a:off x="6406515" y="5398770"/>
            <a:ext cx="4464685" cy="571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320540" y="4062730"/>
            <a:ext cx="4712335" cy="5715"/>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5"/>
          <p:cNvSpPr txBox="1"/>
          <p:nvPr/>
        </p:nvSpPr>
        <p:spPr>
          <a:xfrm>
            <a:off x="6654390" y="4843258"/>
            <a:ext cx="4712110" cy="398780"/>
          </a:xfrm>
          <a:prstGeom prst="rect">
            <a:avLst/>
          </a:prstGeom>
          <a:noFill/>
        </p:spPr>
        <p:txBody>
          <a:bodyPr wrap="square" rtlCol="0">
            <a:spAutoFit/>
          </a:bodyPr>
          <a:lstStyle/>
          <a:p>
            <a:pPr lvl="0" fontAlgn="base">
              <a:spcBef>
                <a:spcPct val="0"/>
              </a:spcBef>
              <a:spcAft>
                <a:spcPct val="0"/>
              </a:spcAft>
              <a:defRPr/>
            </a:pPr>
            <a:r>
              <a:rPr lang="zh-CN" altLang="en-US" sz="2000" b="1" dirty="0">
                <a:solidFill>
                  <a:schemeClr val="bg2">
                    <a:lumMod val="10000"/>
                  </a:schemeClr>
                </a:solidFill>
                <a:latin typeface="方正小标宋简体" panose="00000600000000000000" charset="-122"/>
                <a:ea typeface="方正小标宋简体" panose="00000600000000000000" charset="-122"/>
              </a:rPr>
              <a:t>新时代的重大意义</a:t>
            </a:r>
            <a:endParaRPr lang="zh-CN" altLang="en-US" sz="2000" b="1" dirty="0">
              <a:solidFill>
                <a:schemeClr val="bg2">
                  <a:lumMod val="10000"/>
                </a:schemeClr>
              </a:solidFill>
              <a:latin typeface="方正小标宋简体" panose="00000600000000000000" charset="-122"/>
              <a:ea typeface="方正小标宋简体" panose="000006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770" decel="100000"/>
                                        <p:tgtEl>
                                          <p:spTgt spid="5"/>
                                        </p:tgtEl>
                                      </p:cBhvr>
                                    </p:animEffect>
                                    <p:animScale>
                                      <p:cBhvr>
                                        <p:cTn id="18" dur="770" decel="100000"/>
                                        <p:tgtEl>
                                          <p:spTgt spid="5"/>
                                        </p:tgtEl>
                                      </p:cBhvr>
                                      <p:from x="10000" y="10000"/>
                                      <p:to x="200000" y="450000"/>
                                    </p:animScale>
                                    <p:animScale>
                                      <p:cBhvr>
                                        <p:cTn id="19" dur="1230" accel="100000" fill="hold">
                                          <p:stCondLst>
                                            <p:cond delay="770"/>
                                          </p:stCondLst>
                                        </p:cTn>
                                        <p:tgtEl>
                                          <p:spTgt spid="5"/>
                                        </p:tgtEl>
                                      </p:cBhvr>
                                      <p:from x="200000" y="450000"/>
                                      <p:to x="100000" y="100000"/>
                                    </p:animScale>
                                    <p:set>
                                      <p:cBhvr>
                                        <p:cTn id="20" dur="770" fill="hold"/>
                                        <p:tgtEl>
                                          <p:spTgt spid="5"/>
                                        </p:tgtEl>
                                        <p:attrNameLst>
                                          <p:attrName>ppt_x</p:attrName>
                                        </p:attrNameLst>
                                      </p:cBhvr>
                                      <p:to>
                                        <p:strVal val="(0.5)"/>
                                      </p:to>
                                    </p:set>
                                    <p:anim from="(0.5)" to="(#ppt_x)" calcmode="lin" valueType="num">
                                      <p:cBhvr>
                                        <p:cTn id="21" dur="1230" accel="100000" fill="hold">
                                          <p:stCondLst>
                                            <p:cond delay="770"/>
                                          </p:stCondLst>
                                        </p:cTn>
                                        <p:tgtEl>
                                          <p:spTgt spid="5"/>
                                        </p:tgtEl>
                                        <p:attrNameLst>
                                          <p:attrName>ppt_x</p:attrName>
                                        </p:attrNameLst>
                                      </p:cBhvr>
                                    </p:anim>
                                    <p:set>
                                      <p:cBhvr>
                                        <p:cTn id="22" dur="770" fill="hold"/>
                                        <p:tgtEl>
                                          <p:spTgt spid="5"/>
                                        </p:tgtEl>
                                        <p:attrNameLst>
                                          <p:attrName>ppt_y</p:attrName>
                                        </p:attrNameLst>
                                      </p:cBhvr>
                                      <p:to>
                                        <p:strVal val="(#ppt_y+0.4)"/>
                                      </p:to>
                                    </p:set>
                                    <p:anim from="(#ppt_y+0.4)" to="(#ppt_y)" calcmode="lin" valueType="num">
                                      <p:cBhvr>
                                        <p:cTn id="23" dur="1230" accel="100000" fill="hold">
                                          <p:stCondLst>
                                            <p:cond delay="770"/>
                                          </p:stCondLst>
                                        </p:cTn>
                                        <p:tgtEl>
                                          <p:spTgt spid="5"/>
                                        </p:tgtEl>
                                        <p:attrNameLst>
                                          <p:attrName>ppt_y</p:attrName>
                                        </p:attrNameLst>
                                      </p:cBhvr>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1"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770" decel="100000"/>
                                        <p:tgtEl>
                                          <p:spTgt spid="6"/>
                                        </p:tgtEl>
                                      </p:cBhvr>
                                    </p:animEffect>
                                    <p:animScale>
                                      <p:cBhvr>
                                        <p:cTn id="39" dur="770" decel="100000"/>
                                        <p:tgtEl>
                                          <p:spTgt spid="6"/>
                                        </p:tgtEl>
                                      </p:cBhvr>
                                      <p:from x="10000" y="10000"/>
                                      <p:to x="200000" y="450000"/>
                                    </p:animScale>
                                    <p:animScale>
                                      <p:cBhvr>
                                        <p:cTn id="40" dur="1230" accel="100000" fill="hold">
                                          <p:stCondLst>
                                            <p:cond delay="770"/>
                                          </p:stCondLst>
                                        </p:cTn>
                                        <p:tgtEl>
                                          <p:spTgt spid="6"/>
                                        </p:tgtEl>
                                      </p:cBhvr>
                                      <p:from x="200000" y="450000"/>
                                      <p:to x="100000" y="100000"/>
                                    </p:animScale>
                                    <p:set>
                                      <p:cBhvr>
                                        <p:cTn id="41" dur="770" fill="hold"/>
                                        <p:tgtEl>
                                          <p:spTgt spid="6"/>
                                        </p:tgtEl>
                                        <p:attrNameLst>
                                          <p:attrName>ppt_x</p:attrName>
                                        </p:attrNameLst>
                                      </p:cBhvr>
                                      <p:to>
                                        <p:strVal val="(0.5)"/>
                                      </p:to>
                                    </p:set>
                                    <p:anim from="(0.5)" to="(#ppt_x)" calcmode="lin" valueType="num">
                                      <p:cBhvr>
                                        <p:cTn id="42" dur="1230" accel="100000" fill="hold">
                                          <p:stCondLst>
                                            <p:cond delay="770"/>
                                          </p:stCondLst>
                                        </p:cTn>
                                        <p:tgtEl>
                                          <p:spTgt spid="6"/>
                                        </p:tgtEl>
                                        <p:attrNameLst>
                                          <p:attrName>ppt_x</p:attrName>
                                        </p:attrNameLst>
                                      </p:cBhvr>
                                    </p:anim>
                                    <p:set>
                                      <p:cBhvr>
                                        <p:cTn id="43" dur="770" fill="hold"/>
                                        <p:tgtEl>
                                          <p:spTgt spid="6"/>
                                        </p:tgtEl>
                                        <p:attrNameLst>
                                          <p:attrName>ppt_y</p:attrName>
                                        </p:attrNameLst>
                                      </p:cBhvr>
                                      <p:to>
                                        <p:strVal val="(#ppt_y+0.4)"/>
                                      </p:to>
                                    </p:set>
                                    <p:anim from="(#ppt_y+0.4)" to="(#ppt_y)" calcmode="lin" valueType="num">
                                      <p:cBhvr>
                                        <p:cTn id="44" dur="1230" accel="100000" fill="hold">
                                          <p:stCondLst>
                                            <p:cond delay="770"/>
                                          </p:stCondLst>
                                        </p:cTn>
                                        <p:tgtEl>
                                          <p:spTgt spid="6"/>
                                        </p:tgtEl>
                                        <p:attrNameLst>
                                          <p:attrName>ppt_y</p:attrName>
                                        </p:attrNameLst>
                                      </p:cBhvr>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additive="base">
                                        <p:cTn id="53" dur="500" fill="hold"/>
                                        <p:tgtEl>
                                          <p:spTgt spid="13"/>
                                        </p:tgtEl>
                                        <p:attrNameLst>
                                          <p:attrName>ppt_x</p:attrName>
                                        </p:attrNameLst>
                                      </p:cBhvr>
                                      <p:tavLst>
                                        <p:tav tm="0">
                                          <p:val>
                                            <p:strVal val="#ppt_x"/>
                                          </p:val>
                                        </p:tav>
                                        <p:tav tm="100000">
                                          <p:val>
                                            <p:strVal val="#ppt_x"/>
                                          </p:val>
                                        </p:tav>
                                      </p:tavLst>
                                    </p:anim>
                                    <p:anim calcmode="lin" valueType="num">
                                      <p:cBhvr additive="base">
                                        <p:cTn id="5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animBg="1"/>
      <p:bldP spid="7" grpId="1" animBg="1"/>
      <p:bldP spid="6" grpId="0"/>
      <p:bldP spid="6" grpId="1"/>
      <p:bldP spid="8" grpId="0" animBg="1"/>
      <p:bldP spid="8" grpId="1" animBg="1"/>
      <p:bldP spid="12" grpId="0" animBg="1"/>
      <p:bldP spid="12" grpId="1" animBg="1"/>
      <p:bldP spid="15" grpId="0"/>
      <p:bldP spid="1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2760345" y="2395855"/>
            <a:ext cx="7440930" cy="2676525"/>
          </a:xfrm>
          <a:prstGeom prst="rect">
            <a:avLst/>
          </a:prstGeom>
          <a:noFill/>
        </p:spPr>
        <p:txBody>
          <a:bodyPr wrap="square" rtlCol="0">
            <a:spAutoFit/>
          </a:bodyPr>
          <a:lstStyle/>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（一）社会</a:t>
            </a:r>
            <a:r>
              <a:rPr kumimoji="1" lang="zh-CN" altLang="en-US" sz="2800" b="1" dirty="0" smtClean="0">
                <a:solidFill>
                  <a:srgbClr val="C00000"/>
                </a:solidFill>
                <a:latin typeface="方正小标宋简体" panose="00000600000000000000" charset="-122"/>
                <a:ea typeface="方正小标宋简体" panose="00000600000000000000" charset="-122"/>
                <a:sym typeface="+mn-ea"/>
              </a:rPr>
              <a:t>主要矛盾的</a:t>
            </a:r>
            <a:r>
              <a:rPr kumimoji="1" lang="zh-CN" altLang="en-US" sz="2800" b="1" dirty="0">
                <a:solidFill>
                  <a:srgbClr val="C00000"/>
                </a:solidFill>
                <a:latin typeface="方正小标宋简体" panose="00000600000000000000" charset="-122"/>
                <a:ea typeface="方正小标宋简体" panose="00000600000000000000" charset="-122"/>
                <a:sym typeface="+mn-ea"/>
              </a:rPr>
              <a:t>变化</a:t>
            </a:r>
            <a:r>
              <a:rPr kumimoji="1" lang="zh-CN" altLang="en-US" sz="1600" b="1" dirty="0">
                <a:solidFill>
                  <a:srgbClr val="C00000"/>
                </a:solidFill>
                <a:latin typeface="方正小标宋简体" panose="00000600000000000000" charset="-122"/>
                <a:ea typeface="方正小标宋简体" panose="00000600000000000000" charset="-122"/>
                <a:sym typeface="+mn-ea"/>
              </a:rPr>
              <a:t>（是什么？）</a:t>
            </a:r>
            <a:endParaRPr kumimoji="1" lang="zh-CN" altLang="en-US" sz="1600" b="1" dirty="0">
              <a:solidFill>
                <a:srgbClr val="C00000"/>
              </a:solidFill>
              <a:latin typeface="方正小标宋简体" panose="00000600000000000000" charset="-122"/>
              <a:ea typeface="方正小标宋简体" panose="00000600000000000000" charset="-122"/>
              <a:sym typeface="+mn-ea"/>
            </a:endParaRPr>
          </a:p>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（二）我国社会主要矛盾变化的依据</a:t>
            </a:r>
            <a:r>
              <a:rPr kumimoji="1" lang="zh-CN" altLang="en-US" sz="1600" b="1" dirty="0">
                <a:solidFill>
                  <a:srgbClr val="C00000"/>
                </a:solidFill>
                <a:latin typeface="方正小标宋简体" panose="00000600000000000000" charset="-122"/>
                <a:ea typeface="方正小标宋简体" panose="00000600000000000000" charset="-122"/>
                <a:sym typeface="+mn-ea"/>
              </a:rPr>
              <a:t>（为什么？）</a:t>
            </a:r>
            <a:endParaRPr lang="zh-CN" altLang="en-US" sz="1600" kern="0" dirty="0">
              <a:solidFill>
                <a:srgbClr val="C21B1D"/>
              </a:solidFill>
              <a:latin typeface="+mj-ea"/>
              <a:ea typeface="+mj-ea"/>
              <a:sym typeface="+mn-ea"/>
            </a:endParaRPr>
          </a:p>
          <a:p>
            <a:pPr fontAlgn="auto">
              <a:lnSpc>
                <a:spcPct val="200000"/>
              </a:lnSpc>
            </a:pPr>
            <a:r>
              <a:rPr kumimoji="1" lang="zh-CN" altLang="en-US" sz="2800" b="1" dirty="0">
                <a:solidFill>
                  <a:srgbClr val="C00000"/>
                </a:solidFill>
                <a:latin typeface="方正小标宋简体" panose="00000600000000000000" charset="-122"/>
                <a:ea typeface="方正小标宋简体" panose="00000600000000000000" charset="-122"/>
                <a:sym typeface="+mn-ea"/>
              </a:rPr>
              <a:t>（三）社会主要矛盾变化的实践要求</a:t>
            </a:r>
            <a:r>
              <a:rPr kumimoji="1" lang="zh-CN" altLang="en-US" sz="1600" b="1" dirty="0">
                <a:solidFill>
                  <a:srgbClr val="C00000"/>
                </a:solidFill>
                <a:latin typeface="方正小标宋简体" panose="00000600000000000000" charset="-122"/>
                <a:ea typeface="方正小标宋简体" panose="00000600000000000000" charset="-122"/>
                <a:sym typeface="+mn-ea"/>
              </a:rPr>
              <a:t>（怎么办？）</a:t>
            </a:r>
            <a:endParaRPr kumimoji="1" lang="zh-CN" altLang="en-US" sz="1600" b="1" dirty="0">
              <a:solidFill>
                <a:srgbClr val="C00000"/>
              </a:solidFill>
              <a:latin typeface="方正小标宋简体" panose="00000600000000000000" charset="-122"/>
              <a:ea typeface="方正小标宋简体" panose="00000600000000000000" charset="-122"/>
              <a:sym typeface="+mn-ea"/>
            </a:endParaRPr>
          </a:p>
        </p:txBody>
      </p:sp>
      <p:grpSp>
        <p:nvGrpSpPr>
          <p:cNvPr id="20" name="组合 19"/>
          <p:cNvGrpSpPr/>
          <p:nvPr/>
        </p:nvGrpSpPr>
        <p:grpSpPr>
          <a:xfrm>
            <a:off x="3710940" y="1529715"/>
            <a:ext cx="4761865" cy="521970"/>
            <a:chOff x="4607414" y="1248728"/>
            <a:chExt cx="2977172" cy="521970"/>
          </a:xfrm>
        </p:grpSpPr>
        <p:sp>
          <p:nvSpPr>
            <p:cNvPr id="21" name="文本框 20"/>
            <p:cNvSpPr txBox="1"/>
            <p:nvPr/>
          </p:nvSpPr>
          <p:spPr>
            <a:xfrm>
              <a:off x="5634896" y="1248728"/>
              <a:ext cx="1022761" cy="521970"/>
            </a:xfrm>
            <a:prstGeom prst="rect">
              <a:avLst/>
            </a:prstGeom>
            <a:noFill/>
          </p:spPr>
          <p:txBody>
            <a:bodyPr wrap="square" rtlCol="0">
              <a:spAutoFit/>
              <a:scene3d>
                <a:camera prst="orthographicFront"/>
                <a:lightRig rig="threePt" dir="t">
                  <a:rot lat="0" lon="0" rev="0"/>
                </a:lightRig>
              </a:scene3d>
              <a:sp3d contourW="12700"/>
            </a:bodyPr>
            <a:lstStyle/>
            <a:p>
              <a:pPr eaLnBrk="1" hangingPunct="1"/>
              <a:r>
                <a:rPr lang="zh-CN" altLang="en-US" sz="2800" dirty="0">
                  <a:solidFill>
                    <a:srgbClr val="C00000"/>
                  </a:solidFill>
                  <a:latin typeface="方正小标宋简体" panose="00000600000000000000" charset="-122"/>
                  <a:ea typeface="方正小标宋简体" panose="00000600000000000000" charset="-122"/>
                  <a:sym typeface="+mn-ea"/>
                </a:rPr>
                <a:t>主要内容</a:t>
              </a:r>
              <a:endParaRPr kumimoji="0" lang="zh-CN" altLang="en-US" sz="2800" b="1" i="0" u="none" strike="noStrike" kern="1200" cap="none" spc="0" normalizeH="0" baseline="0" noProof="0" dirty="0">
                <a:ln>
                  <a:noFill/>
                </a:ln>
                <a:solidFill>
                  <a:srgbClr val="C00000"/>
                </a:solidFill>
                <a:effectLst/>
                <a:uLnTx/>
                <a:uFillTx/>
                <a:latin typeface="方正小标宋简体" panose="00000600000000000000" charset="-122"/>
                <a:ea typeface="方正小标宋简体" panose="00000600000000000000" charset="-122"/>
                <a:sym typeface="+mn-ea"/>
              </a:endParaRPr>
            </a:p>
          </p:txBody>
        </p:sp>
        <p:grpSp>
          <p:nvGrpSpPr>
            <p:cNvPr id="23" name="组合 22"/>
            <p:cNvGrpSpPr/>
            <p:nvPr/>
          </p:nvGrpSpPr>
          <p:grpSpPr>
            <a:xfrm>
              <a:off x="4607414" y="1541036"/>
              <a:ext cx="2977172" cy="0"/>
              <a:chOff x="4647925" y="1030147"/>
              <a:chExt cx="2977172" cy="0"/>
            </a:xfrm>
          </p:grpSpPr>
          <p:cxnSp>
            <p:nvCxnSpPr>
              <p:cNvPr id="24" name="直接连接符 23"/>
              <p:cNvCxnSpPr/>
              <p:nvPr/>
            </p:nvCxnSpPr>
            <p:spPr>
              <a:xfrm>
                <a:off x="4647925"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52"/>
              <p:cNvCxnSpPr/>
              <p:nvPr/>
            </p:nvCxnSpPr>
            <p:spPr>
              <a:xfrm>
                <a:off x="6870264" y="1030147"/>
                <a:ext cx="754833"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2287905" y="457200"/>
            <a:ext cx="7332980" cy="70675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4000" b="1" noProof="0" dirty="0">
                <a:ln>
                  <a:noFill/>
                </a:ln>
                <a:solidFill>
                  <a:srgbClr val="C00000"/>
                </a:solidFill>
                <a:effectLst/>
                <a:uLnTx/>
                <a:uFillTx/>
                <a:latin typeface="方正小标宋简体" panose="00000600000000000000" charset="-122"/>
                <a:ea typeface="方正小标宋简体" panose="00000600000000000000" charset="-122"/>
                <a:sym typeface="+mn-ea"/>
              </a:rPr>
              <a:t>一、我国社会主要矛盾</a:t>
            </a:r>
            <a:r>
              <a:rPr lang="zh-CN" altLang="en-US" sz="4000" b="1" noProof="0" dirty="0" smtClean="0">
                <a:ln>
                  <a:noFill/>
                </a:ln>
                <a:solidFill>
                  <a:srgbClr val="C00000"/>
                </a:solidFill>
                <a:effectLst/>
                <a:uLnTx/>
                <a:uFillTx/>
                <a:latin typeface="方正小标宋简体" panose="00000600000000000000" charset="-122"/>
                <a:ea typeface="方正小标宋简体" panose="00000600000000000000" charset="-122"/>
                <a:sym typeface="+mn-ea"/>
              </a:rPr>
              <a:t>的变化</a:t>
            </a:r>
            <a:endParaRPr lang="zh-CN" altLang="en-US" sz="4000" b="1" noProof="0" dirty="0">
              <a:ln>
                <a:noFill/>
              </a:ln>
              <a:solidFill>
                <a:srgbClr val="C00000"/>
              </a:solidFill>
              <a:effectLst/>
              <a:uLnTx/>
              <a:uFillTx/>
              <a:latin typeface="方正小标宋简体" panose="00000600000000000000" charset="-122"/>
              <a:ea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4" presetClass="entr" presetSubtype="0" accel="100000" fill="hold"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p:cTn id="13" dur="500" fill="hold"/>
                                        <p:tgtEl>
                                          <p:spTgt spid="22">
                                            <p:txEl>
                                              <p:pRg st="0" end="0"/>
                                            </p:txEl>
                                          </p:spTgt>
                                        </p:tgtEl>
                                        <p:attrNameLst>
                                          <p:attrName>ppt_w</p:attrName>
                                        </p:attrNameLst>
                                      </p:cBhvr>
                                      <p:tavLst>
                                        <p:tav tm="0">
                                          <p:val>
                                            <p:strVal val="#ppt_w*0.05"/>
                                          </p:val>
                                        </p:tav>
                                        <p:tav tm="100000">
                                          <p:val>
                                            <p:strVal val="#ppt_w"/>
                                          </p:val>
                                        </p:tav>
                                      </p:tavLst>
                                    </p:anim>
                                    <p:anim calcmode="lin" valueType="num">
                                      <p:cBhvr>
                                        <p:cTn id="14" dur="500" fill="hold"/>
                                        <p:tgtEl>
                                          <p:spTgt spid="22">
                                            <p:txEl>
                                              <p:pRg st="0" end="0"/>
                                            </p:txEl>
                                          </p:spTgt>
                                        </p:tgtEl>
                                        <p:attrNameLst>
                                          <p:attrName>ppt_h</p:attrName>
                                        </p:attrNameLst>
                                      </p:cBhvr>
                                      <p:tavLst>
                                        <p:tav tm="0">
                                          <p:val>
                                            <p:strVal val="#ppt_h"/>
                                          </p:val>
                                        </p:tav>
                                        <p:tav tm="100000">
                                          <p:val>
                                            <p:strVal val="#ppt_h"/>
                                          </p:val>
                                        </p:tav>
                                      </p:tavLst>
                                    </p:anim>
                                    <p:anim calcmode="lin" valueType="num">
                                      <p:cBhvr>
                                        <p:cTn id="15" dur="500" fill="hold"/>
                                        <p:tgtEl>
                                          <p:spTgt spid="22">
                                            <p:txEl>
                                              <p:pRg st="0" end="0"/>
                                            </p:txEl>
                                          </p:spTgt>
                                        </p:tgtEl>
                                        <p:attrNameLst>
                                          <p:attrName>ppt_x</p:attrName>
                                        </p:attrNameLst>
                                      </p:cBhvr>
                                      <p:tavLst>
                                        <p:tav tm="0">
                                          <p:val>
                                            <p:strVal val="#ppt_x-.2"/>
                                          </p:val>
                                        </p:tav>
                                        <p:tav tm="100000">
                                          <p:val>
                                            <p:strVal val="#ppt_x"/>
                                          </p:val>
                                        </p:tav>
                                      </p:tavLst>
                                    </p:anim>
                                    <p:anim calcmode="lin" valueType="num">
                                      <p:cBhvr>
                                        <p:cTn id="16" dur="500" fill="hold"/>
                                        <p:tgtEl>
                                          <p:spTgt spid="22">
                                            <p:txEl>
                                              <p:pRg st="0" end="0"/>
                                            </p:txEl>
                                          </p:spTgt>
                                        </p:tgtEl>
                                        <p:attrNameLst>
                                          <p:attrName>ppt_y</p:attrName>
                                        </p:attrNameLst>
                                      </p:cBhvr>
                                      <p:tavLst>
                                        <p:tav tm="0">
                                          <p:val>
                                            <p:strVal val="#ppt_y"/>
                                          </p:val>
                                        </p:tav>
                                        <p:tav tm="100000">
                                          <p:val>
                                            <p:strVal val="#ppt_y"/>
                                          </p:val>
                                        </p:tav>
                                      </p:tavLst>
                                    </p:anim>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4" presetClass="entr" presetSubtype="0" accel="100000" fill="hold" nodeType="clickEffect">
                                  <p:stCondLst>
                                    <p:cond delay="0"/>
                                  </p:stCondLst>
                                  <p:childTnLst>
                                    <p:set>
                                      <p:cBhvr>
                                        <p:cTn id="21" dur="1" fill="hold">
                                          <p:stCondLst>
                                            <p:cond delay="0"/>
                                          </p:stCondLst>
                                        </p:cTn>
                                        <p:tgtEl>
                                          <p:spTgt spid="22">
                                            <p:txEl>
                                              <p:pRg st="1" end="1"/>
                                            </p:txEl>
                                          </p:spTgt>
                                        </p:tgtEl>
                                        <p:attrNameLst>
                                          <p:attrName>style.visibility</p:attrName>
                                        </p:attrNameLst>
                                      </p:cBhvr>
                                      <p:to>
                                        <p:strVal val="visible"/>
                                      </p:to>
                                    </p:set>
                                    <p:anim calcmode="lin" valueType="num">
                                      <p:cBhvr>
                                        <p:cTn id="22" dur="500" fill="hold"/>
                                        <p:tgtEl>
                                          <p:spTgt spid="22">
                                            <p:txEl>
                                              <p:pRg st="1" end="1"/>
                                            </p:txEl>
                                          </p:spTgt>
                                        </p:tgtEl>
                                        <p:attrNameLst>
                                          <p:attrName>ppt_w</p:attrName>
                                        </p:attrNameLst>
                                      </p:cBhvr>
                                      <p:tavLst>
                                        <p:tav tm="0">
                                          <p:val>
                                            <p:strVal val="#ppt_w*0.05"/>
                                          </p:val>
                                        </p:tav>
                                        <p:tav tm="100000">
                                          <p:val>
                                            <p:strVal val="#ppt_w"/>
                                          </p:val>
                                        </p:tav>
                                      </p:tavLst>
                                    </p:anim>
                                    <p:anim calcmode="lin" valueType="num">
                                      <p:cBhvr>
                                        <p:cTn id="23" dur="500" fill="hold"/>
                                        <p:tgtEl>
                                          <p:spTgt spid="22">
                                            <p:txEl>
                                              <p:pRg st="1" end="1"/>
                                            </p:txEl>
                                          </p:spTgt>
                                        </p:tgtEl>
                                        <p:attrNameLst>
                                          <p:attrName>ppt_h</p:attrName>
                                        </p:attrNameLst>
                                      </p:cBhvr>
                                      <p:tavLst>
                                        <p:tav tm="0">
                                          <p:val>
                                            <p:strVal val="#ppt_h"/>
                                          </p:val>
                                        </p:tav>
                                        <p:tav tm="100000">
                                          <p:val>
                                            <p:strVal val="#ppt_h"/>
                                          </p:val>
                                        </p:tav>
                                      </p:tavLst>
                                    </p:anim>
                                    <p:anim calcmode="lin" valueType="num">
                                      <p:cBhvr>
                                        <p:cTn id="24" dur="500" fill="hold"/>
                                        <p:tgtEl>
                                          <p:spTgt spid="22">
                                            <p:txEl>
                                              <p:pRg st="1" end="1"/>
                                            </p:txEl>
                                          </p:spTgt>
                                        </p:tgtEl>
                                        <p:attrNameLst>
                                          <p:attrName>ppt_x</p:attrName>
                                        </p:attrNameLst>
                                      </p:cBhvr>
                                      <p:tavLst>
                                        <p:tav tm="0">
                                          <p:val>
                                            <p:strVal val="#ppt_x-.2"/>
                                          </p:val>
                                        </p:tav>
                                        <p:tav tm="100000">
                                          <p:val>
                                            <p:strVal val="#ppt_x"/>
                                          </p:val>
                                        </p:tav>
                                      </p:tavLst>
                                    </p:anim>
                                    <p:anim calcmode="lin" valueType="num">
                                      <p:cBhvr>
                                        <p:cTn id="25" dur="500" fill="hold"/>
                                        <p:tgtEl>
                                          <p:spTgt spid="22">
                                            <p:txEl>
                                              <p:pRg st="1" end="1"/>
                                            </p:txEl>
                                          </p:spTgt>
                                        </p:tgtEl>
                                        <p:attrNameLst>
                                          <p:attrName>ppt_y</p:attrName>
                                        </p:attrNameLst>
                                      </p:cBhvr>
                                      <p:tavLst>
                                        <p:tav tm="0">
                                          <p:val>
                                            <p:strVal val="#ppt_y"/>
                                          </p:val>
                                        </p:tav>
                                        <p:tav tm="100000">
                                          <p:val>
                                            <p:strVal val="#ppt_y"/>
                                          </p:val>
                                        </p:tav>
                                      </p:tavLst>
                                    </p:anim>
                                    <p:animEffect transition="in" filter="fade">
                                      <p:cBhvr>
                                        <p:cTn id="26" dur="500"/>
                                        <p:tgtEl>
                                          <p:spTgt spid="2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4" presetClass="entr" presetSubtype="0" accel="100000" fill="hold" nodeType="click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anim calcmode="lin" valueType="num">
                                      <p:cBhvr>
                                        <p:cTn id="31" dur="500" fill="hold"/>
                                        <p:tgtEl>
                                          <p:spTgt spid="22">
                                            <p:txEl>
                                              <p:pRg st="2" end="2"/>
                                            </p:txEl>
                                          </p:spTgt>
                                        </p:tgtEl>
                                        <p:attrNameLst>
                                          <p:attrName>ppt_w</p:attrName>
                                        </p:attrNameLst>
                                      </p:cBhvr>
                                      <p:tavLst>
                                        <p:tav tm="0">
                                          <p:val>
                                            <p:strVal val="#ppt_w*0.05"/>
                                          </p:val>
                                        </p:tav>
                                        <p:tav tm="100000">
                                          <p:val>
                                            <p:strVal val="#ppt_w"/>
                                          </p:val>
                                        </p:tav>
                                      </p:tavLst>
                                    </p:anim>
                                    <p:anim calcmode="lin" valueType="num">
                                      <p:cBhvr>
                                        <p:cTn id="32" dur="500" fill="hold"/>
                                        <p:tgtEl>
                                          <p:spTgt spid="22">
                                            <p:txEl>
                                              <p:pRg st="2" end="2"/>
                                            </p:txEl>
                                          </p:spTgt>
                                        </p:tgtEl>
                                        <p:attrNameLst>
                                          <p:attrName>ppt_h</p:attrName>
                                        </p:attrNameLst>
                                      </p:cBhvr>
                                      <p:tavLst>
                                        <p:tav tm="0">
                                          <p:val>
                                            <p:strVal val="#ppt_h"/>
                                          </p:val>
                                        </p:tav>
                                        <p:tav tm="100000">
                                          <p:val>
                                            <p:strVal val="#ppt_h"/>
                                          </p:val>
                                        </p:tav>
                                      </p:tavLst>
                                    </p:anim>
                                    <p:anim calcmode="lin" valueType="num">
                                      <p:cBhvr>
                                        <p:cTn id="33" dur="500" fill="hold"/>
                                        <p:tgtEl>
                                          <p:spTgt spid="22">
                                            <p:txEl>
                                              <p:pRg st="2" end="2"/>
                                            </p:txEl>
                                          </p:spTgt>
                                        </p:tgtEl>
                                        <p:attrNameLst>
                                          <p:attrName>ppt_x</p:attrName>
                                        </p:attrNameLst>
                                      </p:cBhvr>
                                      <p:tavLst>
                                        <p:tav tm="0">
                                          <p:val>
                                            <p:strVal val="#ppt_x-.2"/>
                                          </p:val>
                                        </p:tav>
                                        <p:tav tm="100000">
                                          <p:val>
                                            <p:strVal val="#ppt_x"/>
                                          </p:val>
                                        </p:tav>
                                      </p:tavLst>
                                    </p:anim>
                                    <p:anim calcmode="lin" valueType="num">
                                      <p:cBhvr>
                                        <p:cTn id="34" dur="500" fill="hold"/>
                                        <p:tgtEl>
                                          <p:spTgt spid="22">
                                            <p:txEl>
                                              <p:pRg st="2" end="2"/>
                                            </p:txEl>
                                          </p:spTgt>
                                        </p:tgtEl>
                                        <p:attrNameLst>
                                          <p:attrName>ppt_y</p:attrName>
                                        </p:attrNameLst>
                                      </p:cBhvr>
                                      <p:tavLst>
                                        <p:tav tm="0">
                                          <p:val>
                                            <p:strVal val="#ppt_y"/>
                                          </p:val>
                                        </p:tav>
                                        <p:tav tm="100000">
                                          <p:val>
                                            <p:strVal val="#ppt_y"/>
                                          </p:val>
                                        </p:tav>
                                      </p:tavLst>
                                    </p:anim>
                                    <p:animEffect transition="in" filter="fade">
                                      <p:cBhvr>
                                        <p:cTn id="35" dur="500"/>
                                        <p:tgtEl>
                                          <p:spTgt spid="2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xit" presetSubtype="0" fill="hold" nodeType="clickEffect">
                                  <p:stCondLst>
                                    <p:cond delay="0"/>
                                  </p:stCondLst>
                                  <p:childTnLst>
                                    <p:animEffect transition="out" filter="fade">
                                      <p:cBhvr>
                                        <p:cTn id="39" dur="1000"/>
                                        <p:tgtEl>
                                          <p:spTgt spid="20"/>
                                        </p:tgtEl>
                                      </p:cBhvr>
                                    </p:animEffect>
                                    <p:anim calcmode="lin" valueType="num">
                                      <p:cBhvr>
                                        <p:cTn id="40" dur="1000"/>
                                        <p:tgtEl>
                                          <p:spTgt spid="20"/>
                                        </p:tgtEl>
                                        <p:attrNameLst>
                                          <p:attrName>ppt_x</p:attrName>
                                        </p:attrNameLst>
                                      </p:cBhvr>
                                      <p:tavLst>
                                        <p:tav tm="0">
                                          <p:val>
                                            <p:strVal val="ppt_x"/>
                                          </p:val>
                                        </p:tav>
                                        <p:tav tm="100000">
                                          <p:val>
                                            <p:strVal val="ppt_x"/>
                                          </p:val>
                                        </p:tav>
                                      </p:tavLst>
                                    </p:anim>
                                    <p:anim calcmode="lin" valueType="num">
                                      <p:cBhvr>
                                        <p:cTn id="41" dur="1000"/>
                                        <p:tgtEl>
                                          <p:spTgt spid="20"/>
                                        </p:tgtEl>
                                        <p:attrNameLst>
                                          <p:attrName>ppt_y</p:attrName>
                                        </p:attrNameLst>
                                      </p:cBhvr>
                                      <p:tavLst>
                                        <p:tav tm="0">
                                          <p:val>
                                            <p:strVal val="ppt_y"/>
                                          </p:val>
                                        </p:tav>
                                        <p:tav tm="100000">
                                          <p:val>
                                            <p:strVal val="ppt_y-.1"/>
                                          </p:val>
                                        </p:tav>
                                      </p:tavLst>
                                    </p:anim>
                                    <p:set>
                                      <p:cBhvr>
                                        <p:cTn id="42" dur="1" fill="hold">
                                          <p:stCondLst>
                                            <p:cond delay="999"/>
                                          </p:stCondLst>
                                        </p:cTn>
                                        <p:tgtEl>
                                          <p:spTgt spid="2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22">
                                            <p:txEl>
                                              <p:pRg st="0" end="0"/>
                                            </p:txEl>
                                          </p:spTgt>
                                        </p:tgtEl>
                                      </p:cBhvr>
                                    </p:animEffect>
                                    <p:set>
                                      <p:cBhvr>
                                        <p:cTn id="47" dur="1" fill="hold">
                                          <p:stCondLst>
                                            <p:cond delay="499"/>
                                          </p:stCondLst>
                                        </p:cTn>
                                        <p:tgtEl>
                                          <p:spTgt spid="22">
                                            <p:txEl>
                                              <p:pRg st="0" end="0"/>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4" fill="hold" nodeType="clickEffect">
                                  <p:stCondLst>
                                    <p:cond delay="0"/>
                                  </p:stCondLst>
                                  <p:childTnLst>
                                    <p:animEffect transition="out" filter="wipe(down)">
                                      <p:cBhvr>
                                        <p:cTn id="51" dur="500"/>
                                        <p:tgtEl>
                                          <p:spTgt spid="22">
                                            <p:txEl>
                                              <p:pRg st="1" end="1"/>
                                            </p:txEl>
                                          </p:spTgt>
                                        </p:tgtEl>
                                      </p:cBhvr>
                                    </p:animEffect>
                                    <p:set>
                                      <p:cBhvr>
                                        <p:cTn id="52" dur="1" fill="hold">
                                          <p:stCondLst>
                                            <p:cond delay="499"/>
                                          </p:stCondLst>
                                        </p:cTn>
                                        <p:tgtEl>
                                          <p:spTgt spid="22">
                                            <p:txEl>
                                              <p:pRg st="1" end="1"/>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nodeType="clickEffect">
                                  <p:stCondLst>
                                    <p:cond delay="0"/>
                                  </p:stCondLst>
                                  <p:childTnLst>
                                    <p:animEffect transition="out" filter="wipe(down)">
                                      <p:cBhvr>
                                        <p:cTn id="56" dur="500"/>
                                        <p:tgtEl>
                                          <p:spTgt spid="22">
                                            <p:txEl>
                                              <p:pRg st="2" end="2"/>
                                            </p:txEl>
                                          </p:spTgt>
                                        </p:tgtEl>
                                      </p:cBhvr>
                                    </p:animEffect>
                                    <p:set>
                                      <p:cBhvr>
                                        <p:cTn id="57" dur="1" fill="hold">
                                          <p:stCondLst>
                                            <p:cond delay="499"/>
                                          </p:stCondLst>
                                        </p:cTn>
                                        <p:tgtEl>
                                          <p:spTgt spid="22">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79631" y="3402919"/>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6" name="矩形 5"/>
          <p:cNvSpPr/>
          <p:nvPr/>
        </p:nvSpPr>
        <p:spPr>
          <a:xfrm flipH="1">
            <a:off x="7263510" y="3402919"/>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11" name="矩形 10"/>
          <p:cNvSpPr/>
          <p:nvPr/>
        </p:nvSpPr>
        <p:spPr>
          <a:xfrm flipH="1">
            <a:off x="9284135" y="3402919"/>
            <a:ext cx="45719" cy="2717496"/>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14" name="矩形 13"/>
          <p:cNvSpPr/>
          <p:nvPr/>
        </p:nvSpPr>
        <p:spPr>
          <a:xfrm flipH="1">
            <a:off x="3233627" y="3402919"/>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15" name="椭圆 14"/>
          <p:cNvSpPr/>
          <p:nvPr/>
        </p:nvSpPr>
        <p:spPr>
          <a:xfrm>
            <a:off x="1491102" y="2059745"/>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17" name="椭圆 16"/>
          <p:cNvSpPr/>
          <p:nvPr/>
        </p:nvSpPr>
        <p:spPr>
          <a:xfrm>
            <a:off x="5476054" y="2100945"/>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18" name="椭圆 17"/>
          <p:cNvSpPr/>
          <p:nvPr/>
        </p:nvSpPr>
        <p:spPr>
          <a:xfrm>
            <a:off x="7474140" y="2081334"/>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19" name="椭圆 18"/>
          <p:cNvSpPr/>
          <p:nvPr/>
        </p:nvSpPr>
        <p:spPr>
          <a:xfrm>
            <a:off x="9539501" y="2057457"/>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1" name="矩形 20"/>
          <p:cNvSpPr/>
          <p:nvPr/>
        </p:nvSpPr>
        <p:spPr>
          <a:xfrm flipV="1">
            <a:off x="1387475" y="6114415"/>
            <a:ext cx="9836150" cy="76200"/>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2" name="文本框 21"/>
          <p:cNvSpPr txBox="1"/>
          <p:nvPr/>
        </p:nvSpPr>
        <p:spPr>
          <a:xfrm>
            <a:off x="1549010" y="2406414"/>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rPr>
              <a:t>伟大事业</a:t>
            </a: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3" name="文本框 22"/>
          <p:cNvSpPr txBox="1"/>
          <p:nvPr/>
        </p:nvSpPr>
        <p:spPr>
          <a:xfrm>
            <a:off x="1387475" y="3664585"/>
            <a:ext cx="1843405" cy="2449830"/>
          </a:xfrm>
          <a:prstGeom prst="rect">
            <a:avLst/>
          </a:prstGeom>
          <a:noFill/>
          <a:ln>
            <a:noFill/>
          </a:ln>
        </p:spPr>
        <p:txBody>
          <a:bodyPr wrap="square" rtlCol="0">
            <a:spAutoFit/>
          </a:bodyPr>
          <a:lstStyle/>
          <a:p>
            <a:pPr>
              <a:lnSpc>
                <a:spcPct val="142000"/>
              </a:lnSpc>
            </a:pPr>
            <a:r>
              <a:rPr lang="zh-CN" altLang="en-US" b="1" dirty="0">
                <a:solidFill>
                  <a:srgbClr val="121936"/>
                </a:solidFill>
                <a:latin typeface="方正北魏楷书简体" panose="03000509000000000000" charset="-122"/>
                <a:ea typeface="方正北魏楷书简体" panose="03000509000000000000" charset="-122"/>
                <a:sym typeface="+mn-ea"/>
              </a:rPr>
              <a:t>是承前启后、继往开来、在新的历史条件下继续夺取</a:t>
            </a:r>
            <a:r>
              <a:rPr lang="zh-CN" altLang="en-US" b="1" dirty="0">
                <a:solidFill>
                  <a:srgbClr val="C00000"/>
                </a:solidFill>
                <a:latin typeface="方正北魏楷书简体" panose="03000509000000000000" charset="-122"/>
                <a:ea typeface="方正北魏楷书简体" panose="03000509000000000000" charset="-122"/>
                <a:sym typeface="+mn-ea"/>
              </a:rPr>
              <a:t>中国特色社会主义</a:t>
            </a:r>
            <a:r>
              <a:rPr lang="zh-CN" altLang="en-US" b="1" dirty="0">
                <a:solidFill>
                  <a:srgbClr val="121936"/>
                </a:solidFill>
                <a:latin typeface="方正北魏楷书简体" panose="03000509000000000000" charset="-122"/>
                <a:ea typeface="方正北魏楷书简体" panose="03000509000000000000" charset="-122"/>
                <a:sym typeface="+mn-ea"/>
              </a:rPr>
              <a:t>伟大胜利的时代。</a:t>
            </a:r>
            <a:endParaRPr lang="zh-CN" altLang="en-US" b="1" dirty="0">
              <a:solidFill>
                <a:srgbClr val="121936"/>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5" name="文本框 24"/>
          <p:cNvSpPr txBox="1"/>
          <p:nvPr/>
        </p:nvSpPr>
        <p:spPr>
          <a:xfrm>
            <a:off x="3628390" y="3664585"/>
            <a:ext cx="1519555" cy="2449830"/>
          </a:xfrm>
          <a:prstGeom prst="rect">
            <a:avLst/>
          </a:prstGeom>
          <a:noFill/>
          <a:ln>
            <a:noFill/>
          </a:ln>
        </p:spPr>
        <p:txBody>
          <a:bodyPr wrap="square" rtlCol="0">
            <a:spAutoFit/>
          </a:bodyPr>
          <a:lstStyle/>
          <a:p>
            <a:pPr>
              <a:lnSpc>
                <a:spcPct val="142000"/>
              </a:lnSpc>
            </a:pPr>
            <a:r>
              <a:rPr lang="zh-CN" altLang="en-US" b="1" dirty="0">
                <a:solidFill>
                  <a:srgbClr val="121936"/>
                </a:solidFill>
                <a:latin typeface="方正北魏楷书简体" panose="03000509000000000000" charset="-122"/>
                <a:ea typeface="方正北魏楷书简体" panose="03000509000000000000" charset="-122"/>
                <a:sym typeface="+mn-ea"/>
              </a:rPr>
              <a:t>是决胜</a:t>
            </a:r>
            <a:r>
              <a:rPr lang="zh-CN" altLang="en-US" b="1" dirty="0">
                <a:solidFill>
                  <a:srgbClr val="C00000"/>
                </a:solidFill>
                <a:latin typeface="方正北魏楷书简体" panose="03000509000000000000" charset="-122"/>
                <a:ea typeface="方正北魏楷书简体" panose="03000509000000000000" charset="-122"/>
                <a:sym typeface="+mn-ea"/>
              </a:rPr>
              <a:t>全面建成小康社会</a:t>
            </a:r>
            <a:r>
              <a:rPr lang="zh-CN" altLang="en-US" b="1" dirty="0">
                <a:solidFill>
                  <a:srgbClr val="121936"/>
                </a:solidFill>
                <a:latin typeface="方正北魏楷书简体" panose="03000509000000000000" charset="-122"/>
                <a:ea typeface="方正北魏楷书简体" panose="03000509000000000000" charset="-122"/>
                <a:sym typeface="+mn-ea"/>
              </a:rPr>
              <a:t>、进而全面建设社会主义</a:t>
            </a:r>
            <a:r>
              <a:rPr lang="zh-CN" altLang="en-US" b="1" dirty="0">
                <a:solidFill>
                  <a:srgbClr val="C00000"/>
                </a:solidFill>
                <a:latin typeface="方正北魏楷书简体" panose="03000509000000000000" charset="-122"/>
                <a:ea typeface="方正北魏楷书简体" panose="03000509000000000000" charset="-122"/>
                <a:sym typeface="+mn-ea"/>
              </a:rPr>
              <a:t>现代化强国</a:t>
            </a:r>
            <a:r>
              <a:rPr lang="zh-CN" altLang="en-US" b="1" dirty="0">
                <a:solidFill>
                  <a:srgbClr val="121936"/>
                </a:solidFill>
                <a:latin typeface="方正北魏楷书简体" panose="03000509000000000000" charset="-122"/>
                <a:ea typeface="方正北魏楷书简体" panose="03000509000000000000" charset="-122"/>
                <a:sym typeface="+mn-ea"/>
              </a:rPr>
              <a:t>的时代。</a:t>
            </a:r>
            <a:endParaRPr lang="zh-CN" altLang="en-US" b="1" dirty="0">
              <a:solidFill>
                <a:srgbClr val="121936"/>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7" name="文本框 26"/>
          <p:cNvSpPr txBox="1"/>
          <p:nvPr/>
        </p:nvSpPr>
        <p:spPr>
          <a:xfrm>
            <a:off x="7473950" y="3705860"/>
            <a:ext cx="1657350" cy="2414905"/>
          </a:xfrm>
          <a:prstGeom prst="rect">
            <a:avLst/>
          </a:prstGeom>
          <a:noFill/>
          <a:ln>
            <a:noFill/>
          </a:ln>
        </p:spPr>
        <p:txBody>
          <a:bodyPr wrap="square" rtlCol="0">
            <a:spAutoFit/>
          </a:bodyPr>
          <a:lstStyle/>
          <a:p>
            <a:pPr>
              <a:lnSpc>
                <a:spcPct val="140000"/>
              </a:lnSpc>
            </a:pPr>
            <a:r>
              <a:rPr lang="zh-CN" altLang="en-US" b="1" dirty="0">
                <a:solidFill>
                  <a:schemeClr val="bg2">
                    <a:lumMod val="10000"/>
                  </a:schemeClr>
                </a:solidFill>
                <a:latin typeface="方正北魏楷书简体" panose="03000509000000000000" charset="-122"/>
                <a:ea typeface="方正北魏楷书简体" panose="03000509000000000000" charset="-122"/>
                <a:sym typeface="+mn-ea"/>
              </a:rPr>
              <a:t>是全体中华儿女勠力同心、奋力实现</a:t>
            </a:r>
            <a:r>
              <a:rPr lang="zh-CN" altLang="en-US" b="1" dirty="0">
                <a:solidFill>
                  <a:srgbClr val="C00000"/>
                </a:solidFill>
                <a:latin typeface="方正北魏楷书简体" panose="03000509000000000000" charset="-122"/>
                <a:ea typeface="方正北魏楷书简体" panose="03000509000000000000" charset="-122"/>
                <a:sym typeface="+mn-ea"/>
              </a:rPr>
              <a:t>中华民族伟大复兴中国梦</a:t>
            </a:r>
            <a:r>
              <a:rPr lang="zh-CN" altLang="en-US" b="1" dirty="0">
                <a:solidFill>
                  <a:schemeClr val="bg2">
                    <a:lumMod val="10000"/>
                  </a:schemeClr>
                </a:solidFill>
                <a:latin typeface="方正北魏楷书简体" panose="03000509000000000000" charset="-122"/>
                <a:ea typeface="方正北魏楷书简体" panose="03000509000000000000" charset="-122"/>
                <a:sym typeface="+mn-ea"/>
              </a:rPr>
              <a:t>的时代，献的时代。</a:t>
            </a:r>
            <a:endParaRPr lang="zh-CN" altLang="en-US" b="1" dirty="0">
              <a:solidFill>
                <a:schemeClr val="bg2">
                  <a:lumMod val="10000"/>
                </a:schemeClr>
              </a:solidFill>
              <a:latin typeface="方正北魏楷书简体" panose="03000509000000000000" charset="-122"/>
              <a:ea typeface="方正北魏楷书简体" panose="03000509000000000000" charset="-122"/>
            </a:endParaRPr>
          </a:p>
        </p:txBody>
      </p:sp>
      <p:sp>
        <p:nvSpPr>
          <p:cNvPr id="29" name="文本框 28"/>
          <p:cNvSpPr txBox="1"/>
          <p:nvPr/>
        </p:nvSpPr>
        <p:spPr>
          <a:xfrm>
            <a:off x="9456534" y="3706106"/>
            <a:ext cx="1767052" cy="2168525"/>
          </a:xfrm>
          <a:prstGeom prst="rect">
            <a:avLst/>
          </a:prstGeom>
          <a:noFill/>
          <a:ln>
            <a:noFill/>
          </a:ln>
        </p:spPr>
        <p:txBody>
          <a:bodyPr wrap="square" rtlCol="0">
            <a:spAutoFit/>
          </a:bodyPr>
          <a:lstStyle/>
          <a:p>
            <a:pPr marL="0" marR="0" lvl="0" indent="0" algn="just" defTabSz="685800" rtl="0" eaLnBrk="1" fontAlgn="auto" latinLnBrk="0" hangingPunct="1">
              <a:lnSpc>
                <a:spcPct val="150000"/>
              </a:lnSpc>
              <a:spcBef>
                <a:spcPts val="0"/>
              </a:spcBef>
              <a:spcAft>
                <a:spcPts val="0"/>
              </a:spcAft>
              <a:buClrTx/>
              <a:buSzTx/>
              <a:buFontTx/>
              <a:buNone/>
              <a:defRPr/>
            </a:pPr>
            <a:r>
              <a:rPr lang="zh-CN" altLang="en-US" b="1" dirty="0">
                <a:solidFill>
                  <a:schemeClr val="bg2">
                    <a:lumMod val="10000"/>
                  </a:schemeClr>
                </a:solidFill>
                <a:latin typeface="方正北魏楷书简体" panose="03000509000000000000" charset="-122"/>
                <a:ea typeface="方正北魏楷书简体" panose="03000509000000000000" charset="-122"/>
                <a:sym typeface="+mn-ea"/>
              </a:rPr>
              <a:t>是我国日益走近</a:t>
            </a:r>
            <a:r>
              <a:rPr lang="zh-CN" altLang="en-US" b="1" dirty="0">
                <a:solidFill>
                  <a:srgbClr val="C00000"/>
                </a:solidFill>
                <a:latin typeface="方正北魏楷书简体" panose="03000509000000000000" charset="-122"/>
                <a:ea typeface="方正北魏楷书简体" panose="03000509000000000000" charset="-122"/>
                <a:sym typeface="+mn-ea"/>
              </a:rPr>
              <a:t>世界舞台</a:t>
            </a:r>
            <a:r>
              <a:rPr lang="zh-CN" altLang="en-US" b="1" dirty="0">
                <a:solidFill>
                  <a:schemeClr val="bg2">
                    <a:lumMod val="10000"/>
                  </a:schemeClr>
                </a:solidFill>
                <a:latin typeface="方正北魏楷书简体" panose="03000509000000000000" charset="-122"/>
                <a:ea typeface="方正北魏楷书简体" panose="03000509000000000000" charset="-122"/>
                <a:sym typeface="+mn-ea"/>
              </a:rPr>
              <a:t>中央、不断</a:t>
            </a:r>
            <a:r>
              <a:rPr lang="zh-CN" altLang="en-US" b="1" dirty="0">
                <a:solidFill>
                  <a:srgbClr val="C00000"/>
                </a:solidFill>
                <a:latin typeface="方正北魏楷书简体" panose="03000509000000000000" charset="-122"/>
                <a:ea typeface="方正北魏楷书简体" panose="03000509000000000000" charset="-122"/>
                <a:sym typeface="+mn-ea"/>
              </a:rPr>
              <a:t>为人类作出更大贡献</a:t>
            </a:r>
            <a:r>
              <a:rPr lang="zh-CN" altLang="en-US" b="1" dirty="0">
                <a:solidFill>
                  <a:schemeClr val="bg2">
                    <a:lumMod val="10000"/>
                  </a:schemeClr>
                </a:solidFill>
                <a:latin typeface="方正北魏楷书简体" panose="03000509000000000000" charset="-122"/>
                <a:ea typeface="方正北魏楷书简体" panose="03000509000000000000" charset="-122"/>
                <a:sym typeface="+mn-ea"/>
              </a:rPr>
              <a:t>的时代。</a:t>
            </a:r>
            <a:endParaRPr lang="zh-CN" altLang="en-US" b="1" dirty="0">
              <a:solidFill>
                <a:schemeClr val="bg2">
                  <a:lumMod val="10000"/>
                </a:schemeClr>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pic>
        <p:nvPicPr>
          <p:cNvPr id="33" name="图片 32" descr="卡通人物&#10;&#10;低可信度描述已自动生成"/>
          <p:cNvPicPr>
            <a:picLocks noChangeAspect="1"/>
          </p:cNvPicPr>
          <p:nvPr/>
        </p:nvPicPr>
        <p:blipFill rotWithShape="1">
          <a:blip r:embed="rId1">
            <a:extLst>
              <a:ext uri="{28A0092B-C50C-407E-A947-70E740481C1C}">
                <a14:useLocalDpi xmlns:a14="http://schemas.microsoft.com/office/drawing/2010/main" val="0"/>
              </a:ext>
            </a:extLst>
          </a:blip>
          <a:srcRect l="38397" t="24922" r="-1466" b="45203"/>
          <a:stretch>
            <a:fillRect/>
          </a:stretch>
        </p:blipFill>
        <p:spPr>
          <a:xfrm>
            <a:off x="9434767" y="4813184"/>
            <a:ext cx="2757339" cy="1746116"/>
          </a:xfrm>
          <a:prstGeom prst="rect">
            <a:avLst/>
          </a:prstGeom>
        </p:spPr>
      </p:pic>
      <p:sp>
        <p:nvSpPr>
          <p:cNvPr id="20" name="矩形 19"/>
          <p:cNvSpPr/>
          <p:nvPr/>
        </p:nvSpPr>
        <p:spPr>
          <a:xfrm>
            <a:off x="4058" y="1131868"/>
            <a:ext cx="12187942" cy="4743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4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（一）</a:t>
            </a:r>
            <a:r>
              <a:rPr lang="zh-CN" altLang="en-US" sz="2400" b="1"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rPr>
              <a:t>中国特色社会主义新时代的内涵</a:t>
            </a:r>
            <a:endParaRPr lang="zh-CN" altLang="en-US" sz="2400" b="1"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sp>
        <p:nvSpPr>
          <p:cNvPr id="30" name="文本框 29"/>
          <p:cNvSpPr txBox="1"/>
          <p:nvPr/>
        </p:nvSpPr>
        <p:spPr>
          <a:xfrm>
            <a:off x="5476054" y="3671241"/>
            <a:ext cx="1787797" cy="2449830"/>
          </a:xfrm>
          <a:prstGeom prst="rect">
            <a:avLst/>
          </a:prstGeom>
          <a:noFill/>
          <a:ln>
            <a:noFill/>
          </a:ln>
        </p:spPr>
        <p:txBody>
          <a:bodyPr wrap="square" rtlCol="0">
            <a:spAutoFit/>
          </a:bodyPr>
          <a:lstStyle/>
          <a:p>
            <a:pPr>
              <a:lnSpc>
                <a:spcPct val="142000"/>
              </a:lnSpc>
            </a:pPr>
            <a:r>
              <a:rPr lang="zh-CN" altLang="en-US" b="1" dirty="0">
                <a:solidFill>
                  <a:srgbClr val="121936"/>
                </a:solidFill>
                <a:latin typeface="方正北魏楷书简体" panose="03000509000000000000" charset="-122"/>
                <a:ea typeface="方正北魏楷书简体" panose="03000509000000000000" charset="-122"/>
                <a:sym typeface="+mn-ea"/>
              </a:rPr>
              <a:t>是全国各族人民团结奋斗、不断创造美好生活、逐步实现全体人民</a:t>
            </a:r>
            <a:r>
              <a:rPr lang="zh-CN" altLang="en-US" b="1" dirty="0">
                <a:solidFill>
                  <a:srgbClr val="C00000"/>
                </a:solidFill>
                <a:latin typeface="方正北魏楷书简体" panose="03000509000000000000" charset="-122"/>
                <a:ea typeface="方正北魏楷书简体" panose="03000509000000000000" charset="-122"/>
                <a:sym typeface="+mn-ea"/>
              </a:rPr>
              <a:t>共同富裕</a:t>
            </a:r>
            <a:r>
              <a:rPr lang="zh-CN" altLang="en-US" b="1" dirty="0">
                <a:solidFill>
                  <a:srgbClr val="121936"/>
                </a:solidFill>
                <a:latin typeface="方正北魏楷书简体" panose="03000509000000000000" charset="-122"/>
                <a:ea typeface="方正北魏楷书简体" panose="03000509000000000000" charset="-122"/>
                <a:sym typeface="+mn-ea"/>
              </a:rPr>
              <a:t>的时代。</a:t>
            </a:r>
            <a:endParaRPr lang="zh-CN" altLang="en-US" b="1" dirty="0">
              <a:solidFill>
                <a:srgbClr val="121936"/>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31" name="文本框 30"/>
          <p:cNvSpPr txBox="1"/>
          <p:nvPr/>
        </p:nvSpPr>
        <p:spPr>
          <a:xfrm>
            <a:off x="5533962" y="2453640"/>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rPr>
              <a:t>人民期待</a:t>
            </a: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34" name="文本框 33"/>
          <p:cNvSpPr txBox="1"/>
          <p:nvPr/>
        </p:nvSpPr>
        <p:spPr>
          <a:xfrm>
            <a:off x="7589958" y="2453640"/>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rPr>
              <a:t>历史使命</a:t>
            </a: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35" name="文本框 34"/>
          <p:cNvSpPr txBox="1"/>
          <p:nvPr/>
        </p:nvSpPr>
        <p:spPr>
          <a:xfrm>
            <a:off x="9597411" y="2385522"/>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rPr>
              <a:t>世界意义</a:t>
            </a: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4" name="矩形 23"/>
          <p:cNvSpPr/>
          <p:nvPr/>
        </p:nvSpPr>
        <p:spPr>
          <a:xfrm flipH="1">
            <a:off x="11177906" y="3413179"/>
            <a:ext cx="45719" cy="2717496"/>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6" name="椭圆 25"/>
          <p:cNvSpPr/>
          <p:nvPr/>
        </p:nvSpPr>
        <p:spPr>
          <a:xfrm>
            <a:off x="3628390" y="2134587"/>
            <a:ext cx="1331843" cy="1331843"/>
          </a:xfrm>
          <a:prstGeom prst="ellipse">
            <a:avLst/>
          </a:prstGeom>
          <a:solidFill>
            <a:schemeClr val="bg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32" name="矩形 31"/>
          <p:cNvSpPr/>
          <p:nvPr/>
        </p:nvSpPr>
        <p:spPr>
          <a:xfrm flipH="1">
            <a:off x="1387475" y="3389300"/>
            <a:ext cx="45719" cy="2763215"/>
          </a:xfrm>
          <a:prstGeom prst="rect">
            <a:avLst/>
          </a:prstGeom>
          <a:solidFill>
            <a:srgbClr val="D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2000"/>
              </a:lnSpc>
            </a:pPr>
            <a:endParaRPr lang="zh-CN" altLang="en-US">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36" name="文本框 34"/>
          <p:cNvSpPr txBox="1"/>
          <p:nvPr/>
        </p:nvSpPr>
        <p:spPr>
          <a:xfrm>
            <a:off x="3711187" y="2406414"/>
            <a:ext cx="1216025" cy="529376"/>
          </a:xfrm>
          <a:prstGeom prst="rect">
            <a:avLst/>
          </a:prstGeom>
          <a:noFill/>
        </p:spPr>
        <p:txBody>
          <a:bodyPr wrap="square" rtlCol="0">
            <a:spAutoFit/>
          </a:bodyPr>
          <a:lstStyle/>
          <a:p>
            <a:pPr>
              <a:lnSpc>
                <a:spcPct val="142000"/>
              </a:lnSpc>
            </a:pPr>
            <a:r>
              <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rPr>
              <a:t>奋斗目标</a:t>
            </a:r>
            <a:endParaRPr lang="zh-CN" altLang="en-US" sz="2000" b="1" dirty="0">
              <a:solidFill>
                <a:srgbClr val="C00000"/>
              </a:solidFill>
              <a:latin typeface="方正北魏楷书简体" panose="03000509000000000000" charset="-122"/>
              <a:ea typeface="方正北魏楷书简体" panose="03000509000000000000" charset="-122"/>
              <a:sym typeface="思源黑体 CN Light" panose="020B0300000000000000" pitchFamily="34" charset="-122"/>
            </a:endParaRPr>
          </a:p>
        </p:txBody>
      </p:sp>
      <p:sp>
        <p:nvSpPr>
          <p:cNvPr id="2" name="文本框 1"/>
          <p:cNvSpPr txBox="1"/>
          <p:nvPr/>
        </p:nvSpPr>
        <p:spPr>
          <a:xfrm>
            <a:off x="1681480" y="41465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strVal val="#ppt_h"/>
                                          </p:val>
                                        </p:tav>
                                        <p:tav tm="100000">
                                          <p:val>
                                            <p:strVal val="#ppt_h"/>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ppt_x"/>
                                          </p:val>
                                        </p:tav>
                                        <p:tav tm="100000">
                                          <p:val>
                                            <p:strVal val="#ppt_x"/>
                                          </p:val>
                                        </p:tav>
                                      </p:tavLst>
                                    </p:anim>
                                    <p:anim calcmode="lin" valueType="num">
                                      <p:cBhvr additive="base">
                                        <p:cTn id="30" dur="500" fill="hold"/>
                                        <p:tgtEl>
                                          <p:spTgt spid="2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ppt_x"/>
                                          </p:val>
                                        </p:tav>
                                        <p:tav tm="100000">
                                          <p:val>
                                            <p:strVal val="#ppt_x"/>
                                          </p:val>
                                        </p:tav>
                                      </p:tavLst>
                                    </p:anim>
                                    <p:anim calcmode="lin" valueType="num">
                                      <p:cBhvr additive="base">
                                        <p:cTn id="5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9" grpId="0"/>
      <p:bldP spid="20" grpId="0" animBg="1"/>
      <p:bldP spid="30" grpId="0"/>
      <p:bldP spid="31" grpId="0"/>
      <p:bldP spid="34" grpId="0"/>
      <p:bldP spid="35" grpId="0"/>
      <p:bldP spid="36" grpId="0"/>
      <p:bldP spid="4"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0" y="2453640"/>
            <a:ext cx="12192000" cy="2202180"/>
          </a:xfrm>
          <a:prstGeom prst="rect">
            <a:avLst/>
          </a:prstGeom>
          <a:solidFill>
            <a:srgbClr val="DD7A7A">
              <a:alpha val="42000"/>
            </a:srgbClr>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1681480" y="41465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矩形 1"/>
          <p:cNvSpPr/>
          <p:nvPr/>
        </p:nvSpPr>
        <p:spPr>
          <a:xfrm>
            <a:off x="2602230" y="2829560"/>
            <a:ext cx="7953375" cy="1198880"/>
          </a:xfrm>
          <a:prstGeom prst="rect">
            <a:avLst/>
          </a:prstGeom>
        </p:spPr>
        <p:txBody>
          <a:bodyPr wrap="square">
            <a:spAutoFit/>
          </a:bodyPr>
          <a:lstStyle/>
          <a:p>
            <a:pPr>
              <a:lnSpc>
                <a:spcPct val="150000"/>
              </a:lnSpc>
            </a:pPr>
            <a:r>
              <a:rPr lang="zh-CN" altLang="en-US" sz="2400" b="1" dirty="0">
                <a:solidFill>
                  <a:srgbClr val="C00000"/>
                </a:solidFill>
                <a:latin typeface="方正北魏楷书简体" panose="03000509000000000000" charset="-122"/>
                <a:ea typeface="方正北魏楷书简体" panose="03000509000000000000" charset="-122"/>
                <a:cs typeface="方正北魏楷书简体" panose="03000509000000000000" charset="-122"/>
              </a:rPr>
              <a:t>重点解析</a:t>
            </a:r>
            <a:r>
              <a:rPr lang="zh-CN" altLang="en-US" sz="2400" dirty="0">
                <a:latin typeface="方正北魏楷书简体" panose="03000509000000000000" charset="-122"/>
                <a:ea typeface="方正北魏楷书简体" panose="03000509000000000000" charset="-122"/>
                <a:cs typeface="方正北魏楷书简体" panose="03000509000000000000" charset="-122"/>
              </a:rPr>
              <a:t>：怎样理解“这个新时代是中国特色社会主义新时代，而不是别的什么新时代”？</a:t>
            </a:r>
            <a:endParaRPr lang="zh-CN" altLang="en-US" sz="2400" dirty="0">
              <a:latin typeface="方正北魏楷书简体" panose="03000509000000000000" charset="-122"/>
              <a:ea typeface="方正北魏楷书简体" panose="03000509000000000000" charset="-122"/>
              <a:cs typeface="方正北魏楷书简体" panose="03000509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down)">
                                      <p:cBhvr>
                                        <p:cTn id="13" dur="580">
                                          <p:stCondLst>
                                            <p:cond delay="0"/>
                                          </p:stCondLst>
                                        </p:cTn>
                                        <p:tgtEl>
                                          <p:spTgt spid="126"/>
                                        </p:tgtEl>
                                      </p:cBhvr>
                                    </p:animEffect>
                                    <p:anim calcmode="lin" valueType="num">
                                      <p:cBhvr>
                                        <p:cTn id="14" dur="1822" tmFilter="0,0; 0.14,0.36; 0.43,0.73; 0.71,0.91; 1.0,1.0">
                                          <p:stCondLst>
                                            <p:cond delay="0"/>
                                          </p:stCondLst>
                                        </p:cTn>
                                        <p:tgtEl>
                                          <p:spTgt spid="126"/>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26"/>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26"/>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26"/>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26"/>
                                        </p:tgtEl>
                                        <p:attrNameLst>
                                          <p:attrName>ppt_y</p:attrName>
                                        </p:attrNameLst>
                                      </p:cBhvr>
                                      <p:tavLst>
                                        <p:tav tm="0" fmla="#ppt_y-sin(pi*$)/81">
                                          <p:val>
                                            <p:fltVal val="0"/>
                                          </p:val>
                                        </p:tav>
                                        <p:tav tm="100000">
                                          <p:val>
                                            <p:fltVal val="1"/>
                                          </p:val>
                                        </p:tav>
                                      </p:tavLst>
                                    </p:anim>
                                    <p:animScale>
                                      <p:cBhvr>
                                        <p:cTn id="19" dur="26">
                                          <p:stCondLst>
                                            <p:cond delay="650"/>
                                          </p:stCondLst>
                                        </p:cTn>
                                        <p:tgtEl>
                                          <p:spTgt spid="126"/>
                                        </p:tgtEl>
                                      </p:cBhvr>
                                      <p:to x="100000" y="60000"/>
                                    </p:animScale>
                                    <p:animScale>
                                      <p:cBhvr>
                                        <p:cTn id="20" dur="166" decel="50000">
                                          <p:stCondLst>
                                            <p:cond delay="676"/>
                                          </p:stCondLst>
                                        </p:cTn>
                                        <p:tgtEl>
                                          <p:spTgt spid="126"/>
                                        </p:tgtEl>
                                      </p:cBhvr>
                                      <p:to x="100000" y="100000"/>
                                    </p:animScale>
                                    <p:animScale>
                                      <p:cBhvr>
                                        <p:cTn id="21" dur="26">
                                          <p:stCondLst>
                                            <p:cond delay="1312"/>
                                          </p:stCondLst>
                                        </p:cTn>
                                        <p:tgtEl>
                                          <p:spTgt spid="126"/>
                                        </p:tgtEl>
                                      </p:cBhvr>
                                      <p:to x="100000" y="80000"/>
                                    </p:animScale>
                                    <p:animScale>
                                      <p:cBhvr>
                                        <p:cTn id="22" dur="166" decel="50000">
                                          <p:stCondLst>
                                            <p:cond delay="1338"/>
                                          </p:stCondLst>
                                        </p:cTn>
                                        <p:tgtEl>
                                          <p:spTgt spid="126"/>
                                        </p:tgtEl>
                                      </p:cBhvr>
                                      <p:to x="100000" y="100000"/>
                                    </p:animScale>
                                    <p:animScale>
                                      <p:cBhvr>
                                        <p:cTn id="23" dur="26">
                                          <p:stCondLst>
                                            <p:cond delay="1642"/>
                                          </p:stCondLst>
                                        </p:cTn>
                                        <p:tgtEl>
                                          <p:spTgt spid="126"/>
                                        </p:tgtEl>
                                      </p:cBhvr>
                                      <p:to x="100000" y="90000"/>
                                    </p:animScale>
                                    <p:animScale>
                                      <p:cBhvr>
                                        <p:cTn id="24" dur="166" decel="50000">
                                          <p:stCondLst>
                                            <p:cond delay="1668"/>
                                          </p:stCondLst>
                                        </p:cTn>
                                        <p:tgtEl>
                                          <p:spTgt spid="126"/>
                                        </p:tgtEl>
                                      </p:cBhvr>
                                      <p:to x="100000" y="100000"/>
                                    </p:animScale>
                                    <p:animScale>
                                      <p:cBhvr>
                                        <p:cTn id="25" dur="26">
                                          <p:stCondLst>
                                            <p:cond delay="1808"/>
                                          </p:stCondLst>
                                        </p:cTn>
                                        <p:tgtEl>
                                          <p:spTgt spid="126"/>
                                        </p:tgtEl>
                                      </p:cBhvr>
                                      <p:to x="100000" y="95000"/>
                                    </p:animScale>
                                    <p:animScale>
                                      <p:cBhvr>
                                        <p:cTn id="26" dur="166" decel="50000">
                                          <p:stCondLst>
                                            <p:cond delay="1834"/>
                                          </p:stCondLst>
                                        </p:cTn>
                                        <p:tgtEl>
                                          <p:spTgt spid="126"/>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30" presetClass="entr" presetSubtype="0"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fade">
                                      <p:cBhvr>
                                        <p:cTn id="31" dur="800" decel="100000"/>
                                        <p:tgtEl>
                                          <p:spTgt spid="2">
                                            <p:txEl>
                                              <p:pRg st="0" end="0"/>
                                            </p:txEl>
                                          </p:spTgt>
                                        </p:tgtEl>
                                      </p:cBhvr>
                                    </p:animEffect>
                                    <p:anim calcmode="lin" valueType="num">
                                      <p:cBhvr>
                                        <p:cTn id="32"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189730" y="1734185"/>
            <a:ext cx="6984365" cy="55245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685800" rtl="0" eaLnBrk="1" fontAlgn="auto" latinLnBrk="0" hangingPunct="1">
              <a:lnSpc>
                <a:spcPct val="100000"/>
              </a:lnSpc>
              <a:spcBef>
                <a:spcPts val="0"/>
              </a:spcBef>
              <a:spcAft>
                <a:spcPts val="0"/>
              </a:spcAft>
              <a:buClrTx/>
              <a:buSzTx/>
              <a:buFontTx/>
              <a:buNone/>
              <a:defRPr/>
            </a:pPr>
            <a:r>
              <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sz="2400" noProof="0" dirty="0">
                <a:ln>
                  <a:noFill/>
                </a:ln>
                <a:solidFill>
                  <a:schemeClr val="bg1"/>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五个时代</a:t>
            </a:r>
            <a:r>
              <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”回答</a:t>
            </a:r>
            <a:r>
              <a:rPr lang="zh-CN" altLang="en-US" sz="2400" noProof="0" dirty="0">
                <a:ln>
                  <a:noFill/>
                </a:ln>
                <a:solidFill>
                  <a:schemeClr val="bg1"/>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方正小标宋简体" panose="00000600000000000000" charset="-122"/>
                <a:sym typeface="+mn-ea"/>
              </a:rPr>
              <a:t>是五个问题：</a:t>
            </a:r>
            <a:endPar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方正小标宋简体" panose="00000600000000000000" charset="-122"/>
              <a:sym typeface="+mn-ea"/>
            </a:endParaRPr>
          </a:p>
        </p:txBody>
      </p:sp>
      <p:pic>
        <p:nvPicPr>
          <p:cNvPr id="11" name="图形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5762" y="1444017"/>
            <a:ext cx="3271838" cy="5121883"/>
          </a:xfrm>
          <a:prstGeom prst="rect">
            <a:avLst/>
          </a:prstGeom>
        </p:spPr>
      </p:pic>
      <p:cxnSp>
        <p:nvCxnSpPr>
          <p:cNvPr id="18" name="直接连接符 17"/>
          <p:cNvCxnSpPr/>
          <p:nvPr/>
        </p:nvCxnSpPr>
        <p:spPr>
          <a:xfrm>
            <a:off x="4504055" y="3359150"/>
            <a:ext cx="5308600"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032250" y="2498090"/>
            <a:ext cx="5250815" cy="3784600"/>
          </a:xfrm>
          <a:prstGeom prst="rect">
            <a:avLst/>
          </a:prstGeom>
          <a:noFill/>
        </p:spPr>
        <p:txBody>
          <a:bodyPr wrap="square" rtlCol="0" anchor="t">
            <a:spAutoFit/>
          </a:bodyPr>
          <a:lstStyle/>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方正北魏楷书简体" panose="03000509000000000000" charset="-122"/>
                <a:ea typeface="方正北魏楷书简体" panose="03000509000000000000" charset="-122"/>
                <a:sym typeface="+mn-ea"/>
              </a:rPr>
              <a:t>我们要走什么样的道路？</a:t>
            </a:r>
            <a:endParaRPr kumimoji="0" lang="zh-CN" altLang="en-US" sz="2400" kern="1200" cap="none" spc="0" normalizeH="0" baseline="0" noProof="0" dirty="0">
              <a:solidFill>
                <a:schemeClr val="tx1">
                  <a:lumMod val="85000"/>
                  <a:lumOff val="15000"/>
                </a:schemeClr>
              </a:solidFill>
              <a:latin typeface="方正北魏楷书简体" panose="03000509000000000000" charset="-122"/>
              <a:ea typeface="方正北魏楷书简体" panose="03000509000000000000"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方正北魏楷书简体" panose="03000509000000000000" charset="-122"/>
                <a:ea typeface="方正北魏楷书简体" panose="03000509000000000000" charset="-122"/>
                <a:sym typeface="+mn-ea"/>
              </a:rPr>
              <a:t>我们要建设什么样的国家？</a:t>
            </a:r>
            <a:endParaRPr kumimoji="0" lang="zh-CN" altLang="en-US" sz="2400" kern="1200" cap="none" spc="0" normalizeH="0" baseline="0" noProof="0" dirty="0">
              <a:solidFill>
                <a:schemeClr val="tx1">
                  <a:lumMod val="85000"/>
                  <a:lumOff val="15000"/>
                </a:schemeClr>
              </a:solidFill>
              <a:latin typeface="方正北魏楷书简体" panose="03000509000000000000" charset="-122"/>
              <a:ea typeface="方正北魏楷书简体" panose="03000509000000000000"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方正北魏楷书简体" panose="03000509000000000000" charset="-122"/>
                <a:ea typeface="方正北魏楷书简体" panose="03000509000000000000" charset="-122"/>
                <a:sym typeface="+mn-ea"/>
              </a:rPr>
              <a:t>我们要实现什么样的发展？</a:t>
            </a:r>
            <a:endParaRPr kumimoji="0" lang="zh-CN" altLang="en-US" sz="2400" kern="1200" cap="none" spc="0" normalizeH="0" baseline="0" noProof="0" dirty="0">
              <a:solidFill>
                <a:schemeClr val="tx1">
                  <a:lumMod val="85000"/>
                  <a:lumOff val="15000"/>
                </a:schemeClr>
              </a:solidFill>
              <a:latin typeface="方正北魏楷书简体" panose="03000509000000000000" charset="-122"/>
              <a:ea typeface="方正北魏楷书简体" panose="03000509000000000000"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方正北魏楷书简体" panose="03000509000000000000" charset="-122"/>
                <a:ea typeface="方正北魏楷书简体" panose="03000509000000000000" charset="-122"/>
                <a:sym typeface="+mn-ea"/>
              </a:rPr>
              <a:t>我们要达到什么样的目标？</a:t>
            </a:r>
            <a:endParaRPr kumimoji="0" lang="zh-CN" altLang="en-US" sz="2400" kern="1200" cap="none" spc="0" normalizeH="0" baseline="0" noProof="0" dirty="0">
              <a:solidFill>
                <a:schemeClr val="tx1">
                  <a:lumMod val="85000"/>
                  <a:lumOff val="15000"/>
                </a:schemeClr>
              </a:solidFill>
              <a:latin typeface="方正北魏楷书简体" panose="03000509000000000000" charset="-122"/>
              <a:ea typeface="方正北魏楷书简体" panose="03000509000000000000" charset="-122"/>
              <a:cs typeface="+mn-cs"/>
            </a:endParaRPr>
          </a:p>
          <a:p>
            <a:pPr marL="342900" marR="0" indent="-342900" defTabSz="685800" eaLnBrk="1" fontAlgn="auto" hangingPunct="1">
              <a:lnSpc>
                <a:spcPct val="200000"/>
              </a:lnSpc>
              <a:spcBef>
                <a:spcPts val="0"/>
              </a:spcBef>
              <a:spcAft>
                <a:spcPts val="0"/>
              </a:spcAft>
              <a:buClrTx/>
              <a:buSzTx/>
              <a:buFont typeface="Wingdings" panose="05000000000000000000" charset="0"/>
              <a:buChar char="u"/>
              <a:defRPr/>
            </a:pPr>
            <a:r>
              <a:rPr lang="zh-CN" altLang="en-US" sz="2400" noProof="0" dirty="0">
                <a:solidFill>
                  <a:schemeClr val="tx1">
                    <a:lumMod val="85000"/>
                    <a:lumOff val="15000"/>
                  </a:schemeClr>
                </a:solidFill>
                <a:latin typeface="方正北魏楷书简体" panose="03000509000000000000" charset="-122"/>
                <a:ea typeface="方正北魏楷书简体" panose="03000509000000000000" charset="-122"/>
                <a:sym typeface="+mn-ea"/>
              </a:rPr>
              <a:t>我们要做出什么样的贡献</a:t>
            </a:r>
            <a:r>
              <a:rPr lang="zh-CN" altLang="en-US" noProof="0" dirty="0">
                <a:solidFill>
                  <a:schemeClr val="tx1">
                    <a:lumMod val="85000"/>
                    <a:lumOff val="15000"/>
                  </a:schemeClr>
                </a:solidFill>
                <a:latin typeface="方正北魏楷书简体" panose="03000509000000000000" charset="-122"/>
                <a:ea typeface="方正北魏楷书简体" panose="03000509000000000000" charset="-122"/>
                <a:sym typeface="+mn-ea"/>
              </a:rPr>
              <a:t>？</a:t>
            </a:r>
            <a:endParaRPr lang="zh-CN" altLang="en-US" noProof="0" dirty="0">
              <a:solidFill>
                <a:schemeClr val="tx1">
                  <a:lumMod val="85000"/>
                  <a:lumOff val="15000"/>
                </a:schemeClr>
              </a:solidFill>
              <a:latin typeface="方正北魏楷书简体" panose="03000509000000000000" charset="-122"/>
              <a:ea typeface="方正北魏楷书简体" panose="03000509000000000000" charset="-122"/>
              <a:sym typeface="+mn-ea"/>
            </a:endParaRPr>
          </a:p>
        </p:txBody>
      </p:sp>
      <p:cxnSp>
        <p:nvCxnSpPr>
          <p:cNvPr id="21" name="直接连接符 20"/>
          <p:cNvCxnSpPr/>
          <p:nvPr/>
        </p:nvCxnSpPr>
        <p:spPr>
          <a:xfrm>
            <a:off x="4504055" y="4105910"/>
            <a:ext cx="5308600"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504055" y="4796790"/>
            <a:ext cx="5319395"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504055" y="5565775"/>
            <a:ext cx="5341620"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04055" y="6282690"/>
            <a:ext cx="5319395" cy="0"/>
          </a:xfrm>
          <a:prstGeom prst="line">
            <a:avLst/>
          </a:prstGeom>
          <a:ln w="28575">
            <a:solidFill>
              <a:srgbClr val="CF0000"/>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Scale>
                                      <p:cBhvr>
                                        <p:cTn id="19"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0"/>
                                        </p:tgtEl>
                                        <p:attrNameLst>
                                          <p:attrName>ppt_x</p:attrName>
                                          <p:attrName>ppt_y</p:attrName>
                                        </p:attrNameLst>
                                      </p:cBhvr>
                                    </p:animMotion>
                                    <p:animEffect transition="in" filter="fade">
                                      <p:cBhvr>
                                        <p:cTn id="2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p:bldP spid="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8884920" cy="428307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a:t>
            </a:r>
            <a:r>
              <a:rPr lang="zh-CN" altLang="en-US" sz="2000" b="1"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rPr>
              <a:t>中国特色社会主义进入新时代</a:t>
            </a: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的</a:t>
            </a:r>
            <a:r>
              <a:rPr lang="zh-CN" altLang="en-US" sz="2000" b="1" dirty="0" smtClean="0">
                <a:solidFill>
                  <a:schemeClr val="bg1"/>
                </a:solidFill>
                <a:latin typeface="方正小标宋简体" panose="00000600000000000000" charset="-122"/>
                <a:ea typeface="方正小标宋简体" panose="00000600000000000000" charset="-122"/>
                <a:cs typeface="+mn-ea"/>
                <a:sym typeface="+mn-lt"/>
              </a:rPr>
              <a:t>鲜明特征</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pic>
        <p:nvPicPr>
          <p:cNvPr id="12" name="图片 11" descr="图片包含 游戏机, 灯光&#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25232" y="528478"/>
            <a:ext cx="6043914" cy="5405312"/>
          </a:xfrm>
          <a:prstGeom prst="rect">
            <a:avLst/>
          </a:prstGeom>
        </p:spPr>
      </p:pic>
      <p:cxnSp>
        <p:nvCxnSpPr>
          <p:cNvPr id="8" name="直接连接符 7"/>
          <p:cNvCxnSpPr/>
          <p:nvPr/>
        </p:nvCxnSpPr>
        <p:spPr>
          <a:xfrm>
            <a:off x="1337261" y="5454169"/>
            <a:ext cx="4991784" cy="0"/>
          </a:xfrm>
          <a:prstGeom prst="line">
            <a:avLst/>
          </a:prstGeom>
          <a:noFill/>
          <a:ln w="6350" cap="flat" cmpd="sng" algn="ctr">
            <a:solidFill>
              <a:srgbClr val="C00000"/>
            </a:solidFill>
            <a:prstDash val="solid"/>
            <a:miter lim="800000"/>
          </a:ln>
          <a:effectLst/>
        </p:spPr>
      </p:cxnSp>
      <p:sp>
        <p:nvSpPr>
          <p:cNvPr id="16" name="文本框 15"/>
          <p:cNvSpPr txBox="1"/>
          <p:nvPr/>
        </p:nvSpPr>
        <p:spPr>
          <a:xfrm>
            <a:off x="1115695" y="1022058"/>
            <a:ext cx="10731885" cy="4431983"/>
          </a:xfrm>
          <a:prstGeom prst="rect">
            <a:avLst/>
          </a:prstGeom>
          <a:noFill/>
        </p:spPr>
        <p:txBody>
          <a:bodyPr wrap="square" rtlCol="0" anchor="t">
            <a:spAutoFit/>
          </a:bodyPr>
          <a:lstStyle/>
          <a:p>
            <a:pPr>
              <a:lnSpc>
                <a:spcPct val="150000"/>
              </a:lnSpc>
            </a:pP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endParaRPr lang="en-US" altLang="zh-CN" sz="2400" b="1" dirty="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r>
              <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a:t>
            </a: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社会主要矛盾发生新变化</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党的理论创新实现新飞跃</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党和人民事业确立新目标</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中国和世界关系开创新局面</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r>
              <a:rPr lang="zh-CN" altLang="en-US"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rPr>
              <a:t>           中国共产党展现新面貌</a:t>
            </a:r>
            <a:endParaRPr lang="en-US" altLang="zh-CN" sz="2400" b="1" dirty="0" smtClean="0">
              <a:solidFill>
                <a:schemeClr val="tx1">
                  <a:lumMod val="85000"/>
                  <a:lumOff val="15000"/>
                </a:schemeClr>
              </a:solidFill>
              <a:latin typeface="方正北魏楷书简体" panose="03000509000000000000" charset="-122"/>
              <a:ea typeface="方正北魏楷书简体" panose="03000509000000000000" charset="-122"/>
              <a:sym typeface="+mn-ea"/>
            </a:endParaRPr>
          </a:p>
          <a:p>
            <a:pPr>
              <a:lnSpc>
                <a:spcPct val="150000"/>
              </a:lnSpc>
            </a:pPr>
            <a:endParaRPr lang="en-US" altLang="zh-CN" sz="2000" b="1" dirty="0">
              <a:solidFill>
                <a:schemeClr val="tx1">
                  <a:lumMod val="85000"/>
                  <a:lumOff val="15000"/>
                </a:schemeClr>
              </a:solidFill>
              <a:latin typeface="方正北魏楷书简体" panose="03000509000000000000" charset="-122"/>
              <a:ea typeface="方正北魏楷书简体" panose="03000509000000000000" charset="-122"/>
              <a:sym typeface="+mn-ea"/>
            </a:endParaRPr>
          </a:p>
        </p:txBody>
      </p:sp>
      <p:sp>
        <p:nvSpPr>
          <p:cNvPr id="3" name="文本框 2"/>
          <p:cNvSpPr txBox="1"/>
          <p:nvPr/>
        </p:nvSpPr>
        <p:spPr>
          <a:xfrm>
            <a:off x="1681480" y="41465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流程图: 决策 10"/>
          <p:cNvSpPr/>
          <p:nvPr/>
        </p:nvSpPr>
        <p:spPr>
          <a:xfrm>
            <a:off x="1240155" y="2101360"/>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14" name="流程图: 决策 13"/>
          <p:cNvSpPr/>
          <p:nvPr/>
        </p:nvSpPr>
        <p:spPr>
          <a:xfrm>
            <a:off x="1224280" y="2714008"/>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15" name="流程图: 决策 14"/>
          <p:cNvSpPr/>
          <p:nvPr/>
        </p:nvSpPr>
        <p:spPr>
          <a:xfrm>
            <a:off x="1224275" y="3255967"/>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
        <p:nvSpPr>
          <p:cNvPr id="17" name="流程图: 决策 16"/>
          <p:cNvSpPr/>
          <p:nvPr/>
        </p:nvSpPr>
        <p:spPr>
          <a:xfrm>
            <a:off x="1224275" y="3868615"/>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4</a:t>
            </a:r>
            <a:endParaRPr lang="zh-CN" altLang="en-US" dirty="0"/>
          </a:p>
        </p:txBody>
      </p:sp>
      <p:sp>
        <p:nvSpPr>
          <p:cNvPr id="18" name="流程图: 决策 17"/>
          <p:cNvSpPr/>
          <p:nvPr/>
        </p:nvSpPr>
        <p:spPr>
          <a:xfrm>
            <a:off x="1224275" y="4481263"/>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5</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barn(inVertical)">
                                      <p:cBhvr>
                                        <p:cTn id="26" dur="5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animEffect transition="in" filter="barn(inVertical)">
                                      <p:cBhvr>
                                        <p:cTn id="31" dur="500"/>
                                        <p:tgtEl>
                                          <p:spTgt spid="1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6">
                                            <p:txEl>
                                              <p:pRg st="3" end="3"/>
                                            </p:txEl>
                                          </p:spTgt>
                                        </p:tgtEl>
                                        <p:attrNameLst>
                                          <p:attrName>style.visibility</p:attrName>
                                        </p:attrNameLst>
                                      </p:cBhvr>
                                      <p:to>
                                        <p:strVal val="visible"/>
                                      </p:to>
                                    </p:set>
                                    <p:animEffect transition="in" filter="barn(inVertical)">
                                      <p:cBhvr>
                                        <p:cTn id="36" dur="500"/>
                                        <p:tgtEl>
                                          <p:spTgt spid="1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6">
                                            <p:txEl>
                                              <p:pRg st="4" end="4"/>
                                            </p:txEl>
                                          </p:spTgt>
                                        </p:tgtEl>
                                        <p:attrNameLst>
                                          <p:attrName>style.visibility</p:attrName>
                                        </p:attrNameLst>
                                      </p:cBhvr>
                                      <p:to>
                                        <p:strVal val="visible"/>
                                      </p:to>
                                    </p:set>
                                    <p:animEffect transition="in" filter="barn(inVertical)">
                                      <p:cBhvr>
                                        <p:cTn id="41" dur="500"/>
                                        <p:tgtEl>
                                          <p:spTgt spid="16">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6">
                                            <p:txEl>
                                              <p:pRg st="5" end="5"/>
                                            </p:txEl>
                                          </p:spTgt>
                                        </p:tgtEl>
                                        <p:attrNameLst>
                                          <p:attrName>style.visibility</p:attrName>
                                        </p:attrNameLst>
                                      </p:cBhvr>
                                      <p:to>
                                        <p:strVal val="visible"/>
                                      </p:to>
                                    </p:set>
                                    <p:animEffect transition="in" filter="barn(inVertical)">
                                      <p:cBhvr>
                                        <p:cTn id="46" dur="500"/>
                                        <p:tgtEl>
                                          <p:spTgt spid="16">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nodeType="clickEffect">
                                  <p:stCondLst>
                                    <p:cond delay="0"/>
                                  </p:stCondLst>
                                  <p:childTnLst>
                                    <p:set>
                                      <p:cBhvr>
                                        <p:cTn id="50" dur="1" fill="hold">
                                          <p:stCondLst>
                                            <p:cond delay="0"/>
                                          </p:stCondLst>
                                        </p:cTn>
                                        <p:tgtEl>
                                          <p:spTgt spid="16">
                                            <p:txEl>
                                              <p:pRg st="6" end="6"/>
                                            </p:txEl>
                                          </p:spTgt>
                                        </p:tgtEl>
                                        <p:attrNameLst>
                                          <p:attrName>style.visibility</p:attrName>
                                        </p:attrNameLst>
                                      </p:cBhvr>
                                      <p:to>
                                        <p:strVal val="visible"/>
                                      </p:to>
                                    </p:set>
                                    <p:animEffect transition="in" filter="barn(inVertical)">
                                      <p:cBhvr>
                                        <p:cTn id="51"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68425" y="2668905"/>
            <a:ext cx="2045970" cy="2999740"/>
          </a:xfrm>
          <a:prstGeom prst="rect">
            <a:avLst/>
          </a:prstGeom>
        </p:spPr>
        <p:txBody>
          <a:bodyPr wrap="square">
            <a:spAutoFit/>
          </a:bodyPr>
          <a:lstStyle/>
          <a:p>
            <a:pPr algn="just">
              <a:lnSpc>
                <a:spcPct val="150000"/>
              </a:lnSpc>
            </a:pPr>
            <a:r>
              <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rPr>
              <a:t>意味着近代以来久经磨难的中华民族迎来了从</a:t>
            </a:r>
            <a:r>
              <a:rPr lang="zh-CN" altLang="en-US" b="1" noProof="0" dirty="0">
                <a:ln>
                  <a:noFill/>
                </a:ln>
                <a:solidFill>
                  <a:srgbClr val="C00000"/>
                </a:solidFill>
                <a:effectLst/>
                <a:uLnTx/>
                <a:uFillTx/>
                <a:latin typeface="方正北魏楷书简体" panose="03000509000000000000" charset="-122"/>
                <a:ea typeface="方正北魏楷书简体" panose="03000509000000000000" charset="-122"/>
                <a:sym typeface="+mn-ea"/>
              </a:rPr>
              <a:t>站起来、富起来到强起来</a:t>
            </a:r>
            <a:r>
              <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rPr>
              <a:t>的伟大飞跃，迎来了实现中华民族伟大复兴的光明前景。</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endParaRPr>
          </a:p>
        </p:txBody>
      </p:sp>
      <p:grpSp>
        <p:nvGrpSpPr>
          <p:cNvPr id="87" name="组合 86"/>
          <p:cNvGrpSpPr/>
          <p:nvPr/>
        </p:nvGrpSpPr>
        <p:grpSpPr>
          <a:xfrm>
            <a:off x="1246505" y="2379980"/>
            <a:ext cx="2376170" cy="3554730"/>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 name="矩形: 圆角 8"/>
          <p:cNvSpPr/>
          <p:nvPr/>
        </p:nvSpPr>
        <p:spPr bwMode="auto">
          <a:xfrm>
            <a:off x="1316355" y="2044700"/>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chemeClr val="bg1"/>
                </a:solidFill>
                <a:effectLst/>
                <a:uLnTx/>
                <a:uFillTx/>
                <a:latin typeface="方正小标宋简体" panose="00000600000000000000" charset="-122"/>
                <a:ea typeface="方正小标宋简体" panose="00000600000000000000" charset="-122"/>
                <a:sym typeface="+mn-ea"/>
              </a:rPr>
              <a:t>中华民族复兴</a:t>
            </a:r>
            <a:endPar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endParaRPr>
          </a:p>
        </p:txBody>
      </p:sp>
      <p:sp>
        <p:nvSpPr>
          <p:cNvPr id="6" name="矩形 5"/>
          <p:cNvSpPr/>
          <p:nvPr/>
        </p:nvSpPr>
        <p:spPr>
          <a:xfrm>
            <a:off x="5080" y="1037590"/>
            <a:ext cx="12187555" cy="37592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a:t>
            </a:r>
            <a:r>
              <a:rPr lang="en-US" altLang="zh-CN" sz="2400" noProof="0" dirty="0" err="1">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三）</a:t>
            </a:r>
            <a:r>
              <a:rPr lang="en-US" altLang="zh-CN" sz="2400" noProof="0" dirty="0" err="1"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中国特色社会主义</a:t>
            </a:r>
            <a:r>
              <a:rPr lang="zh-CN" altLang="en-US"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进入</a:t>
            </a:r>
            <a:r>
              <a:rPr lang="en-US" altLang="zh-CN" sz="2400" noProof="0" dirty="0" err="1"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新时代的意义</a:t>
            </a:r>
            <a:endPar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ea"/>
            </a:endParaRPr>
          </a:p>
        </p:txBody>
      </p:sp>
      <p:sp>
        <p:nvSpPr>
          <p:cNvPr id="5" name="矩形 4"/>
          <p:cNvSpPr/>
          <p:nvPr/>
        </p:nvSpPr>
        <p:spPr>
          <a:xfrm>
            <a:off x="4619625" y="2865120"/>
            <a:ext cx="2045970" cy="2584450"/>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意味着科学社会主义在</a:t>
            </a:r>
            <a:r>
              <a:rPr lang="en-US" altLang="zh-CN"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21</a:t>
            </a:r>
            <a:r>
              <a:rPr lang="zh-CN" altLang="en-US" b="1" noProof="0" dirty="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世纪的中国焕发出强大生机活力，在世界上</a:t>
            </a:r>
            <a:r>
              <a:rPr lang="zh-CN" altLang="en-US" b="1" noProof="0" dirty="0">
                <a:ln>
                  <a:noFill/>
                </a:ln>
                <a:solidFill>
                  <a:srgbClr val="C00000"/>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高高举起了中国特色社会主义伟大旗帜。</a:t>
            </a:r>
            <a:endParaRPr lang="zh-CN" altLang="en-US" b="1" noProof="0" dirty="0">
              <a:ln>
                <a:noFill/>
              </a:ln>
              <a:solidFill>
                <a:srgbClr val="C00000"/>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82" name="组合 81"/>
          <p:cNvGrpSpPr/>
          <p:nvPr/>
        </p:nvGrpSpPr>
        <p:grpSpPr>
          <a:xfrm>
            <a:off x="4454525" y="2379980"/>
            <a:ext cx="2376170" cy="3554730"/>
            <a:chOff x="5876331" y="1435177"/>
            <a:chExt cx="7374716" cy="3540729"/>
          </a:xfrm>
        </p:grpSpPr>
        <p:sp>
          <p:nvSpPr>
            <p:cNvPr id="8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1"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2"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3" name="矩形: 圆角 8"/>
          <p:cNvSpPr/>
          <p:nvPr/>
        </p:nvSpPr>
        <p:spPr bwMode="auto">
          <a:xfrm>
            <a:off x="4524375" y="2044700"/>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chemeClr val="bg1"/>
                </a:solidFill>
                <a:effectLst/>
                <a:uLnTx/>
                <a:uFillTx/>
                <a:latin typeface="方正小标宋简体" panose="00000600000000000000" charset="-122"/>
                <a:ea typeface="方正小标宋简体" panose="00000600000000000000" charset="-122"/>
                <a:sym typeface="+mn-ea"/>
              </a:rPr>
              <a:t>科学社会主义</a:t>
            </a:r>
            <a:endPar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endParaRPr>
          </a:p>
        </p:txBody>
      </p:sp>
      <p:sp>
        <p:nvSpPr>
          <p:cNvPr id="94" name="矩形 93"/>
          <p:cNvSpPr/>
          <p:nvPr/>
        </p:nvSpPr>
        <p:spPr>
          <a:xfrm>
            <a:off x="7732395" y="2465705"/>
            <a:ext cx="3321685" cy="3415030"/>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zh-CN" b="1" noProof="0" dirty="0">
                <a:ln>
                  <a:noFill/>
                </a:ln>
                <a:solidFill>
                  <a:schemeClr val="tx1"/>
                </a:solidFill>
                <a:effectLst/>
                <a:uLnTx/>
                <a:uFillTx/>
                <a:latin typeface="方正北魏楷书简体" panose="03000509000000000000" charset="-122"/>
                <a:ea typeface="方正北魏楷书简体" panose="03000509000000000000" charset="-122"/>
                <a:sym typeface="+mn-ea"/>
              </a:rPr>
              <a:t>意味着中国特色社会主义道路、理论、制度、文化不断发展，拓展了发展中国家走向现代化的途径，给世界上那些既希望加快发展又希望保持自身独立性的国家和民族提供了全新选择，为解决人类问题贡献了</a:t>
            </a:r>
            <a:r>
              <a:rPr lang="zh-CN" altLang="zh-CN" b="1" noProof="0" dirty="0">
                <a:ln>
                  <a:noFill/>
                </a:ln>
                <a:solidFill>
                  <a:srgbClr val="C00000"/>
                </a:solidFill>
                <a:effectLst/>
                <a:uLnTx/>
                <a:uFillTx/>
                <a:latin typeface="方正北魏楷书简体" panose="03000509000000000000" charset="-122"/>
                <a:ea typeface="方正北魏楷书简体" panose="03000509000000000000" charset="-122"/>
                <a:sym typeface="+mn-ea"/>
              </a:rPr>
              <a:t>中国智慧和中国方案。</a:t>
            </a:r>
            <a:endParaRPr lang="zh-CN" altLang="zh-CN" b="1" noProof="0" dirty="0">
              <a:ln>
                <a:noFill/>
              </a:ln>
              <a:solidFill>
                <a:srgbClr val="C00000"/>
              </a:solidFill>
              <a:effectLst/>
              <a:uLnTx/>
              <a:uFillTx/>
              <a:latin typeface="方正北魏楷书简体" panose="03000509000000000000" charset="-122"/>
              <a:ea typeface="方正北魏楷书简体" panose="03000509000000000000" charset="-122"/>
              <a:sym typeface="+mn-ea"/>
            </a:endParaRPr>
          </a:p>
        </p:txBody>
      </p:sp>
      <p:grpSp>
        <p:nvGrpSpPr>
          <p:cNvPr id="95" name="组合 94"/>
          <p:cNvGrpSpPr/>
          <p:nvPr/>
        </p:nvGrpSpPr>
        <p:grpSpPr>
          <a:xfrm>
            <a:off x="7612380" y="2379980"/>
            <a:ext cx="3581400" cy="3554730"/>
            <a:chOff x="5876331" y="1435177"/>
            <a:chExt cx="7374716" cy="3540729"/>
          </a:xfrm>
        </p:grpSpPr>
        <p:sp>
          <p:nvSpPr>
            <p:cNvPr id="96"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7"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8"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9" name="矩形: 圆角 8"/>
          <p:cNvSpPr/>
          <p:nvPr/>
        </p:nvSpPr>
        <p:spPr bwMode="auto">
          <a:xfrm>
            <a:off x="7893050" y="2044700"/>
            <a:ext cx="3020695"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rPr>
              <a:t>人类文明</a:t>
            </a:r>
            <a:endPar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endParaRPr>
          </a:p>
        </p:txBody>
      </p:sp>
      <p:sp>
        <p:nvSpPr>
          <p:cNvPr id="3" name="文本框 2"/>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p:tgtEl>
                                          <p:spTgt spid="93"/>
                                        </p:tgtEl>
                                        <p:attrNameLst>
                                          <p:attrName>ppt_y</p:attrName>
                                        </p:attrNameLst>
                                      </p:cBhvr>
                                      <p:tavLst>
                                        <p:tav tm="0">
                                          <p:val>
                                            <p:strVal val="#ppt_y+#ppt_h*1.125000"/>
                                          </p:val>
                                        </p:tav>
                                        <p:tav tm="100000">
                                          <p:val>
                                            <p:strVal val="#ppt_y"/>
                                          </p:val>
                                        </p:tav>
                                      </p:tavLst>
                                    </p:anim>
                                    <p:animEffect transition="in" filter="wipe(up)">
                                      <p:cBhvr>
                                        <p:cTn id="32" dur="500"/>
                                        <p:tgtEl>
                                          <p:spTgt spid="93"/>
                                        </p:tgtEl>
                                      </p:cBhvr>
                                    </p:animEffect>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500"/>
                                        <p:tgtEl>
                                          <p:spTgt spid="99"/>
                                        </p:tgtEl>
                                        <p:attrNameLst>
                                          <p:attrName>ppt_y</p:attrName>
                                        </p:attrNameLst>
                                      </p:cBhvr>
                                      <p:tavLst>
                                        <p:tav tm="0">
                                          <p:val>
                                            <p:strVal val="#ppt_y+#ppt_h*1.125000"/>
                                          </p:val>
                                        </p:tav>
                                        <p:tav tm="100000">
                                          <p:val>
                                            <p:strVal val="#ppt_y"/>
                                          </p:val>
                                        </p:tav>
                                      </p:tavLst>
                                    </p:anim>
                                    <p:animEffect transition="in" filter="wipe(up)">
                                      <p:cBhvr>
                                        <p:cTn id="44" dur="500"/>
                                        <p:tgtEl>
                                          <p:spTgt spid="99"/>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fade">
                                      <p:cBhvr>
                                        <p:cTn id="48" dur="500"/>
                                        <p:tgtEl>
                                          <p:spTgt spid="94"/>
                                        </p:tgtEl>
                                      </p:cBhvr>
                                    </p:animEffect>
                                    <p:anim calcmode="lin" valueType="num">
                                      <p:cBhvr>
                                        <p:cTn id="49" dur="500" fill="hold"/>
                                        <p:tgtEl>
                                          <p:spTgt spid="94"/>
                                        </p:tgtEl>
                                        <p:attrNameLst>
                                          <p:attrName>ppt_x</p:attrName>
                                        </p:attrNameLst>
                                      </p:cBhvr>
                                      <p:tavLst>
                                        <p:tav tm="0">
                                          <p:val>
                                            <p:strVal val="#ppt_x"/>
                                          </p:val>
                                        </p:tav>
                                        <p:tav tm="100000">
                                          <p:val>
                                            <p:strVal val="#ppt_x"/>
                                          </p:val>
                                        </p:tav>
                                      </p:tavLst>
                                    </p:anim>
                                    <p:anim calcmode="lin" valueType="num">
                                      <p:cBhvr>
                                        <p:cTn id="50" dur="5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6" grpId="0" animBg="1"/>
      <p:bldP spid="5" grpId="0"/>
      <p:bldP spid="93" grpId="0" bldLvl="0" animBg="1"/>
      <p:bldP spid="94" grpId="0"/>
      <p:bldP spid="99" grpId="0" bldLvl="0" animBg="1"/>
      <p:bldP spid="4"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339" y="2453640"/>
            <a:ext cx="12045461" cy="2782570"/>
          </a:xfrm>
          <a:prstGeom prst="rect">
            <a:avLst/>
          </a:prstGeom>
          <a:solidFill>
            <a:srgbClr val="DD7A7A">
              <a:alpha val="42000"/>
            </a:srgbClr>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文本框 2"/>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矩形 1"/>
          <p:cNvSpPr/>
          <p:nvPr/>
        </p:nvSpPr>
        <p:spPr>
          <a:xfrm>
            <a:off x="1982470" y="2623820"/>
            <a:ext cx="9592310" cy="2306955"/>
          </a:xfrm>
          <a:prstGeom prst="rect">
            <a:avLst/>
          </a:prstGeom>
        </p:spPr>
        <p:txBody>
          <a:bodyPr wrap="square">
            <a:spAutoFit/>
          </a:bodyPr>
          <a:lstStyle/>
          <a:p>
            <a:pPr>
              <a:lnSpc>
                <a:spcPct val="150000"/>
              </a:lnSpc>
            </a:pPr>
            <a:r>
              <a:rPr lang="zh-CN" altLang="en-US" sz="2400" dirty="0" smtClean="0">
                <a:latin typeface="方正北魏楷书简体" panose="03000509000000000000" charset="-122"/>
                <a:ea typeface="方正北魏楷书简体" panose="03000509000000000000" charset="-122"/>
              </a:rPr>
              <a:t>如何</a:t>
            </a:r>
            <a:r>
              <a:rPr lang="zh-CN" altLang="en-US" sz="2400" dirty="0">
                <a:latin typeface="方正北魏楷书简体" panose="03000509000000000000" charset="-122"/>
                <a:ea typeface="方正北魏楷书简体" panose="03000509000000000000" charset="-122"/>
              </a:rPr>
              <a:t>认识站起来、富起来、强起来之间的关系？</a:t>
            </a:r>
            <a:endParaRPr lang="zh-CN" altLang="en-US" sz="2400" dirty="0">
              <a:latin typeface="方正北魏楷书简体" panose="03000509000000000000" charset="-122"/>
              <a:ea typeface="方正北魏楷书简体" panose="03000509000000000000" charset="-122"/>
            </a:endParaRPr>
          </a:p>
          <a:p>
            <a:pPr indent="609600" fontAlgn="auto">
              <a:lnSpc>
                <a:spcPct val="150000"/>
              </a:lnSpc>
              <a:extLst>
                <a:ext uri="{35155182-B16C-46BC-9424-99874614C6A1}">
                  <wpsdc:indentchars xmlns:wpsdc="http://www.wps.cn/officeDocument/2017/drawingmlCustomData" val="200" checksum="4158780845"/>
                </a:ext>
              </a:extLst>
            </a:pPr>
            <a:r>
              <a:rPr lang="zh-CN" altLang="en-US" sz="2400" dirty="0">
                <a:latin typeface="方正北魏楷书简体" panose="03000509000000000000" charset="-122"/>
                <a:ea typeface="方正北魏楷书简体" panose="03000509000000000000" charset="-122"/>
              </a:rPr>
              <a:t>站起来，富起来，强起来，在静态结构上，是既相互独立又相互依存的。在动态发展上既有阶段性又有连续性，是阶段性和连续性两方面的有机统一。</a:t>
            </a:r>
            <a:endParaRPr lang="zh-CN" altLang="en-US" sz="2400" dirty="0">
              <a:latin typeface="方正北魏楷书简体" panose="03000509000000000000" charset="-122"/>
              <a:ea typeface="方正北魏楷书简体" panose="03000509000000000000" charset="-122"/>
            </a:endParaRPr>
          </a:p>
        </p:txBody>
      </p:sp>
      <p:sp>
        <p:nvSpPr>
          <p:cNvPr id="6" name="六边形 5"/>
          <p:cNvSpPr/>
          <p:nvPr/>
        </p:nvSpPr>
        <p:spPr>
          <a:xfrm>
            <a:off x="921766" y="2623820"/>
            <a:ext cx="1060704" cy="914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重点解析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80">
                                          <p:stCondLst>
                                            <p:cond delay="0"/>
                                          </p:stCondLst>
                                        </p:cTn>
                                        <p:tgtEl>
                                          <p:spTgt spid="5"/>
                                        </p:tgtEl>
                                      </p:cBhvr>
                                    </p:animEffect>
                                    <p:anim calcmode="lin" valueType="num">
                                      <p:cBhvr>
                                        <p:cTn id="1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9" dur="26">
                                          <p:stCondLst>
                                            <p:cond delay="650"/>
                                          </p:stCondLst>
                                        </p:cTn>
                                        <p:tgtEl>
                                          <p:spTgt spid="5"/>
                                        </p:tgtEl>
                                      </p:cBhvr>
                                      <p:to x="100000" y="60000"/>
                                    </p:animScale>
                                    <p:animScale>
                                      <p:cBhvr>
                                        <p:cTn id="20" dur="166" decel="50000">
                                          <p:stCondLst>
                                            <p:cond delay="676"/>
                                          </p:stCondLst>
                                        </p:cTn>
                                        <p:tgtEl>
                                          <p:spTgt spid="5"/>
                                        </p:tgtEl>
                                      </p:cBhvr>
                                      <p:to x="100000" y="100000"/>
                                    </p:animScale>
                                    <p:animScale>
                                      <p:cBhvr>
                                        <p:cTn id="21" dur="26">
                                          <p:stCondLst>
                                            <p:cond delay="1312"/>
                                          </p:stCondLst>
                                        </p:cTn>
                                        <p:tgtEl>
                                          <p:spTgt spid="5"/>
                                        </p:tgtEl>
                                      </p:cBhvr>
                                      <p:to x="100000" y="80000"/>
                                    </p:animScale>
                                    <p:animScale>
                                      <p:cBhvr>
                                        <p:cTn id="22" dur="166" decel="50000">
                                          <p:stCondLst>
                                            <p:cond delay="1338"/>
                                          </p:stCondLst>
                                        </p:cTn>
                                        <p:tgtEl>
                                          <p:spTgt spid="5"/>
                                        </p:tgtEl>
                                      </p:cBhvr>
                                      <p:to x="100000" y="100000"/>
                                    </p:animScale>
                                    <p:animScale>
                                      <p:cBhvr>
                                        <p:cTn id="23" dur="26">
                                          <p:stCondLst>
                                            <p:cond delay="1642"/>
                                          </p:stCondLst>
                                        </p:cTn>
                                        <p:tgtEl>
                                          <p:spTgt spid="5"/>
                                        </p:tgtEl>
                                      </p:cBhvr>
                                      <p:to x="100000" y="90000"/>
                                    </p:animScale>
                                    <p:animScale>
                                      <p:cBhvr>
                                        <p:cTn id="24" dur="166" decel="50000">
                                          <p:stCondLst>
                                            <p:cond delay="1668"/>
                                          </p:stCondLst>
                                        </p:cTn>
                                        <p:tgtEl>
                                          <p:spTgt spid="5"/>
                                        </p:tgtEl>
                                      </p:cBhvr>
                                      <p:to x="100000" y="100000"/>
                                    </p:animScale>
                                    <p:animScale>
                                      <p:cBhvr>
                                        <p:cTn id="25" dur="26">
                                          <p:stCondLst>
                                            <p:cond delay="1808"/>
                                          </p:stCondLst>
                                        </p:cTn>
                                        <p:tgtEl>
                                          <p:spTgt spid="5"/>
                                        </p:tgtEl>
                                      </p:cBhvr>
                                      <p:to x="100000" y="95000"/>
                                    </p:animScale>
                                    <p:animScale>
                                      <p:cBhvr>
                                        <p:cTn id="26" dur="166" decel="50000">
                                          <p:stCondLst>
                                            <p:cond delay="1834"/>
                                          </p:stCondLst>
                                        </p:cTn>
                                        <p:tgtEl>
                                          <p:spTgt spid="5"/>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Scale>
                                      <p:cBhvr>
                                        <p:cTn id="31"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2"/>
                                        </p:tgtEl>
                                        <p:attrNameLst>
                                          <p:attrName>ppt_x</p:attrName>
                                          <p:attrName>ppt_y</p:attrName>
                                        </p:attrNameLst>
                                      </p:cBhvr>
                                    </p:animMotion>
                                    <p:animEffect transition="in" filter="fade">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bldLvl="0" animBg="1"/>
      <p:bldP spid="2" grpId="0"/>
      <p:bldP spid="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bwMode="auto">
          <a:xfrm>
            <a:off x="1551080" y="1186553"/>
            <a:ext cx="1352559"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紧扣新矛盾</a:t>
            </a:r>
            <a:endParaRPr kumimoji="0" lang="zh-CN" altLang="en-US" sz="2000" b="0" i="0" u="none" strike="noStrike" kern="0" cap="none" spc="0" normalizeH="0" baseline="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11" name="矩形: 圆角 10"/>
          <p:cNvSpPr/>
          <p:nvPr/>
        </p:nvSpPr>
        <p:spPr bwMode="auto">
          <a:xfrm>
            <a:off x="6794517" y="2546385"/>
            <a:ext cx="3425968"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lvl="0" algn="ctr">
              <a:defRPr/>
            </a:pPr>
            <a:r>
              <a:rPr lang="zh-CN" altLang="en-US" sz="2000" kern="0" dirty="0">
                <a:solidFill>
                  <a:srgbClr val="FFF9C8"/>
                </a:solidFill>
                <a:latin typeface="方正小标宋简体" panose="00000600000000000000" charset="-122"/>
                <a:ea typeface="方正小标宋简体" panose="00000600000000000000" charset="-122"/>
              </a:rPr>
              <a:t>新时代是奋斗者的时代</a:t>
            </a:r>
            <a:endParaRPr kumimoji="0" lang="zh-CN" altLang="en-US" sz="2000" b="0" i="0" u="none" strike="noStrike" kern="0" cap="none" spc="0" normalizeH="0" baseline="0" noProof="0" dirty="0">
              <a:ln>
                <a:noFill/>
              </a:ln>
              <a:solidFill>
                <a:srgbClr val="FFF9C8"/>
              </a:solidFill>
              <a:effectLst/>
              <a:uLnTx/>
              <a:uFillTx/>
              <a:latin typeface="方正小标宋简体" panose="00000600000000000000" charset="-122"/>
              <a:ea typeface="方正小标宋简体" panose="00000600000000000000" charset="-122"/>
            </a:endParaRPr>
          </a:p>
        </p:txBody>
      </p:sp>
      <p:sp>
        <p:nvSpPr>
          <p:cNvPr id="12" name="矩形 11"/>
          <p:cNvSpPr/>
          <p:nvPr/>
        </p:nvSpPr>
        <p:spPr>
          <a:xfrm>
            <a:off x="5721985" y="3307080"/>
            <a:ext cx="5571490" cy="1476375"/>
          </a:xfrm>
          <a:prstGeom prst="rect">
            <a:avLst/>
          </a:prstGeom>
        </p:spPr>
        <p:txBody>
          <a:bodyPr wrap="square">
            <a:spAutoFit/>
          </a:bodyPr>
          <a:lstStyle/>
          <a:p>
            <a:pPr marR="0" lvl="0" indent="508000" algn="l" defTabSz="914400" rtl="0" eaLnBrk="0" fontAlgn="base" hangingPunct="0">
              <a:lnSpc>
                <a:spcPct val="150000"/>
              </a:lnSpc>
              <a:spcBef>
                <a:spcPct val="0"/>
              </a:spcBef>
              <a:spcAft>
                <a:spcPct val="0"/>
              </a:spcAft>
              <a:buClrTx/>
              <a:buSzTx/>
              <a:buFont typeface="Wingdings" panose="05000000000000000000" pitchFamily="2" charset="2"/>
              <a:buNone/>
              <a:defRPr/>
              <a:extLst>
                <a:ext uri="{35155182-B16C-46BC-9424-99874614C6A1}">
                  <wpsdc:indentchars xmlns:wpsdc="http://www.wps.cn/officeDocument/2017/drawingmlCustomData" val="200" checksum="282533468"/>
                </a:ext>
              </a:extLst>
            </a:pPr>
            <a:r>
              <a:rPr lang="zh-CN" altLang="en-US" sz="2000" noProof="0" dirty="0">
                <a:ln>
                  <a:noFill/>
                </a:ln>
                <a:solidFill>
                  <a:srgbClr val="C00000"/>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习近平总书记在清华大学考察时指出：“当代中国青年是与新时代同向同行、共同前进的一代，生逢盛世，肩负重任。”</a:t>
            </a:r>
            <a:r>
              <a:rPr lang="zh-CN" altLang="en-US" sz="2000" noProof="0" dirty="0">
                <a:ln>
                  <a:noFill/>
                </a:ln>
                <a:effectLst/>
                <a:uLnTx/>
                <a:uFillTx/>
                <a:latin typeface="方正北魏楷书_GBK" panose="02000000000000000000" charset="-122"/>
                <a:ea typeface="方正北魏楷书_GBK" panose="02000000000000000000" charset="-122"/>
                <a:cs typeface="方正北魏楷书_GBK" panose="02000000000000000000" charset="-122"/>
                <a:sym typeface="+mn-ea"/>
              </a:rPr>
              <a:t> </a:t>
            </a:r>
            <a:endParaRPr lang="zh-CN" altLang="en-US" sz="2000" kern="10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sym typeface="+mn-ea"/>
            </a:endParaRPr>
          </a:p>
        </p:txBody>
      </p:sp>
      <p:pic>
        <p:nvPicPr>
          <p:cNvPr id="117764" name="Picture 2"/>
          <p:cNvPicPr>
            <a:picLocks noChangeAspect="1"/>
          </p:cNvPicPr>
          <p:nvPr/>
        </p:nvPicPr>
        <p:blipFill>
          <a:blip r:embed="rId1"/>
          <a:stretch>
            <a:fillRect/>
          </a:stretch>
        </p:blipFill>
        <p:spPr>
          <a:xfrm>
            <a:off x="1083577" y="2085756"/>
            <a:ext cx="4243388" cy="3046412"/>
          </a:xfrm>
          <a:prstGeom prst="rect">
            <a:avLst/>
          </a:prstGeom>
          <a:noFill/>
          <a:ln w="12700" cmpd="dbl">
            <a:solidFill>
              <a:schemeClr val="accent1">
                <a:shade val="50000"/>
              </a:schemeClr>
            </a:solidFill>
            <a:prstDash val="solid"/>
          </a:ln>
          <a:effectLst>
            <a:reflection blurRad="6350" stA="52000" endA="300" endPos="35000" dir="5400000" sy="-100000" algn="bl" rotWithShape="0"/>
          </a:effectLst>
        </p:spPr>
      </p:pic>
      <p:sp>
        <p:nvSpPr>
          <p:cNvPr id="3" name="矩形: 圆角 8"/>
          <p:cNvSpPr/>
          <p:nvPr/>
        </p:nvSpPr>
        <p:spPr bwMode="auto">
          <a:xfrm>
            <a:off x="9028214" y="1186553"/>
            <a:ext cx="1352550"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无愧新时代</a:t>
            </a:r>
            <a:endPar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4" name="矩形: 圆角 8"/>
          <p:cNvSpPr/>
          <p:nvPr/>
        </p:nvSpPr>
        <p:spPr bwMode="auto">
          <a:xfrm>
            <a:off x="6535839" y="1186553"/>
            <a:ext cx="1352550"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踏上新征程</a:t>
            </a:r>
            <a:endPar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5" name="矩形: 圆角 8"/>
          <p:cNvSpPr/>
          <p:nvPr/>
        </p:nvSpPr>
        <p:spPr bwMode="auto">
          <a:xfrm>
            <a:off x="4043464" y="1186553"/>
            <a:ext cx="1352550" cy="432792"/>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瞄准新目标</a:t>
            </a:r>
            <a:endPar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endParaRPr>
          </a:p>
        </p:txBody>
      </p:sp>
      <p:sp>
        <p:nvSpPr>
          <p:cNvPr id="6" name="文本框 5"/>
          <p:cNvSpPr txBox="1"/>
          <p:nvPr/>
        </p:nvSpPr>
        <p:spPr>
          <a:xfrm>
            <a:off x="1681480" y="404495"/>
            <a:ext cx="5664200" cy="46037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二、</a:t>
            </a:r>
            <a:r>
              <a:rPr kumimoji="1" lang="zh-CN" altLang="en-US" sz="2400" b="1" dirty="0">
                <a:solidFill>
                  <a:srgbClr val="C00000"/>
                </a:solidFill>
                <a:latin typeface="方正小标宋简体" panose="00000600000000000000" charset="-122"/>
                <a:ea typeface="方正小标宋简体" panose="00000600000000000000" charset="-122"/>
                <a:sym typeface="+mn-lt"/>
              </a:rPr>
              <a:t>中国特色社会主义进入新时代</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7" name="矩形 6"/>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nvGrpSpPr>
          <p:cNvPr id="79" name="组合 78"/>
          <p:cNvGrpSpPr/>
          <p:nvPr/>
        </p:nvGrpSpPr>
        <p:grpSpPr>
          <a:xfrm>
            <a:off x="3385165" y="1326888"/>
            <a:ext cx="174842" cy="151591"/>
            <a:chOff x="2570481" y="1971674"/>
            <a:chExt cx="268790" cy="233045"/>
          </a:xfrm>
        </p:grpSpPr>
        <p:sp>
          <p:nvSpPr>
            <p:cNvPr id="80" name="箭头: V 形 79"/>
            <p:cNvSpPr/>
            <p:nvPr/>
          </p:nvSpPr>
          <p:spPr>
            <a:xfrm>
              <a:off x="2570481" y="1971674"/>
              <a:ext cx="148140" cy="233045"/>
            </a:xfrm>
            <a:prstGeom prst="chevron">
              <a:avLst>
                <a:gd name="adj" fmla="val 62195"/>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sp>
          <p:nvSpPr>
            <p:cNvPr id="81" name="箭头: V 形 80"/>
            <p:cNvSpPr/>
            <p:nvPr/>
          </p:nvSpPr>
          <p:spPr>
            <a:xfrm>
              <a:off x="2691131" y="1971674"/>
              <a:ext cx="148140" cy="233045"/>
            </a:xfrm>
            <a:prstGeom prst="chevron">
              <a:avLst>
                <a:gd name="adj" fmla="val 62195"/>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grpSp>
      <p:grpSp>
        <p:nvGrpSpPr>
          <p:cNvPr id="8" name="组合 7"/>
          <p:cNvGrpSpPr/>
          <p:nvPr/>
        </p:nvGrpSpPr>
        <p:grpSpPr>
          <a:xfrm>
            <a:off x="6047720" y="1326888"/>
            <a:ext cx="174842" cy="151591"/>
            <a:chOff x="2570481" y="1971674"/>
            <a:chExt cx="268790" cy="233045"/>
          </a:xfrm>
        </p:grpSpPr>
        <p:sp>
          <p:nvSpPr>
            <p:cNvPr id="10" name="箭头: V 形 79"/>
            <p:cNvSpPr/>
            <p:nvPr/>
          </p:nvSpPr>
          <p:spPr>
            <a:xfrm>
              <a:off x="2570481" y="1971674"/>
              <a:ext cx="148140" cy="233045"/>
            </a:xfrm>
            <a:prstGeom prst="chevron">
              <a:avLst>
                <a:gd name="adj" fmla="val 62195"/>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sp>
          <p:nvSpPr>
            <p:cNvPr id="13" name="箭头: V 形 80"/>
            <p:cNvSpPr/>
            <p:nvPr/>
          </p:nvSpPr>
          <p:spPr>
            <a:xfrm>
              <a:off x="2691131" y="1971674"/>
              <a:ext cx="148140" cy="233045"/>
            </a:xfrm>
            <a:prstGeom prst="chevron">
              <a:avLst>
                <a:gd name="adj" fmla="val 62195"/>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grpSp>
      <p:grpSp>
        <p:nvGrpSpPr>
          <p:cNvPr id="14" name="组合 13"/>
          <p:cNvGrpSpPr/>
          <p:nvPr/>
        </p:nvGrpSpPr>
        <p:grpSpPr>
          <a:xfrm>
            <a:off x="8331815" y="1327523"/>
            <a:ext cx="174842" cy="151591"/>
            <a:chOff x="2570481" y="1971674"/>
            <a:chExt cx="268790" cy="233045"/>
          </a:xfrm>
        </p:grpSpPr>
        <p:sp>
          <p:nvSpPr>
            <p:cNvPr id="15" name="箭头: V 形 79"/>
            <p:cNvSpPr/>
            <p:nvPr/>
          </p:nvSpPr>
          <p:spPr>
            <a:xfrm>
              <a:off x="2570481" y="1971674"/>
              <a:ext cx="148140" cy="233045"/>
            </a:xfrm>
            <a:prstGeom prst="chevron">
              <a:avLst>
                <a:gd name="adj" fmla="val 62195"/>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sp>
          <p:nvSpPr>
            <p:cNvPr id="16" name="箭头: V 形 80"/>
            <p:cNvSpPr/>
            <p:nvPr/>
          </p:nvSpPr>
          <p:spPr>
            <a:xfrm>
              <a:off x="2691131" y="1971674"/>
              <a:ext cx="148140" cy="233045"/>
            </a:xfrm>
            <a:prstGeom prst="chevron">
              <a:avLst>
                <a:gd name="adj" fmla="val 62195"/>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方正小标宋简体" panose="00000600000000000000" charset="-122"/>
                <a:ea typeface="方正小标宋简体" panose="00000600000000000000"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p:cTn id="20" dur="500" fill="hold"/>
                                        <p:tgtEl>
                                          <p:spTgt spid="79"/>
                                        </p:tgtEl>
                                        <p:attrNameLst>
                                          <p:attrName>ppt_w</p:attrName>
                                        </p:attrNameLst>
                                      </p:cBhvr>
                                      <p:tavLst>
                                        <p:tav tm="0">
                                          <p:val>
                                            <p:fltVal val="0"/>
                                          </p:val>
                                        </p:tav>
                                        <p:tav tm="100000">
                                          <p:val>
                                            <p:strVal val="#ppt_w"/>
                                          </p:val>
                                        </p:tav>
                                      </p:tavLst>
                                    </p:anim>
                                    <p:anim calcmode="lin" valueType="num">
                                      <p:cBhvr>
                                        <p:cTn id="21" dur="5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7" presetClass="entr" presetSubtype="10"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2"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par>
                                <p:cTn id="61" presetID="23" presetClass="entr" presetSubtype="16" fill="hold" grpId="0" nodeType="withEffect">
                                  <p:stCondLst>
                                    <p:cond delay="0"/>
                                  </p:stCondLst>
                                  <p:iterate type="lt">
                                    <p:tmPct val="10000"/>
                                  </p:iterate>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52" presetClass="entr" presetSubtype="0" fill="hold" nodeType="clickEffect">
                                  <p:stCondLst>
                                    <p:cond delay="0"/>
                                  </p:stCondLst>
                                  <p:childTnLst>
                                    <p:set>
                                      <p:cBhvr>
                                        <p:cTn id="68" dur="1" fill="hold">
                                          <p:stCondLst>
                                            <p:cond delay="0"/>
                                          </p:stCondLst>
                                        </p:cTn>
                                        <p:tgtEl>
                                          <p:spTgt spid="117764"/>
                                        </p:tgtEl>
                                        <p:attrNameLst>
                                          <p:attrName>style.visibility</p:attrName>
                                        </p:attrNameLst>
                                      </p:cBhvr>
                                      <p:to>
                                        <p:strVal val="visible"/>
                                      </p:to>
                                    </p:set>
                                    <p:animScale>
                                      <p:cBhvr>
                                        <p:cTn id="69" dur="1000" decel="50000" fill="hold">
                                          <p:stCondLst>
                                            <p:cond delay="0"/>
                                          </p:stCondLst>
                                        </p:cTn>
                                        <p:tgtEl>
                                          <p:spTgt spid="1177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0" dur="1000" decel="50000" fill="hold">
                                          <p:stCondLst>
                                            <p:cond delay="0"/>
                                          </p:stCondLst>
                                        </p:cTn>
                                        <p:tgtEl>
                                          <p:spTgt spid="117764"/>
                                        </p:tgtEl>
                                        <p:attrNameLst>
                                          <p:attrName>ppt_x</p:attrName>
                                          <p:attrName>ppt_y</p:attrName>
                                        </p:attrNameLst>
                                      </p:cBhvr>
                                    </p:animMotion>
                                    <p:animEffect transition="in" filter="fade">
                                      <p:cBhvr>
                                        <p:cTn id="71" dur="1000"/>
                                        <p:tgtEl>
                                          <p:spTgt spid="11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2" grpId="0"/>
      <p:bldP spid="3" grpId="0" bldLvl="0" animBg="1"/>
      <p:bldP spid="4" grpId="0" bldLvl="0" animBg="1"/>
      <p:bldP spid="5" grpId="0" bldLvl="0" animBg="1"/>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68425" y="2668905"/>
            <a:ext cx="2045970" cy="463140"/>
          </a:xfrm>
          <a:prstGeom prst="rect">
            <a:avLst/>
          </a:prstGeom>
        </p:spPr>
        <p:txBody>
          <a:bodyPr wrap="square">
            <a:spAutoFit/>
          </a:bodyPr>
          <a:lstStyle/>
          <a:p>
            <a:pPr algn="just">
              <a:lnSpc>
                <a:spcPct val="150000"/>
              </a:lnSpc>
            </a:pPr>
            <a:r>
              <a:rPr lang="zh-CN" altLang="en-US" b="1" dirty="0">
                <a:solidFill>
                  <a:schemeClr val="tx1">
                    <a:lumMod val="85000"/>
                    <a:lumOff val="15000"/>
                  </a:schemeClr>
                </a:solidFill>
                <a:latin typeface="方正北魏楷书简体" panose="03000509000000000000" charset="-122"/>
                <a:ea typeface="方正北魏楷书简体" panose="03000509000000000000" charset="-122"/>
                <a:sym typeface="+mn-ea"/>
              </a:rPr>
              <a:t> </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sym typeface="+mn-ea"/>
            </a:endParaRPr>
          </a:p>
        </p:txBody>
      </p:sp>
      <p:grpSp>
        <p:nvGrpSpPr>
          <p:cNvPr id="87" name="组合 86"/>
          <p:cNvGrpSpPr/>
          <p:nvPr/>
        </p:nvGrpSpPr>
        <p:grpSpPr>
          <a:xfrm>
            <a:off x="1171472" y="3271884"/>
            <a:ext cx="2376170" cy="3013253"/>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 name="矩形: 圆角 8"/>
          <p:cNvSpPr/>
          <p:nvPr/>
        </p:nvSpPr>
        <p:spPr bwMode="auto">
          <a:xfrm>
            <a:off x="1217874" y="2855048"/>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smtClean="0">
                <a:solidFill>
                  <a:schemeClr val="bg1"/>
                </a:solidFill>
                <a:latin typeface="方正小标宋简体" panose="00000600000000000000" charset="-122"/>
                <a:ea typeface="方正小标宋简体" panose="00000600000000000000" charset="-122"/>
                <a:sym typeface="+mn-ea"/>
              </a:rPr>
              <a:t>理论依据</a:t>
            </a:r>
            <a:endPar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endParaRPr>
          </a:p>
        </p:txBody>
      </p:sp>
      <p:sp>
        <p:nvSpPr>
          <p:cNvPr id="6" name="矩形 5"/>
          <p:cNvSpPr/>
          <p:nvPr/>
        </p:nvSpPr>
        <p:spPr>
          <a:xfrm>
            <a:off x="378069" y="1072759"/>
            <a:ext cx="11374950" cy="375920"/>
          </a:xfrm>
          <a:prstGeom prst="rect">
            <a:avLst/>
          </a:prstGeom>
          <a:solidFill>
            <a:srgbClr val="DC2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a:t>
            </a:r>
            <a:r>
              <a:rPr lang="zh-CN" altLang="en-US" sz="2400" dirty="0">
                <a:solidFill>
                  <a:schemeClr val="bg1"/>
                </a:solidFill>
                <a:latin typeface="方正小标宋简体" panose="00000600000000000000" charset="-122"/>
                <a:ea typeface="方正小标宋简体" panose="00000600000000000000" charset="-122"/>
                <a:cs typeface="华文中宋" panose="02010600040101010101" pitchFamily="2" charset="-122"/>
                <a:sym typeface="+mn-lt"/>
              </a:rPr>
              <a:t>一</a:t>
            </a:r>
            <a:r>
              <a:rPr lang="en-US" altLang="zh-CN"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a:t>
            </a:r>
            <a:r>
              <a:rPr lang="zh-CN" altLang="en-US" sz="2400" noProof="0" dirty="0" smtClean="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lt"/>
              </a:rPr>
              <a:t>新发展阶段的内涵和依据</a:t>
            </a:r>
            <a:endParaRPr lang="en-US" altLang="zh-CN" sz="2400" noProof="0" dirty="0">
              <a:ln>
                <a:noFill/>
              </a:ln>
              <a:solidFill>
                <a:schemeClr val="bg1"/>
              </a:solidFill>
              <a:effectLst/>
              <a:uLnTx/>
              <a:uFillTx/>
              <a:latin typeface="方正小标宋简体" panose="00000600000000000000" charset="-122"/>
              <a:ea typeface="方正小标宋简体" panose="00000600000000000000" charset="-122"/>
              <a:cs typeface="华文中宋" panose="02010600040101010101" pitchFamily="2" charset="-122"/>
              <a:sym typeface="+mn-ea"/>
            </a:endParaRPr>
          </a:p>
        </p:txBody>
      </p:sp>
      <p:sp>
        <p:nvSpPr>
          <p:cNvPr id="5" name="矩形 4"/>
          <p:cNvSpPr/>
          <p:nvPr/>
        </p:nvSpPr>
        <p:spPr>
          <a:xfrm>
            <a:off x="4602628" y="3609220"/>
            <a:ext cx="2045970" cy="1338828"/>
          </a:xfrm>
          <a:prstGeom prst="rect">
            <a:avLst/>
          </a:prstGeom>
        </p:spPr>
        <p:txBody>
          <a:bodyPr wrap="square">
            <a:spAutoFit/>
          </a:bodyPr>
          <a:lstStyle/>
          <a:p>
            <a:pPr marL="0" marR="0" lvl="0" indent="0" algn="l" defTabSz="685800" rtl="0" eaLnBrk="1" fontAlgn="auto" latinLnBrk="0" hangingPunct="1">
              <a:lnSpc>
                <a:spcPct val="150000"/>
              </a:lnSpc>
              <a:spcBef>
                <a:spcPts val="0"/>
              </a:spcBef>
              <a:spcAft>
                <a:spcPts val="0"/>
              </a:spcAft>
              <a:buClrTx/>
              <a:buSzTx/>
              <a:buFontTx/>
              <a:buNone/>
              <a:defRPr/>
            </a:pPr>
            <a:r>
              <a:rPr lang="zh-CN" altLang="en-US" b="1" noProof="0" dirty="0" smtClean="0">
                <a:ln>
                  <a:noFill/>
                </a:ln>
                <a:solidFill>
                  <a:schemeClr val="tx1"/>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rPr>
              <a:t>中国共产党在不同时期实现了历史性跨越</a:t>
            </a:r>
            <a:endParaRPr lang="zh-CN" altLang="en-US" b="1" noProof="0" dirty="0">
              <a:ln>
                <a:noFill/>
              </a:ln>
              <a:solidFill>
                <a:srgbClr val="C00000"/>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82" name="组合 81"/>
          <p:cNvGrpSpPr/>
          <p:nvPr/>
        </p:nvGrpSpPr>
        <p:grpSpPr>
          <a:xfrm>
            <a:off x="4437528" y="3234778"/>
            <a:ext cx="2376170" cy="3089368"/>
            <a:chOff x="5876331" y="1435177"/>
            <a:chExt cx="7374716" cy="3540729"/>
          </a:xfrm>
        </p:grpSpPr>
        <p:sp>
          <p:nvSpPr>
            <p:cNvPr id="8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1"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2"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3" name="矩形: 圆角 8"/>
          <p:cNvSpPr/>
          <p:nvPr/>
        </p:nvSpPr>
        <p:spPr bwMode="auto">
          <a:xfrm>
            <a:off x="4483930" y="2855048"/>
            <a:ext cx="2150110"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smtClean="0">
                <a:solidFill>
                  <a:schemeClr val="bg1"/>
                </a:solidFill>
                <a:latin typeface="方正小标宋简体" panose="00000600000000000000" charset="-122"/>
                <a:ea typeface="方正小标宋简体" panose="00000600000000000000" charset="-122"/>
                <a:sym typeface="+mn-ea"/>
              </a:rPr>
              <a:t>历史依据</a:t>
            </a:r>
            <a:endPar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endParaRPr>
          </a:p>
        </p:txBody>
      </p:sp>
      <p:sp>
        <p:nvSpPr>
          <p:cNvPr id="94" name="矩形 93"/>
          <p:cNvSpPr/>
          <p:nvPr/>
        </p:nvSpPr>
        <p:spPr>
          <a:xfrm>
            <a:off x="8420937" y="3565525"/>
            <a:ext cx="1426096" cy="2585323"/>
          </a:xfrm>
          <a:prstGeom prst="rect">
            <a:avLst/>
          </a:prstGeom>
        </p:spPr>
        <p:txBody>
          <a:bodyPr wrap="square">
            <a:spAutoFit/>
          </a:bodyPr>
          <a:lstStyle/>
          <a:p>
            <a:pPr lvl="0" defTabSz="685800">
              <a:lnSpc>
                <a:spcPct val="150000"/>
              </a:lnSpc>
              <a:defRPr/>
            </a:pPr>
            <a:r>
              <a:rPr lang="zh-CN" altLang="en-US" b="1" dirty="0" smtClean="0">
                <a:latin typeface="方正北魏楷书简体" panose="03000509000000000000" charset="-122"/>
                <a:ea typeface="方正北魏楷书简体" panose="03000509000000000000" charset="-122"/>
                <a:sym typeface="+mn-ea"/>
              </a:rPr>
              <a:t>今天 </a:t>
            </a:r>
            <a:r>
              <a:rPr lang="zh-CN" altLang="en-US" b="1" dirty="0">
                <a:latin typeface="方正北魏楷书简体" panose="03000509000000000000" charset="-122"/>
                <a:ea typeface="方正北魏楷书简体" panose="03000509000000000000" charset="-122"/>
                <a:sym typeface="+mn-ea"/>
              </a:rPr>
              <a:t>，我们已经拥有开启新征程 、 实现新的更高目标的雄厚物质基础 。</a:t>
            </a:r>
            <a:endParaRPr lang="zh-CN" altLang="zh-CN" b="1" noProof="0" dirty="0">
              <a:ln>
                <a:noFill/>
              </a:ln>
              <a:effectLst/>
              <a:uLnTx/>
              <a:uFillTx/>
              <a:latin typeface="方正北魏楷书简体" panose="03000509000000000000" charset="-122"/>
              <a:ea typeface="方正北魏楷书简体" panose="03000509000000000000" charset="-122"/>
              <a:sym typeface="+mn-ea"/>
            </a:endParaRPr>
          </a:p>
        </p:txBody>
      </p:sp>
      <p:grpSp>
        <p:nvGrpSpPr>
          <p:cNvPr id="95" name="组合 94"/>
          <p:cNvGrpSpPr/>
          <p:nvPr/>
        </p:nvGrpSpPr>
        <p:grpSpPr>
          <a:xfrm>
            <a:off x="8130302" y="3395601"/>
            <a:ext cx="2136882" cy="2843834"/>
            <a:chOff x="5876331" y="1435177"/>
            <a:chExt cx="7374716" cy="3540729"/>
          </a:xfrm>
        </p:grpSpPr>
        <p:sp>
          <p:nvSpPr>
            <p:cNvPr id="96"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7"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sp>
          <p:nvSpPr>
            <p:cNvPr id="98"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阿里巴巴普惠体" panose="00020600040101010101" pitchFamily="18" charset="-122"/>
                <a:ea typeface="阿里巴巴普惠体" panose="00020600040101010101" pitchFamily="18" charset="-122"/>
                <a:cs typeface="+mn-ea"/>
                <a:sym typeface="宋体" panose="02010600030101010101" pitchFamily="2" charset="-122"/>
              </a:endParaRPr>
            </a:p>
          </p:txBody>
        </p:sp>
      </p:grpSp>
      <p:sp>
        <p:nvSpPr>
          <p:cNvPr id="99" name="矩形: 圆角 8"/>
          <p:cNvSpPr/>
          <p:nvPr/>
        </p:nvSpPr>
        <p:spPr bwMode="auto">
          <a:xfrm>
            <a:off x="7702768" y="2978805"/>
            <a:ext cx="3020695" cy="379730"/>
          </a:xfrm>
          <a:prstGeom prst="roundRect">
            <a:avLst>
              <a:gd name="adj" fmla="val 50000"/>
            </a:avLst>
          </a:prstGeom>
          <a:solidFill>
            <a:srgbClr val="CE001D"/>
          </a:soli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smtClean="0">
                <a:solidFill>
                  <a:schemeClr val="bg1"/>
                </a:solidFill>
                <a:latin typeface="方正小标宋简体" panose="00000600000000000000" charset="-122"/>
                <a:ea typeface="方正小标宋简体" panose="00000600000000000000" charset="-122"/>
              </a:rPr>
              <a:t>现实依据</a:t>
            </a:r>
            <a:endParaRPr kumimoji="0" lang="zh-CN" altLang="en-US" sz="2000" b="0" i="0" u="none" strike="noStrike" kern="0" cap="none" spc="0" normalizeH="0" baseline="0" noProof="0" dirty="0">
              <a:ln>
                <a:noFill/>
              </a:ln>
              <a:solidFill>
                <a:schemeClr val="bg1"/>
              </a:solidFill>
              <a:effectLst/>
              <a:uLnTx/>
              <a:uFillTx/>
              <a:latin typeface="方正小标宋简体" panose="00000600000000000000" charset="-122"/>
              <a:ea typeface="方正小标宋简体" panose="00000600000000000000" charset="-122"/>
            </a:endParaRPr>
          </a:p>
        </p:txBody>
      </p:sp>
      <p:sp>
        <p:nvSpPr>
          <p:cNvPr id="3" name="文本框 2"/>
          <p:cNvSpPr txBox="1"/>
          <p:nvPr/>
        </p:nvSpPr>
        <p:spPr>
          <a:xfrm>
            <a:off x="1681479" y="404495"/>
            <a:ext cx="6345897" cy="461665"/>
          </a:xfrm>
          <a:prstGeom prst="rect">
            <a:avLst/>
          </a:prstGeom>
          <a:noFill/>
        </p:spPr>
        <p:txBody>
          <a:bodyPr wrap="square" rtlCol="0">
            <a:spAutoFit/>
          </a:bodyPr>
          <a:lstStyle/>
          <a:p>
            <a:pPr algn="ctr">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新发展阶段和社会主义现代化</a:t>
            </a:r>
            <a:r>
              <a:rPr kumimoji="1" lang="zh-CN" altLang="en-US" sz="2400" b="1" dirty="0">
                <a:solidFill>
                  <a:srgbClr val="C00000"/>
                </a:solidFill>
                <a:latin typeface="方正小标宋简体" panose="00000600000000000000" charset="-122"/>
                <a:ea typeface="方正小标宋简体" panose="00000600000000000000" charset="-122"/>
                <a:sym typeface="+mn-lt"/>
              </a:rPr>
              <a:t>强国</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4" name="矩形 3"/>
          <p:cNvSpPr/>
          <p:nvPr/>
        </p:nvSpPr>
        <p:spPr>
          <a:xfrm rot="5400000" flipH="1">
            <a:off x="6469475" y="-392313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0" name="矩形 9"/>
          <p:cNvSpPr/>
          <p:nvPr/>
        </p:nvSpPr>
        <p:spPr>
          <a:xfrm>
            <a:off x="1316355" y="3461823"/>
            <a:ext cx="2213515" cy="2862322"/>
          </a:xfrm>
          <a:prstGeom prst="rect">
            <a:avLst/>
          </a:prstGeom>
        </p:spPr>
        <p:txBody>
          <a:bodyPr wrap="square">
            <a:spAutoFit/>
          </a:bodyPr>
          <a:lstStyle/>
          <a:p>
            <a:r>
              <a:rPr lang="zh-CN" altLang="en-US" b="1" dirty="0" smtClean="0">
                <a:latin typeface="方正北魏楷书简体" panose="03000509000000000000" charset="-122"/>
                <a:ea typeface="方正北魏楷书简体" panose="03000509000000000000" charset="-122"/>
              </a:rPr>
              <a:t>马克思主义者是远大理想和现实目标相结合 、历史必然性和发展阶段性相统一的统一论者 ， 坚信人类社会必然走向共产主义，但实现这一崇高目标必然经历若干历史阶段</a:t>
            </a:r>
            <a:endParaRPr lang="zh-CN" altLang="en-US" b="1" dirty="0">
              <a:latin typeface="方正北魏楷书简体" panose="03000509000000000000" charset="-122"/>
              <a:ea typeface="方正北魏楷书简体" panose="03000509000000000000" charset="-122"/>
            </a:endParaRPr>
          </a:p>
        </p:txBody>
      </p:sp>
      <p:sp>
        <p:nvSpPr>
          <p:cNvPr id="27" name="文本框 2"/>
          <p:cNvSpPr txBox="1"/>
          <p:nvPr/>
        </p:nvSpPr>
        <p:spPr>
          <a:xfrm>
            <a:off x="1145715" y="1472547"/>
            <a:ext cx="10038100" cy="1200329"/>
          </a:xfrm>
          <a:prstGeom prst="rect">
            <a:avLst/>
          </a:prstGeom>
          <a:noFill/>
          <a:ln>
            <a:solidFill>
              <a:srgbClr val="0070C0"/>
            </a:solidFill>
          </a:ln>
        </p:spPr>
        <p:txBody>
          <a:bodyPr wrap="square" rtlCol="0">
            <a:spAutoFit/>
          </a:bodyPr>
          <a:lstStyle/>
          <a:p>
            <a:pPr>
              <a:defRPr/>
            </a:pPr>
            <a:r>
              <a:rPr kumimoji="1" lang="zh-CN" altLang="en-US" sz="2400" b="1" dirty="0" smtClean="0">
                <a:solidFill>
                  <a:srgbClr val="C00000"/>
                </a:solidFill>
                <a:latin typeface="方正北魏楷书简体" panose="03000509000000000000" charset="-122"/>
                <a:ea typeface="方正北魏楷书简体" panose="03000509000000000000" charset="-122"/>
                <a:sym typeface="+mn-lt"/>
              </a:rPr>
              <a:t>     内涵：新</a:t>
            </a:r>
            <a:r>
              <a:rPr kumimoji="1" lang="zh-CN" altLang="en-US" sz="2400" b="1" dirty="0">
                <a:solidFill>
                  <a:srgbClr val="C00000"/>
                </a:solidFill>
                <a:latin typeface="方正北魏楷书简体" panose="03000509000000000000" charset="-122"/>
                <a:ea typeface="方正北魏楷书简体" panose="03000509000000000000" charset="-122"/>
                <a:sym typeface="+mn-lt"/>
              </a:rPr>
              <a:t>发展阶段 ，就是全面建设社会主义现代化国家、向第二个百年奋斗目标进军的阶段 ， 是我们党带领人民迎来从站起来 </a:t>
            </a:r>
            <a:r>
              <a:rPr kumimoji="1" lang="zh-CN" altLang="en-US" sz="2400" b="1" dirty="0" smtClean="0">
                <a:solidFill>
                  <a:srgbClr val="C00000"/>
                </a:solidFill>
                <a:latin typeface="方正北魏楷书简体" panose="03000509000000000000" charset="-122"/>
                <a:ea typeface="方正北魏楷书简体" panose="03000509000000000000" charset="-122"/>
                <a:sym typeface="+mn-lt"/>
              </a:rPr>
              <a:t>、富</a:t>
            </a:r>
            <a:r>
              <a:rPr kumimoji="1" lang="zh-CN" altLang="en-US" sz="2400" b="1" dirty="0">
                <a:solidFill>
                  <a:srgbClr val="C00000"/>
                </a:solidFill>
                <a:latin typeface="方正北魏楷书简体" panose="03000509000000000000" charset="-122"/>
                <a:ea typeface="方正北魏楷书简体" panose="03000509000000000000" charset="-122"/>
                <a:sym typeface="+mn-lt"/>
              </a:rPr>
              <a:t>起来到强起来</a:t>
            </a:r>
            <a:r>
              <a:rPr kumimoji="1" lang="zh-CN" altLang="en-US" sz="2400" b="1" dirty="0" smtClean="0">
                <a:solidFill>
                  <a:srgbClr val="C00000"/>
                </a:solidFill>
                <a:latin typeface="方正北魏楷书简体" panose="03000509000000000000" charset="-122"/>
                <a:ea typeface="方正北魏楷书简体" panose="03000509000000000000" charset="-122"/>
                <a:sym typeface="+mn-lt"/>
              </a:rPr>
              <a:t>历史性跨越</a:t>
            </a:r>
            <a:r>
              <a:rPr kumimoji="1" lang="zh-CN" altLang="en-US" sz="2400" b="1" dirty="0">
                <a:solidFill>
                  <a:srgbClr val="C00000"/>
                </a:solidFill>
                <a:latin typeface="方正北魏楷书简体" panose="03000509000000000000" charset="-122"/>
                <a:ea typeface="方正北魏楷书简体" panose="03000509000000000000" charset="-122"/>
                <a:sym typeface="+mn-lt"/>
              </a:rPr>
              <a:t>的新阶段 ，是我国社会主义发展进程中的一个重要阶段 。</a:t>
            </a:r>
            <a:endParaRPr kumimoji="1" lang="zh-CN" altLang="en-US" sz="2400" b="1" dirty="0">
              <a:solidFill>
                <a:srgbClr val="C00000"/>
              </a:solidFill>
              <a:latin typeface="方正北魏楷书简体" panose="03000509000000000000" charset="-122"/>
              <a:ea typeface="方正北魏楷书简体" panose="03000509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anim calcmode="lin" valueType="num">
                                      <p:cBhvr>
                                        <p:cTn id="25" dur="500" fill="hold"/>
                                        <p:tgtEl>
                                          <p:spTgt spid="8"/>
                                        </p:tgtEl>
                                        <p:attrNameLst>
                                          <p:attrName>ppt_x</p:attrName>
                                        </p:attrNameLst>
                                      </p:cBhvr>
                                      <p:tavLst>
                                        <p:tav tm="0">
                                          <p:val>
                                            <p:strVal val="#ppt_x"/>
                                          </p:val>
                                        </p:tav>
                                        <p:tav tm="100000">
                                          <p:val>
                                            <p:strVal val="#ppt_x"/>
                                          </p:val>
                                        </p:tav>
                                      </p:tavLst>
                                    </p:anim>
                                    <p:anim calcmode="lin" valueType="num">
                                      <p:cBhvr>
                                        <p:cTn id="2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p:tgtEl>
                                          <p:spTgt spid="93"/>
                                        </p:tgtEl>
                                        <p:attrNameLst>
                                          <p:attrName>ppt_y</p:attrName>
                                        </p:attrNameLst>
                                      </p:cBhvr>
                                      <p:tavLst>
                                        <p:tav tm="0">
                                          <p:val>
                                            <p:strVal val="#ppt_y+#ppt_h*1.125000"/>
                                          </p:val>
                                        </p:tav>
                                        <p:tav tm="100000">
                                          <p:val>
                                            <p:strVal val="#ppt_y"/>
                                          </p:val>
                                        </p:tav>
                                      </p:tavLst>
                                    </p:anim>
                                    <p:animEffect transition="in" filter="wipe(up)">
                                      <p:cBhvr>
                                        <p:cTn id="32" dur="500"/>
                                        <p:tgtEl>
                                          <p:spTgt spid="93"/>
                                        </p:tgtEl>
                                      </p:cBhvr>
                                    </p:animEffect>
                                  </p:childTnLst>
                                </p:cTn>
                              </p:par>
                            </p:childTnLst>
                          </p:cTn>
                        </p:par>
                        <p:par>
                          <p:cTn id="33" fill="hold">
                            <p:stCondLst>
                              <p:cond delay="500"/>
                            </p:stCondLst>
                            <p:childTnLst>
                              <p:par>
                                <p:cTn id="34" presetID="42"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500"/>
                                        <p:tgtEl>
                                          <p:spTgt spid="99"/>
                                        </p:tgtEl>
                                        <p:attrNameLst>
                                          <p:attrName>ppt_y</p:attrName>
                                        </p:attrNameLst>
                                      </p:cBhvr>
                                      <p:tavLst>
                                        <p:tav tm="0">
                                          <p:val>
                                            <p:strVal val="#ppt_y+#ppt_h*1.125000"/>
                                          </p:val>
                                        </p:tav>
                                        <p:tav tm="100000">
                                          <p:val>
                                            <p:strVal val="#ppt_y"/>
                                          </p:val>
                                        </p:tav>
                                      </p:tavLst>
                                    </p:anim>
                                    <p:animEffect transition="in" filter="wipe(up)">
                                      <p:cBhvr>
                                        <p:cTn id="44" dur="500"/>
                                        <p:tgtEl>
                                          <p:spTgt spid="99"/>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94"/>
                                        </p:tgtEl>
                                        <p:attrNameLst>
                                          <p:attrName>style.visibility</p:attrName>
                                        </p:attrNameLst>
                                      </p:cBhvr>
                                      <p:to>
                                        <p:strVal val="visible"/>
                                      </p:to>
                                    </p:set>
                                    <p:animEffect transition="in" filter="fade">
                                      <p:cBhvr>
                                        <p:cTn id="48" dur="500"/>
                                        <p:tgtEl>
                                          <p:spTgt spid="94"/>
                                        </p:tgtEl>
                                      </p:cBhvr>
                                    </p:animEffect>
                                    <p:anim calcmode="lin" valueType="num">
                                      <p:cBhvr>
                                        <p:cTn id="49" dur="500" fill="hold"/>
                                        <p:tgtEl>
                                          <p:spTgt spid="94"/>
                                        </p:tgtEl>
                                        <p:attrNameLst>
                                          <p:attrName>ppt_x</p:attrName>
                                        </p:attrNameLst>
                                      </p:cBhvr>
                                      <p:tavLst>
                                        <p:tav tm="0">
                                          <p:val>
                                            <p:strVal val="#ppt_x"/>
                                          </p:val>
                                        </p:tav>
                                        <p:tav tm="100000">
                                          <p:val>
                                            <p:strVal val="#ppt_x"/>
                                          </p:val>
                                        </p:tav>
                                      </p:tavLst>
                                    </p:anim>
                                    <p:anim calcmode="lin" valueType="num">
                                      <p:cBhvr>
                                        <p:cTn id="50" dur="5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6" grpId="0" animBg="1"/>
      <p:bldP spid="5" grpId="0"/>
      <p:bldP spid="93" grpId="0" bldLvl="0" animBg="1"/>
      <p:bldP spid="94" grpId="0"/>
      <p:bldP spid="99" grpId="0" bldLvl="0" animBg="1"/>
      <p:bldP spid="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8884920" cy="428307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（二）新发展阶段的新机遇新挑战</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pic>
        <p:nvPicPr>
          <p:cNvPr id="12" name="图片 11" descr="图片包含 游戏机, 灯光&#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320976" y="585671"/>
            <a:ext cx="6043914" cy="5405312"/>
          </a:xfrm>
          <a:prstGeom prst="rect">
            <a:avLst/>
          </a:prstGeom>
        </p:spPr>
      </p:pic>
      <p:cxnSp>
        <p:nvCxnSpPr>
          <p:cNvPr id="8" name="直接连接符 7"/>
          <p:cNvCxnSpPr/>
          <p:nvPr/>
        </p:nvCxnSpPr>
        <p:spPr>
          <a:xfrm>
            <a:off x="1337261" y="545416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465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170161" y="2082322"/>
            <a:ext cx="8075930" cy="1477328"/>
          </a:xfrm>
          <a:prstGeom prst="rect">
            <a:avLst/>
          </a:prstGeom>
        </p:spPr>
        <p:txBody>
          <a:bodyPr wrap="square">
            <a:spAutoFit/>
          </a:bodyPr>
          <a:lstStyle/>
          <a:p>
            <a:pPr indent="508000" fontAlgn="auto">
              <a:lnSpc>
                <a:spcPct val="150000"/>
              </a:lnSpc>
              <a:extLst>
                <a:ext uri="{35155182-B16C-46BC-9424-99874614C6A1}">
                  <wpsdc:indentchars xmlns:wpsdc="http://www.wps.cn/officeDocument/2017/drawingmlCustomData" val="200" checksum="282533468"/>
                </a:ext>
              </a:extLst>
            </a:pPr>
            <a:r>
              <a:rPr lang="en-US" altLang="zh-CN" sz="2000" dirty="0" smtClean="0">
                <a:latin typeface="方正小标宋简体" panose="00000600000000000000" charset="-122"/>
                <a:ea typeface="方正小标宋简体" panose="00000600000000000000" charset="-122"/>
                <a:cs typeface="方正小标宋简体" panose="00000600000000000000" charset="-122"/>
              </a:rPr>
              <a:t>     </a:t>
            </a:r>
            <a:r>
              <a:rPr lang="zh-CN" altLang="en-US" sz="2000" dirty="0" smtClean="0">
                <a:latin typeface="方正小标宋简体" panose="00000600000000000000" charset="-122"/>
                <a:ea typeface="方正小标宋简体" panose="00000600000000000000" charset="-122"/>
                <a:cs typeface="方正小标宋简体" panose="00000600000000000000" charset="-122"/>
              </a:rPr>
              <a:t>外部挑战与机遇</a:t>
            </a:r>
            <a:endParaRPr lang="en-US" altLang="zh-CN" sz="2000" dirty="0" smtClean="0">
              <a:latin typeface="方正小标宋简体" panose="00000600000000000000" charset="-122"/>
              <a:ea typeface="方正小标宋简体" panose="00000600000000000000" charset="-122"/>
              <a:cs typeface="方正小标宋简体" panose="00000600000000000000" charset="-122"/>
            </a:endParaRPr>
          </a:p>
          <a:p>
            <a:pPr indent="508000" fontAlgn="auto">
              <a:lnSpc>
                <a:spcPct val="150000"/>
              </a:lnSpc>
              <a:extLst>
                <a:ext uri="{35155182-B16C-46BC-9424-99874614C6A1}">
                  <wpsdc:indentchars xmlns:wpsdc="http://www.wps.cn/officeDocument/2017/drawingmlCustomData" val="200" checksum="282533468"/>
                </a:ext>
              </a:extLst>
            </a:pPr>
            <a:endParaRPr lang="en-US" altLang="zh-CN" sz="2000" dirty="0">
              <a:latin typeface="方正小标宋简体" panose="00000600000000000000" charset="-122"/>
              <a:ea typeface="方正小标宋简体" panose="00000600000000000000" charset="-122"/>
              <a:cs typeface="方正小标宋简体" panose="00000600000000000000" charset="-122"/>
            </a:endParaRPr>
          </a:p>
          <a:p>
            <a:pPr indent="508000" fontAlgn="auto">
              <a:lnSpc>
                <a:spcPct val="150000"/>
              </a:lnSpc>
              <a:extLst>
                <a:ext uri="{35155182-B16C-46BC-9424-99874614C6A1}">
                  <wpsdc:indentchars xmlns:wpsdc="http://www.wps.cn/officeDocument/2017/drawingmlCustomData" val="200" checksum="282533468"/>
                </a:ext>
              </a:extLst>
            </a:pPr>
            <a:r>
              <a:rPr lang="en-US" altLang="zh-CN" sz="2000" dirty="0" smtClean="0">
                <a:latin typeface="方正小标宋简体" panose="00000600000000000000" charset="-122"/>
                <a:ea typeface="方正小标宋简体" panose="00000600000000000000" charset="-122"/>
                <a:cs typeface="方正小标宋简体" panose="00000600000000000000" charset="-122"/>
              </a:rPr>
              <a:t>      </a:t>
            </a:r>
            <a:r>
              <a:rPr lang="zh-CN" altLang="en-US" sz="2000" dirty="0" smtClean="0">
                <a:latin typeface="方正小标宋简体" panose="00000600000000000000" charset="-122"/>
                <a:ea typeface="方正小标宋简体" panose="00000600000000000000" charset="-122"/>
                <a:cs typeface="方正小标宋简体" panose="00000600000000000000" charset="-122"/>
              </a:rPr>
              <a:t>内部挑战与机遇</a:t>
            </a:r>
            <a:endParaRPr lang="en-US" altLang="zh-CN" sz="2000" dirty="0">
              <a:latin typeface="方正小标宋简体" panose="00000600000000000000" charset="-122"/>
              <a:ea typeface="方正小标宋简体" panose="00000600000000000000" charset="-122"/>
              <a:cs typeface="方正小标宋简体" panose="00000600000000000000" charset="-122"/>
            </a:endParaRPr>
          </a:p>
        </p:txBody>
      </p:sp>
      <p:sp>
        <p:nvSpPr>
          <p:cNvPr id="4" name="流程图: 决策 3"/>
          <p:cNvSpPr/>
          <p:nvPr/>
        </p:nvSpPr>
        <p:spPr>
          <a:xfrm>
            <a:off x="1097280" y="2100615"/>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决策 4"/>
          <p:cNvSpPr/>
          <p:nvPr/>
        </p:nvSpPr>
        <p:spPr>
          <a:xfrm>
            <a:off x="1097280" y="3131667"/>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8" presetClass="entr" presetSubtype="0" accel="5000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7" dur="1000" fill="hold"/>
                                        <p:tgtEl>
                                          <p:spTgt spid="11"/>
                                        </p:tgtEl>
                                        <p:attrNameLst>
                                          <p:attrName>ppt_x</p:attrName>
                                        </p:attrNameLst>
                                      </p:cBhvr>
                                      <p:tavLst>
                                        <p:tav tm="0">
                                          <p:val>
                                            <p:fltVal val="-1"/>
                                          </p:val>
                                        </p:tav>
                                        <p:tav tm="50000">
                                          <p:val>
                                            <p:fltVal val="0.95"/>
                                          </p:val>
                                        </p:tav>
                                        <p:tav tm="100000">
                                          <p:val>
                                            <p:strVal val="#ppt_x"/>
                                          </p:val>
                                        </p:tav>
                                      </p:tavLst>
                                    </p:anim>
                                    <p:anim calcmode="lin" valueType="num">
                                      <p:cBhvr>
                                        <p:cTn id="28" dur="1000" fill="hold"/>
                                        <p:tgtEl>
                                          <p:spTgt spid="11"/>
                                        </p:tgtEl>
                                        <p:attrNameLst>
                                          <p:attrName>ppt_y</p:attrName>
                                        </p:attrNameLst>
                                      </p:cBhvr>
                                      <p:tavLst>
                                        <p:tav tm="0">
                                          <p:val>
                                            <p:strVal val="#ppt_y"/>
                                          </p:val>
                                        </p:tav>
                                        <p:tav tm="100000">
                                          <p:val>
                                            <p:strVal val="#ppt_y"/>
                                          </p:val>
                                        </p:tav>
                                      </p:tavLst>
                                    </p:anim>
                                    <p:animEffect transition="in" filter="fade">
                                      <p:cBhvr>
                                        <p:cTn id="2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97280" y="1481455"/>
            <a:ext cx="8884920" cy="4283075"/>
          </a:xfrm>
          <a:prstGeom prst="rect">
            <a:avLst/>
          </a:prstGeom>
          <a:noFill/>
          <a:ln w="19050" cap="flat" cmpd="sng" algn="ctr">
            <a:solidFill>
              <a:sysClr val="window" lastClr="FFFFFF">
                <a:lumMod val="50000"/>
              </a:sysClr>
            </a:solidFill>
            <a:prstDash val="sysDot"/>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eaLnBrk="1" fontAlgn="auto" hangingPunct="1">
              <a:spcBef>
                <a:spcPts val="0"/>
              </a:spcBef>
              <a:spcAft>
                <a:spcPts val="0"/>
              </a:spcAft>
              <a:defRPr/>
            </a:pPr>
            <a:endParaRPr kumimoji="1" lang="zh-CN" altLang="en-US" sz="2000" b="1" kern="0" dirty="0">
              <a:solidFill>
                <a:srgbClr val="C00000"/>
              </a:solidFill>
              <a:latin typeface="+mj-ea"/>
              <a:ea typeface="+mj-ea"/>
              <a:cs typeface="阿里巴巴普惠体" panose="00020600040101010101" pitchFamily="18" charset="-122"/>
            </a:endParaRPr>
          </a:p>
        </p:txBody>
      </p:sp>
      <p:sp>
        <p:nvSpPr>
          <p:cNvPr id="10" name="矩形: 圆角 12"/>
          <p:cNvSpPr/>
          <p:nvPr/>
        </p:nvSpPr>
        <p:spPr>
          <a:xfrm>
            <a:off x="1697355" y="1240790"/>
            <a:ext cx="7683500" cy="464820"/>
          </a:xfrm>
          <a:prstGeom prst="roundRect">
            <a:avLst>
              <a:gd name="adj" fmla="val 50000"/>
            </a:avLst>
          </a:prstGeom>
          <a:solidFill>
            <a:srgbClr val="C00000"/>
          </a:solidFill>
          <a:ln w="127000" cap="flat" cmpd="sng" algn="ctr">
            <a:solidFill>
              <a:srgbClr val="FF3300">
                <a:alpha val="1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90000"/>
              </a:lnSpc>
              <a:spcBef>
                <a:spcPct val="0"/>
              </a:spcBef>
              <a:spcAft>
                <a:spcPts val="0"/>
              </a:spcAft>
              <a:buClrTx/>
              <a:buSzTx/>
              <a:buFontTx/>
              <a:buNone/>
              <a:defRPr/>
            </a:pPr>
            <a:r>
              <a:rPr lang="zh-CN" altLang="en-US" sz="2000" b="1" noProof="0" dirty="0" smtClean="0">
                <a:ln>
                  <a:noFill/>
                </a:ln>
                <a:solidFill>
                  <a:schemeClr val="bg1"/>
                </a:solidFill>
                <a:effectLst/>
                <a:uLnTx/>
                <a:uFillTx/>
                <a:latin typeface="方正小标宋简体" panose="00000600000000000000" charset="-122"/>
                <a:ea typeface="方正小标宋简体" panose="00000600000000000000" charset="-122"/>
                <a:cs typeface="+mn-ea"/>
                <a:sym typeface="+mn-lt"/>
              </a:rPr>
              <a:t>（三）社会主义现代化强国建设的战略安排</a:t>
            </a:r>
            <a:endParaRPr lang="zh-CN" altLang="en-US" sz="2000" b="1" kern="0" noProof="0" dirty="0">
              <a:ln>
                <a:noFill/>
              </a:ln>
              <a:solidFill>
                <a:schemeClr val="bg1"/>
              </a:solidFill>
              <a:effectLst/>
              <a:uLnTx/>
              <a:uFillTx/>
              <a:latin typeface="方正小标宋简体" panose="00000600000000000000" charset="-122"/>
              <a:ea typeface="方正小标宋简体" panose="00000600000000000000" charset="-122"/>
              <a:cs typeface="+mn-ea"/>
              <a:sym typeface="+mn-lt"/>
            </a:endParaRPr>
          </a:p>
        </p:txBody>
      </p:sp>
      <p:cxnSp>
        <p:nvCxnSpPr>
          <p:cNvPr id="8" name="直接连接符 7"/>
          <p:cNvCxnSpPr/>
          <p:nvPr/>
        </p:nvCxnSpPr>
        <p:spPr>
          <a:xfrm>
            <a:off x="1337261" y="5454169"/>
            <a:ext cx="4991784" cy="0"/>
          </a:xfrm>
          <a:prstGeom prst="line">
            <a:avLst/>
          </a:prstGeom>
          <a:noFill/>
          <a:ln w="6350" cap="flat" cmpd="sng" algn="ctr">
            <a:solidFill>
              <a:srgbClr val="C00000"/>
            </a:solidFill>
            <a:prstDash val="solid"/>
            <a:miter lim="800000"/>
          </a:ln>
          <a:effectLst/>
        </p:spPr>
      </p:cxnSp>
      <p:sp>
        <p:nvSpPr>
          <p:cNvPr id="3" name="文本框 2"/>
          <p:cNvSpPr txBox="1"/>
          <p:nvPr/>
        </p:nvSpPr>
        <p:spPr>
          <a:xfrm>
            <a:off x="1681480" y="413385"/>
            <a:ext cx="6266766" cy="461665"/>
          </a:xfrm>
          <a:prstGeom prst="rect">
            <a:avLst/>
          </a:prstGeom>
          <a:noFill/>
        </p:spPr>
        <p:txBody>
          <a:bodyPr wrap="square" rtlCol="0">
            <a:spAutoFit/>
          </a:bodyPr>
          <a:lstStyle/>
          <a:p>
            <a:pPr algn="ctr" eaLnBrk="1" fontAlgn="auto" hangingPunct="1">
              <a:spcBef>
                <a:spcPts val="0"/>
              </a:spcBef>
              <a:spcAft>
                <a:spcPts val="0"/>
              </a:spcAft>
              <a:defRPr/>
            </a:pPr>
            <a:r>
              <a:rPr kumimoji="1" lang="zh-CN" altLang="en-US" sz="2400" b="1" dirty="0">
                <a:solidFill>
                  <a:srgbClr val="C00000"/>
                </a:solidFill>
                <a:latin typeface="方正小标宋简体" panose="00000600000000000000" charset="-122"/>
                <a:ea typeface="方正小标宋简体" panose="00000600000000000000" charset="-122"/>
                <a:sym typeface="+mn-ea"/>
              </a:rPr>
              <a:t>三</a:t>
            </a:r>
            <a:r>
              <a:rPr kumimoji="1" lang="zh-CN" altLang="en-US" sz="2400" b="1" dirty="0" smtClean="0">
                <a:solidFill>
                  <a:srgbClr val="C00000"/>
                </a:solidFill>
                <a:latin typeface="方正小标宋简体" panose="00000600000000000000" charset="-122"/>
                <a:ea typeface="方正小标宋简体" panose="00000600000000000000" charset="-122"/>
                <a:sym typeface="+mn-ea"/>
              </a:rPr>
              <a:t>、</a:t>
            </a:r>
            <a:r>
              <a:rPr kumimoji="1" lang="zh-CN" altLang="en-US" sz="2400" b="1" dirty="0">
                <a:solidFill>
                  <a:srgbClr val="C00000"/>
                </a:solidFill>
                <a:latin typeface="方正小标宋简体" panose="00000600000000000000" charset="-122"/>
                <a:ea typeface="方正小标宋简体" panose="00000600000000000000" charset="-122"/>
                <a:sym typeface="+mn-lt"/>
              </a:rPr>
              <a:t>新</a:t>
            </a:r>
            <a:r>
              <a:rPr kumimoji="1" lang="zh-CN" altLang="en-US" sz="2400" b="1" dirty="0" smtClean="0">
                <a:solidFill>
                  <a:srgbClr val="C00000"/>
                </a:solidFill>
                <a:latin typeface="方正小标宋简体" panose="00000600000000000000" charset="-122"/>
                <a:ea typeface="方正小标宋简体" panose="00000600000000000000" charset="-122"/>
                <a:sym typeface="+mn-lt"/>
              </a:rPr>
              <a:t>发展阶段和社会主义现代化强国建设</a:t>
            </a:r>
            <a:endParaRPr kumimoji="1" lang="zh-CN" altLang="en-US" sz="2400" b="1" dirty="0">
              <a:solidFill>
                <a:srgbClr val="C00000"/>
              </a:solidFill>
              <a:latin typeface="方正小标宋简体" panose="00000600000000000000" charset="-122"/>
              <a:ea typeface="方正小标宋简体" panose="00000600000000000000" charset="-122"/>
              <a:sym typeface="+mn-ea"/>
            </a:endParaRPr>
          </a:p>
        </p:txBody>
      </p:sp>
      <p:sp>
        <p:nvSpPr>
          <p:cNvPr id="6" name="矩形 5"/>
          <p:cNvSpPr/>
          <p:nvPr/>
        </p:nvSpPr>
        <p:spPr>
          <a:xfrm rot="5400000" flipH="1">
            <a:off x="6469475" y="-3912970"/>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1" name="矩形 10"/>
          <p:cNvSpPr/>
          <p:nvPr/>
        </p:nvSpPr>
        <p:spPr>
          <a:xfrm>
            <a:off x="1170161" y="2082322"/>
            <a:ext cx="8075930" cy="3231654"/>
          </a:xfrm>
          <a:prstGeom prst="rect">
            <a:avLst/>
          </a:prstGeom>
        </p:spPr>
        <p:txBody>
          <a:bodyPr wrap="square">
            <a:spAutoFit/>
          </a:bodyPr>
          <a:lstStyle/>
          <a:p>
            <a:pPr indent="508000" fontAlgn="auto">
              <a:lnSpc>
                <a:spcPct val="150000"/>
              </a:lnSpc>
              <a:extLst>
                <a:ext uri="{35155182-B16C-46BC-9424-99874614C6A1}">
                  <wpsdc:indentchars xmlns:wpsdc="http://www.wps.cn/officeDocument/2017/drawingmlCustomData" val="200" checksum="282533468"/>
                </a:ext>
              </a:extLst>
            </a:pPr>
            <a:r>
              <a:rPr lang="zh-CN" altLang="en-US" sz="2000" dirty="0" smtClean="0">
                <a:latin typeface="方正小标宋简体" panose="00000600000000000000" charset="-122"/>
                <a:ea typeface="方正小标宋简体" panose="00000600000000000000" charset="-122"/>
                <a:cs typeface="方正小标宋简体" panose="00000600000000000000" charset="-122"/>
              </a:rPr>
              <a:t>   </a:t>
            </a:r>
            <a:r>
              <a:rPr lang="zh-CN" altLang="en-US" sz="2400" b="1" dirty="0" smtClean="0">
                <a:latin typeface="华文楷体" panose="02010600040101010101" pitchFamily="2" charset="-122"/>
                <a:ea typeface="华文楷体" panose="02010600040101010101" pitchFamily="2" charset="-122"/>
                <a:cs typeface="方正小标宋简体" panose="00000600000000000000" charset="-122"/>
              </a:rPr>
              <a:t>开启</a:t>
            </a:r>
            <a:r>
              <a:rPr lang="zh-CN" altLang="en-US" sz="2400" b="1" dirty="0">
                <a:latin typeface="华文楷体" panose="02010600040101010101" pitchFamily="2" charset="-122"/>
                <a:ea typeface="华文楷体" panose="02010600040101010101" pitchFamily="2" charset="-122"/>
                <a:cs typeface="方正小标宋简体" panose="00000600000000000000" charset="-122"/>
              </a:rPr>
              <a:t>全面建设社会主义现代化强国的新征程</a:t>
            </a:r>
            <a:endParaRPr lang="zh-CN" altLang="en-US" sz="2400" b="1" dirty="0">
              <a:latin typeface="华文楷体" panose="02010600040101010101" pitchFamily="2" charset="-122"/>
              <a:ea typeface="华文楷体" panose="02010600040101010101" pitchFamily="2" charset="-122"/>
              <a:cs typeface="方正小标宋简体" panose="00000600000000000000" charset="-122"/>
            </a:endParaRPr>
          </a:p>
          <a:p>
            <a:pPr indent="508000" fontAlgn="auto">
              <a:lnSpc>
                <a:spcPct val="150000"/>
              </a:lnSpc>
              <a:extLst>
                <a:ext uri="{35155182-B16C-46BC-9424-99874614C6A1}">
                  <wpsdc:indentchars xmlns:wpsdc="http://www.wps.cn/officeDocument/2017/drawingmlCustomData" val="200" checksum="282533468"/>
                </a:ext>
              </a:extLst>
            </a:pPr>
            <a:endParaRPr lang="en-US" altLang="zh-CN" sz="2000" b="1" dirty="0" smtClean="0">
              <a:latin typeface="华文楷体" panose="02010600040101010101" pitchFamily="2" charset="-122"/>
              <a:ea typeface="华文楷体" panose="02010600040101010101" pitchFamily="2" charset="-122"/>
              <a:cs typeface="方正小标宋简体" panose="00000600000000000000" charset="-122"/>
            </a:endParaRPr>
          </a:p>
          <a:p>
            <a:pPr lvl="0" indent="508000">
              <a:lnSpc>
                <a:spcPct val="150000"/>
              </a:lnSpc>
              <a:extLst>
                <a:ext uri="{35155182-B16C-46BC-9424-99874614C6A1}">
                  <wpsdc:indentchars xmlns:wpsdc="http://www.wps.cn/officeDocument/2017/drawingmlCustomData" val="200" checksum="282533468"/>
                </a:ext>
              </a:extLst>
            </a:pPr>
            <a:r>
              <a:rPr lang="zh-CN" altLang="en-US" sz="2000" b="1" dirty="0" smtClean="0">
                <a:latin typeface="华文楷体" panose="02010600040101010101" pitchFamily="2" charset="-122"/>
                <a:ea typeface="华文楷体" panose="02010600040101010101" pitchFamily="2" charset="-122"/>
              </a:rPr>
              <a:t>    </a:t>
            </a:r>
            <a:r>
              <a:rPr lang="zh-CN" altLang="en-US" sz="2400" b="1" dirty="0" smtClean="0">
                <a:latin typeface="华文楷体" panose="02010600040101010101" pitchFamily="2" charset="-122"/>
                <a:ea typeface="华文楷体" panose="02010600040101010101" pitchFamily="2" charset="-122"/>
              </a:rPr>
              <a:t>实现</a:t>
            </a:r>
            <a:r>
              <a:rPr lang="zh-CN" altLang="en-US" sz="2400" b="1" dirty="0">
                <a:latin typeface="华文楷体" panose="02010600040101010101" pitchFamily="2" charset="-122"/>
                <a:ea typeface="华文楷体" panose="02010600040101010101" pitchFamily="2" charset="-122"/>
              </a:rPr>
              <a:t>社会主义现代化强国“两步走”战略的具体安排</a:t>
            </a:r>
            <a:endParaRPr lang="zh-CN" altLang="en-US" sz="2400" b="1" dirty="0">
              <a:latin typeface="华文楷体" panose="02010600040101010101" pitchFamily="2" charset="-122"/>
              <a:ea typeface="华文楷体" panose="02010600040101010101" pitchFamily="2" charset="-122"/>
            </a:endParaRPr>
          </a:p>
          <a:p>
            <a:pPr indent="508000" fontAlgn="auto">
              <a:lnSpc>
                <a:spcPct val="150000"/>
              </a:lnSpc>
            </a:pPr>
            <a:endParaRPr lang="en-US" altLang="zh-CN" sz="2400" dirty="0" smtClean="0">
              <a:latin typeface="方正小标宋简体" panose="00000600000000000000" charset="-122"/>
              <a:ea typeface="方正小标宋简体" panose="00000600000000000000" charset="-122"/>
              <a:cs typeface="方正小标宋简体" panose="00000600000000000000" charset="-122"/>
            </a:endParaRPr>
          </a:p>
          <a:p>
            <a:pPr indent="508000" fontAlgn="auto">
              <a:lnSpc>
                <a:spcPct val="150000"/>
              </a:lnSpc>
            </a:pPr>
            <a:r>
              <a:rPr lang="zh-CN" altLang="en-US" sz="2400" b="1" dirty="0" smtClean="0">
                <a:latin typeface="华文楷体" panose="02010600040101010101" pitchFamily="2" charset="-122"/>
                <a:ea typeface="华文楷体" panose="02010600040101010101" pitchFamily="2" charset="-122"/>
                <a:cs typeface="方正小标宋简体" panose="00000600000000000000" charset="-122"/>
              </a:rPr>
              <a:t>    社会主义</a:t>
            </a:r>
            <a:r>
              <a:rPr lang="zh-CN" altLang="en-US" sz="2400" b="1" dirty="0">
                <a:latin typeface="华文楷体" panose="02010600040101010101" pitchFamily="2" charset="-122"/>
                <a:ea typeface="华文楷体" panose="02010600040101010101" pitchFamily="2" charset="-122"/>
                <a:cs typeface="方正小标宋简体" panose="00000600000000000000" charset="-122"/>
              </a:rPr>
              <a:t>现代化强国建设的战略</a:t>
            </a:r>
            <a:r>
              <a:rPr lang="zh-CN" altLang="en-US" sz="2400" b="1" dirty="0" smtClean="0">
                <a:latin typeface="华文楷体" panose="02010600040101010101" pitchFamily="2" charset="-122"/>
                <a:ea typeface="华文楷体" panose="02010600040101010101" pitchFamily="2" charset="-122"/>
                <a:cs typeface="方正小标宋简体" panose="00000600000000000000" charset="-122"/>
              </a:rPr>
              <a:t>安排的现实意义</a:t>
            </a:r>
            <a:endParaRPr lang="en-US" altLang="zh-CN" sz="2400" b="1" dirty="0">
              <a:latin typeface="华文楷体" panose="02010600040101010101" pitchFamily="2" charset="-122"/>
              <a:ea typeface="华文楷体" panose="02010600040101010101" pitchFamily="2" charset="-122"/>
              <a:cs typeface="方正小标宋简体" panose="00000600000000000000" charset="-122"/>
            </a:endParaRPr>
          </a:p>
          <a:p>
            <a:pPr indent="508000" fontAlgn="auto">
              <a:lnSpc>
                <a:spcPct val="150000"/>
              </a:lnSpc>
              <a:extLst>
                <a:ext uri="{35155182-B16C-46BC-9424-99874614C6A1}">
                  <wpsdc:indentchars xmlns:wpsdc="http://www.wps.cn/officeDocument/2017/drawingmlCustomData" val="200" checksum="282533468"/>
                </a:ext>
              </a:extLst>
            </a:pPr>
            <a:r>
              <a:rPr lang="en-US" altLang="zh-CN" sz="2000" dirty="0" smtClean="0">
                <a:latin typeface="方正小标宋简体" panose="00000600000000000000" charset="-122"/>
                <a:ea typeface="方正小标宋简体" panose="00000600000000000000" charset="-122"/>
                <a:cs typeface="方正小标宋简体" panose="00000600000000000000" charset="-122"/>
              </a:rPr>
              <a:t>      </a:t>
            </a:r>
            <a:endParaRPr lang="en-US" altLang="zh-CN" sz="2000" dirty="0">
              <a:latin typeface="方正小标宋简体" panose="00000600000000000000" charset="-122"/>
              <a:ea typeface="方正小标宋简体" panose="00000600000000000000" charset="-122"/>
              <a:cs typeface="方正小标宋简体" panose="00000600000000000000" charset="-122"/>
            </a:endParaRPr>
          </a:p>
        </p:txBody>
      </p:sp>
      <p:sp>
        <p:nvSpPr>
          <p:cNvPr id="4" name="流程图: 决策 3"/>
          <p:cNvSpPr/>
          <p:nvPr/>
        </p:nvSpPr>
        <p:spPr>
          <a:xfrm>
            <a:off x="1011945" y="2082322"/>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1</a:t>
            </a:r>
            <a:endParaRPr lang="zh-CN" altLang="en-US" dirty="0"/>
          </a:p>
        </p:txBody>
      </p:sp>
      <p:sp>
        <p:nvSpPr>
          <p:cNvPr id="5" name="流程图: 决策 4"/>
          <p:cNvSpPr/>
          <p:nvPr/>
        </p:nvSpPr>
        <p:spPr>
          <a:xfrm>
            <a:off x="1097280" y="3131667"/>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a:t>
            </a:r>
            <a:endParaRPr lang="zh-CN" altLang="en-US" dirty="0"/>
          </a:p>
        </p:txBody>
      </p:sp>
      <p:sp>
        <p:nvSpPr>
          <p:cNvPr id="2" name="流程图: 决策 1"/>
          <p:cNvSpPr/>
          <p:nvPr/>
        </p:nvSpPr>
        <p:spPr>
          <a:xfrm>
            <a:off x="1123657" y="4123593"/>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3</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8" presetClass="entr" presetSubtype="0" accel="5000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7" dur="1000" fill="hold"/>
                                        <p:tgtEl>
                                          <p:spTgt spid="11"/>
                                        </p:tgtEl>
                                        <p:attrNameLst>
                                          <p:attrName>ppt_x</p:attrName>
                                        </p:attrNameLst>
                                      </p:cBhvr>
                                      <p:tavLst>
                                        <p:tav tm="0">
                                          <p:val>
                                            <p:fltVal val="-1"/>
                                          </p:val>
                                        </p:tav>
                                        <p:tav tm="50000">
                                          <p:val>
                                            <p:fltVal val="0.95"/>
                                          </p:val>
                                        </p:tav>
                                        <p:tav tm="100000">
                                          <p:val>
                                            <p:strVal val="#ppt_x"/>
                                          </p:val>
                                        </p:tav>
                                      </p:tavLst>
                                    </p:anim>
                                    <p:anim calcmode="lin" valueType="num">
                                      <p:cBhvr>
                                        <p:cTn id="28" dur="1000" fill="hold"/>
                                        <p:tgtEl>
                                          <p:spTgt spid="11"/>
                                        </p:tgtEl>
                                        <p:attrNameLst>
                                          <p:attrName>ppt_y</p:attrName>
                                        </p:attrNameLst>
                                      </p:cBhvr>
                                      <p:tavLst>
                                        <p:tav tm="0">
                                          <p:val>
                                            <p:strVal val="#ppt_y"/>
                                          </p:val>
                                        </p:tav>
                                        <p:tav tm="100000">
                                          <p:val>
                                            <p:strVal val="#ppt_y"/>
                                          </p:val>
                                        </p:tav>
                                      </p:tavLst>
                                    </p:anim>
                                    <p:animEffect transition="in" filter="fade">
                                      <p:cBhvr>
                                        <p:cTn id="2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6" grpId="0" bldLvl="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894080" y="2037080"/>
            <a:ext cx="10546715" cy="1198880"/>
          </a:xfrm>
          <a:prstGeom prst="rect">
            <a:avLst/>
          </a:prstGeom>
          <a:noFill/>
        </p:spPr>
        <p:txBody>
          <a:bodyPr wrap="square" rtlCol="0">
            <a:spAutoFit/>
          </a:bodyPr>
          <a:lstStyle/>
          <a:p>
            <a:r>
              <a:rPr kumimoji="1" lang="zh-CN" altLang="en-US" sz="4400" b="1" dirty="0">
                <a:solidFill>
                  <a:srgbClr val="C00000"/>
                </a:solidFill>
                <a:latin typeface="仿宋" panose="02010609060101010101" pitchFamily="49" charset="-122"/>
                <a:ea typeface="仿宋" panose="02010609060101010101" pitchFamily="49" charset="-122"/>
                <a:sym typeface="+mn-ea"/>
              </a:rPr>
              <a:t>（一）社会</a:t>
            </a:r>
            <a:r>
              <a:rPr kumimoji="1" lang="zh-CN" altLang="en-US" sz="4400" b="1" dirty="0" smtClean="0">
                <a:solidFill>
                  <a:srgbClr val="C00000"/>
                </a:solidFill>
                <a:latin typeface="仿宋" panose="02010609060101010101" pitchFamily="49" charset="-122"/>
                <a:ea typeface="仿宋" panose="02010609060101010101" pitchFamily="49" charset="-122"/>
                <a:sym typeface="+mn-ea"/>
              </a:rPr>
              <a:t>主要矛盾的</a:t>
            </a:r>
            <a:r>
              <a:rPr kumimoji="1" lang="zh-CN" altLang="en-US" sz="4400" b="1" dirty="0">
                <a:solidFill>
                  <a:srgbClr val="C00000"/>
                </a:solidFill>
                <a:latin typeface="仿宋" panose="02010609060101010101" pitchFamily="49" charset="-122"/>
                <a:ea typeface="仿宋" panose="02010609060101010101" pitchFamily="49" charset="-122"/>
                <a:sym typeface="+mn-ea"/>
              </a:rPr>
              <a:t>变化</a:t>
            </a:r>
            <a:endParaRPr kumimoji="1" lang="zh-CN" altLang="en-US" sz="4400" b="1" dirty="0">
              <a:solidFill>
                <a:srgbClr val="C00000"/>
              </a:solidFill>
              <a:latin typeface="仿宋" panose="02010609060101010101" pitchFamily="49" charset="-122"/>
              <a:ea typeface="仿宋" panose="02010609060101010101" pitchFamily="49" charset="-122"/>
              <a:sym typeface="+mn-ea"/>
            </a:endParaRPr>
          </a:p>
          <a:p>
            <a:pPr algn="r"/>
            <a:r>
              <a:rPr kumimoji="1" lang="zh-CN" altLang="en-US" sz="2800" b="1" dirty="0">
                <a:solidFill>
                  <a:srgbClr val="C00000"/>
                </a:solidFill>
                <a:latin typeface="仿宋" panose="02010609060101010101" pitchFamily="49" charset="-122"/>
                <a:ea typeface="仿宋" panose="02010609060101010101" pitchFamily="49" charset="-122"/>
                <a:sym typeface="+mn-ea"/>
              </a:rPr>
              <a:t>（是什么？）</a:t>
            </a:r>
            <a:endParaRPr kumimoji="1" lang="zh-CN" altLang="en-US" sz="2800" b="1" dirty="0">
              <a:solidFill>
                <a:srgbClr val="C00000"/>
              </a:solidFill>
              <a:latin typeface="仿宋" panose="02010609060101010101" pitchFamily="49" charset="-122"/>
              <a:ea typeface="仿宋" panose="02010609060101010101" pitchFamily="49" charset="-122"/>
              <a:sym typeface="+mn-ea"/>
            </a:endParaRPr>
          </a:p>
        </p:txBody>
      </p:sp>
      <p:sp>
        <p:nvSpPr>
          <p:cNvPr id="3" name="矩形 2"/>
          <p:cNvSpPr/>
          <p:nvPr/>
        </p:nvSpPr>
        <p:spPr>
          <a:xfrm rot="5400000" flipH="1">
            <a:off x="6165820" y="-1750285"/>
            <a:ext cx="36000" cy="1015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2" name="文本框 1"/>
          <p:cNvSpPr txBox="1"/>
          <p:nvPr/>
        </p:nvSpPr>
        <p:spPr>
          <a:xfrm>
            <a:off x="5344795" y="3594219"/>
            <a:ext cx="5743575" cy="368300"/>
          </a:xfrm>
          <a:prstGeom prst="rect">
            <a:avLst/>
          </a:prstGeom>
          <a:noFill/>
        </p:spPr>
        <p:txBody>
          <a:bodyPr wrap="square">
            <a:spAutoFit/>
          </a:bodyPr>
          <a:lstStyle/>
          <a:p>
            <a:pPr algn="dist"/>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我</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国</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会</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主</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要</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矛</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盾</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的</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转</a:t>
            </a:r>
            <a:r>
              <a:rPr lang="en-US" altLang="zh-CN"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a:t>
            </a:r>
            <a:r>
              <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化</a:t>
            </a:r>
            <a:endParaRPr lang="zh-CN" altLang="en-US" kern="10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 grpId="0" bldLvl="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857250" y="846992"/>
            <a:ext cx="10168302" cy="647700"/>
          </a:xfrm>
          <a:prstGeom prst="rect">
            <a:avLst/>
          </a:prstGeom>
          <a:solidFill>
            <a:schemeClr val="accent1">
              <a:lumMod val="60000"/>
              <a:lumOff val="40000"/>
            </a:schemeClr>
          </a:solidFill>
          <a:ln w="9525">
            <a:solidFill>
              <a:srgbClr val="FF0000"/>
            </a:solidFill>
            <a:miter lim="800000"/>
          </a:ln>
        </p:spPr>
        <p:txBody>
          <a:bodyPr vert="horz" wrap="square" lIns="121917" tIns="60958" rIns="121917" bIns="60958"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zh-CN" sz="3700" b="1" dirty="0" smtClean="0">
                <a:solidFill>
                  <a:schemeClr val="bg1"/>
                </a:solidFill>
              </a:rPr>
              <a:t>1</a:t>
            </a:r>
            <a:r>
              <a:rPr lang="zh-CN" altLang="en-US" sz="3700" b="1" dirty="0" smtClean="0">
                <a:solidFill>
                  <a:schemeClr val="bg1"/>
                </a:solidFill>
              </a:rPr>
              <a:t>、开启全面建设社会主义现代化强国的新征程</a:t>
            </a:r>
            <a:endParaRPr lang="zh-CN" altLang="en-US" sz="3700" b="1" dirty="0" smtClean="0">
              <a:solidFill>
                <a:schemeClr val="bg1"/>
              </a:solidFill>
            </a:endParaRPr>
          </a:p>
          <a:p>
            <a:pPr>
              <a:buFont typeface="Arial" panose="020B0604020202020204" pitchFamily="34" charset="0"/>
              <a:buNone/>
            </a:pPr>
            <a:endParaRPr lang="zh-CN" altLang="en-US" sz="3700" b="1" dirty="0" smtClean="0"/>
          </a:p>
          <a:p>
            <a:pPr>
              <a:buFontTx/>
              <a:buNone/>
            </a:pPr>
            <a:endParaRPr lang="zh-CN" altLang="en-US" sz="3700" b="1" dirty="0"/>
          </a:p>
        </p:txBody>
      </p:sp>
      <p:sp useBgFill="1">
        <p:nvSpPr>
          <p:cNvPr id="3" name="Text Box 2"/>
          <p:cNvSpPr txBox="1">
            <a:spLocks noChangeArrowheads="1"/>
          </p:cNvSpPr>
          <p:nvPr/>
        </p:nvSpPr>
        <p:spPr bwMode="auto">
          <a:xfrm>
            <a:off x="565067" y="1598736"/>
            <a:ext cx="10752667" cy="615949"/>
          </a:xfrm>
          <a:prstGeom prst="rect">
            <a:avLst/>
          </a:prstGeom>
          <a:ln w="38100">
            <a:solidFill>
              <a:srgbClr val="808080"/>
            </a:solidFill>
            <a:miter lim="800000"/>
          </a:ln>
          <a:effectLst>
            <a:outerShdw dist="107763" dir="18900000" algn="ctr" rotWithShape="0">
              <a:srgbClr val="B2B2B2">
                <a:alpha val="50000"/>
              </a:srgbClr>
            </a:outerShdw>
          </a:effectLst>
        </p:spPr>
        <p:txBody>
          <a:bodyPr lIns="121917" tIns="60958" rIns="121917" bIns="60958">
            <a:spAutoFit/>
          </a:bodyPr>
          <a:lstStyle/>
          <a:p>
            <a:pPr eaLnBrk="0" hangingPunct="0">
              <a:lnSpc>
                <a:spcPct val="120000"/>
              </a:lnSpc>
              <a:spcBef>
                <a:spcPct val="20000"/>
              </a:spcBef>
              <a:buSzPct val="80000"/>
              <a:defRPr/>
            </a:pPr>
            <a:r>
              <a:rPr lang="en-US" altLang="zh-CN" sz="2700" kern="0" dirty="0">
                <a:solidFill>
                  <a:srgbClr val="111111"/>
                </a:solidFill>
                <a:effectLst>
                  <a:outerShdw blurRad="38100" dist="38100" dir="2700000" algn="tl">
                    <a:srgbClr val="C0C0C0"/>
                  </a:outerShdw>
                </a:effectLst>
                <a:latin typeface="Tahoma" panose="020B0604030504040204" pitchFamily="34" charset="0"/>
              </a:rPr>
              <a:t>1987</a:t>
            </a:r>
            <a:r>
              <a:rPr lang="zh-CN" altLang="en-US" sz="2700" kern="0" dirty="0">
                <a:solidFill>
                  <a:srgbClr val="111111"/>
                </a:solidFill>
                <a:effectLst>
                  <a:outerShdw blurRad="38100" dist="38100" dir="2700000" algn="tl">
                    <a:srgbClr val="C0C0C0"/>
                  </a:outerShdw>
                </a:effectLst>
                <a:latin typeface="Tahoma" panose="020B0604030504040204" pitchFamily="34" charset="0"/>
              </a:rPr>
              <a:t>年</a:t>
            </a:r>
            <a:r>
              <a:rPr lang="en-US" altLang="zh-CN" sz="2700" kern="0" dirty="0">
                <a:solidFill>
                  <a:srgbClr val="111111"/>
                </a:solidFill>
                <a:effectLst>
                  <a:outerShdw blurRad="38100" dist="38100" dir="2700000" algn="tl">
                    <a:srgbClr val="C0C0C0"/>
                  </a:outerShdw>
                </a:effectLst>
                <a:latin typeface="Tahoma" panose="020B0604030504040204" pitchFamily="34" charset="0"/>
              </a:rPr>
              <a:t>10</a:t>
            </a:r>
            <a:r>
              <a:rPr lang="zh-CN" altLang="en-US" sz="2700" kern="0" dirty="0">
                <a:solidFill>
                  <a:srgbClr val="111111"/>
                </a:solidFill>
                <a:effectLst>
                  <a:outerShdw blurRad="38100" dist="38100" dir="2700000" algn="tl">
                    <a:srgbClr val="C0C0C0"/>
                  </a:outerShdw>
                </a:effectLst>
                <a:latin typeface="Tahoma" panose="020B0604030504040204" pitchFamily="34" charset="0"/>
              </a:rPr>
              <a:t>月，党的十三大确立了邓小平</a:t>
            </a:r>
            <a:r>
              <a:rPr lang="zh-CN" altLang="en-US" sz="2700" kern="0" dirty="0">
                <a:solidFill>
                  <a:srgbClr val="111111"/>
                </a:solidFill>
                <a:effectLst>
                  <a:outerShdw blurRad="38100" dist="38100" dir="2700000" algn="tl">
                    <a:srgbClr val="C0C0C0"/>
                  </a:outerShdw>
                </a:effectLst>
                <a:latin typeface="Arial" panose="020B0604020202020204"/>
              </a:rPr>
              <a:t>“</a:t>
            </a:r>
            <a:r>
              <a:rPr lang="zh-CN" altLang="en-US" sz="2700" kern="0" dirty="0">
                <a:solidFill>
                  <a:srgbClr val="111111"/>
                </a:solidFill>
                <a:effectLst>
                  <a:outerShdw blurRad="38100" dist="38100" dir="2700000" algn="tl">
                    <a:srgbClr val="C0C0C0"/>
                  </a:outerShdw>
                </a:effectLst>
                <a:latin typeface="Tahoma" panose="020B0604030504040204" pitchFamily="34" charset="0"/>
              </a:rPr>
              <a:t>三步走</a:t>
            </a:r>
            <a:r>
              <a:rPr lang="zh-CN" altLang="en-US" sz="2700" kern="0" dirty="0">
                <a:solidFill>
                  <a:srgbClr val="111111"/>
                </a:solidFill>
                <a:effectLst>
                  <a:outerShdw blurRad="38100" dist="38100" dir="2700000" algn="tl">
                    <a:srgbClr val="C0C0C0"/>
                  </a:outerShdw>
                </a:effectLst>
                <a:latin typeface="Arial" panose="020B0604020202020204"/>
              </a:rPr>
              <a:t>”</a:t>
            </a:r>
            <a:r>
              <a:rPr lang="zh-CN" altLang="en-US" sz="2700" kern="0" dirty="0">
                <a:solidFill>
                  <a:srgbClr val="111111"/>
                </a:solidFill>
                <a:effectLst>
                  <a:outerShdw blurRad="38100" dist="38100" dir="2700000" algn="tl">
                    <a:srgbClr val="C0C0C0"/>
                  </a:outerShdw>
                </a:effectLst>
                <a:latin typeface="Tahoma" panose="020B0604030504040204" pitchFamily="34" charset="0"/>
              </a:rPr>
              <a:t>的发展战略构想。</a:t>
            </a:r>
            <a:r>
              <a:rPr lang="zh-CN" altLang="en-US" sz="2700" kern="0" dirty="0">
                <a:solidFill>
                  <a:srgbClr val="111111"/>
                </a:solidFill>
                <a:latin typeface="Tahoma" panose="020B0604030504040204" pitchFamily="34" charset="0"/>
              </a:rPr>
              <a:t> </a:t>
            </a:r>
            <a:endParaRPr lang="zh-CN" altLang="en-US" sz="2700" kern="0" dirty="0">
              <a:solidFill>
                <a:srgbClr val="111111"/>
              </a:solidFill>
              <a:effectLst>
                <a:outerShdw blurRad="38100" dist="38100" dir="2700000" algn="tl">
                  <a:srgbClr val="C0C0C0"/>
                </a:outerShdw>
              </a:effectLst>
              <a:latin typeface="Tahoma" panose="020B0604030504040204" pitchFamily="34" charset="0"/>
            </a:endParaRPr>
          </a:p>
        </p:txBody>
      </p:sp>
      <p:grpSp>
        <p:nvGrpSpPr>
          <p:cNvPr id="4" name="Group 18"/>
          <p:cNvGrpSpPr/>
          <p:nvPr/>
        </p:nvGrpSpPr>
        <p:grpSpPr bwMode="auto">
          <a:xfrm>
            <a:off x="2010834" y="2438400"/>
            <a:ext cx="8159749" cy="3860800"/>
            <a:chOff x="703" y="1933"/>
            <a:chExt cx="3855" cy="2432"/>
          </a:xfrm>
        </p:grpSpPr>
        <p:grpSp>
          <p:nvGrpSpPr>
            <p:cNvPr id="5" name="Group 4"/>
            <p:cNvGrpSpPr/>
            <p:nvPr/>
          </p:nvGrpSpPr>
          <p:grpSpPr bwMode="auto">
            <a:xfrm>
              <a:off x="703" y="1948"/>
              <a:ext cx="1497" cy="503"/>
              <a:chOff x="0" y="0"/>
              <a:chExt cx="1676400" cy="798576"/>
            </a:xfrm>
          </p:grpSpPr>
          <p:pic>
            <p:nvPicPr>
              <p:cNvPr id="15" name="Pentagon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676400"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24384" y="20103"/>
                <a:ext cx="1444216"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Calibri" panose="020F0502020204030204" pitchFamily="34" charset="0"/>
                    <a:ea typeface="华文细黑" panose="02010600040101010101" pitchFamily="2" charset="-122"/>
                  </a:rPr>
                  <a:t>Step 1</a:t>
                </a:r>
                <a:endParaRPr lang="en-US" altLang="zh-CN">
                  <a:solidFill>
                    <a:srgbClr val="000000"/>
                  </a:solidFill>
                  <a:latin typeface="Calibri" panose="020F0502020204030204" pitchFamily="34" charset="0"/>
                  <a:ea typeface="华文细黑" panose="02010600040101010101" pitchFamily="2" charset="-122"/>
                </a:endParaRPr>
              </a:p>
            </p:txBody>
          </p:sp>
        </p:grpSp>
        <p:grpSp>
          <p:nvGrpSpPr>
            <p:cNvPr id="6" name="Group 7"/>
            <p:cNvGrpSpPr/>
            <p:nvPr/>
          </p:nvGrpSpPr>
          <p:grpSpPr bwMode="auto">
            <a:xfrm>
              <a:off x="1927" y="1940"/>
              <a:ext cx="1452" cy="503"/>
              <a:chOff x="0" y="0"/>
              <a:chExt cx="1743456" cy="798576"/>
            </a:xfrm>
          </p:grpSpPr>
          <p:pic>
            <p:nvPicPr>
              <p:cNvPr id="13" name="Chevron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4345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408679" y="21655"/>
                <a:ext cx="933253"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Calibri" panose="020F0502020204030204" pitchFamily="34" charset="0"/>
                    <a:ea typeface="华文细黑" panose="02010600040101010101" pitchFamily="2" charset="-122"/>
                  </a:rPr>
                  <a:t>Step 2</a:t>
                </a:r>
                <a:endParaRPr lang="en-US" altLang="zh-CN">
                  <a:solidFill>
                    <a:srgbClr val="000000"/>
                  </a:solidFill>
                  <a:latin typeface="Calibri" panose="020F0502020204030204" pitchFamily="34" charset="0"/>
                  <a:ea typeface="华文细黑" panose="02010600040101010101" pitchFamily="2" charset="-122"/>
                </a:endParaRPr>
              </a:p>
            </p:txBody>
          </p:sp>
        </p:grpSp>
        <p:grpSp>
          <p:nvGrpSpPr>
            <p:cNvPr id="7" name="Group 10"/>
            <p:cNvGrpSpPr/>
            <p:nvPr/>
          </p:nvGrpSpPr>
          <p:grpSpPr bwMode="auto">
            <a:xfrm>
              <a:off x="3152" y="1933"/>
              <a:ext cx="1406" cy="503"/>
              <a:chOff x="0" y="0"/>
              <a:chExt cx="1743456" cy="798576"/>
            </a:xfrm>
          </p:grpSpPr>
          <p:pic>
            <p:nvPicPr>
              <p:cNvPr id="11" name="Chevron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4345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2"/>
              <p:cNvSpPr txBox="1">
                <a:spLocks noChangeArrowheads="1"/>
              </p:cNvSpPr>
              <p:nvPr/>
            </p:nvSpPr>
            <p:spPr bwMode="auto">
              <a:xfrm>
                <a:off x="410057" y="21655"/>
                <a:ext cx="933253"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Calibri" panose="020F0502020204030204" pitchFamily="34" charset="0"/>
                    <a:ea typeface="华文细黑" panose="02010600040101010101" pitchFamily="2" charset="-122"/>
                  </a:rPr>
                  <a:t>Step 3</a:t>
                </a:r>
                <a:endParaRPr lang="en-US" altLang="zh-CN">
                  <a:solidFill>
                    <a:srgbClr val="000000"/>
                  </a:solidFill>
                  <a:latin typeface="Calibri" panose="020F0502020204030204" pitchFamily="34" charset="0"/>
                  <a:ea typeface="华文细黑" panose="02010600040101010101" pitchFamily="2" charset="-122"/>
                </a:endParaRPr>
              </a:p>
            </p:txBody>
          </p:sp>
        </p:grpSp>
        <p:sp>
          <p:nvSpPr>
            <p:cNvPr id="8" name="Rectangle 36"/>
            <p:cNvSpPr>
              <a:spLocks noChangeArrowheads="1"/>
            </p:cNvSpPr>
            <p:nvPr/>
          </p:nvSpPr>
          <p:spPr bwMode="auto">
            <a:xfrm>
              <a:off x="748" y="2478"/>
              <a:ext cx="1049" cy="1887"/>
            </a:xfrm>
            <a:prstGeom prst="rect">
              <a:avLst/>
            </a:prstGeom>
            <a:solidFill>
              <a:schemeClr val="accent1">
                <a:lumMod val="60000"/>
                <a:lumOff val="40000"/>
              </a:schemeClr>
            </a:solidFill>
            <a:ln w="9525">
              <a:solidFill>
                <a:srgbClr val="000000"/>
              </a:solidFill>
              <a:miter lim="800000"/>
            </a:ln>
          </p:spPr>
          <p:txBody>
            <a:bodyPr>
              <a:spAutoFit/>
            </a:bodyPr>
            <a:lstStyle/>
            <a:p>
              <a:pPr defTabSz="1068705" eaLnBrk="0" hangingPunct="0">
                <a:spcBef>
                  <a:spcPct val="20000"/>
                </a:spcBef>
                <a:buFontTx/>
                <a:buChar char="•"/>
              </a:pPr>
              <a:r>
                <a:rPr lang="zh-CN" altLang="en-US" sz="2700" dirty="0">
                  <a:solidFill>
                    <a:srgbClr val="000000"/>
                  </a:solidFill>
                  <a:latin typeface="Calibri" panose="020F0502020204030204" pitchFamily="34" charset="0"/>
                  <a:ea typeface="华文细黑" panose="02010600040101010101" pitchFamily="2" charset="-122"/>
                </a:rPr>
                <a:t>从</a:t>
              </a:r>
              <a:r>
                <a:rPr lang="zh-CN" altLang="en-US" sz="2700" noProof="1">
                  <a:solidFill>
                    <a:srgbClr val="000000"/>
                  </a:solidFill>
                  <a:latin typeface="Calibri" panose="020F0502020204030204" pitchFamily="34" charset="0"/>
                  <a:ea typeface="华文细黑" panose="02010600040101010101" pitchFamily="2" charset="-122"/>
                </a:rPr>
                <a:t>1981</a:t>
              </a:r>
              <a:r>
                <a:rPr lang="zh-CN" altLang="en-US" sz="2700" dirty="0">
                  <a:solidFill>
                    <a:srgbClr val="000000"/>
                  </a:solidFill>
                  <a:latin typeface="Calibri" panose="020F0502020204030204" pitchFamily="34" charset="0"/>
                  <a:ea typeface="华文细黑" panose="02010600040101010101" pitchFamily="2" charset="-122"/>
                </a:rPr>
                <a:t>到</a:t>
              </a:r>
              <a:r>
                <a:rPr lang="zh-CN" altLang="en-US" sz="2700" noProof="1">
                  <a:solidFill>
                    <a:srgbClr val="000000"/>
                  </a:solidFill>
                  <a:latin typeface="Calibri" panose="020F0502020204030204" pitchFamily="34" charset="0"/>
                  <a:ea typeface="华文细黑" panose="02010600040101010101" pitchFamily="2" charset="-122"/>
                </a:rPr>
                <a:t>1990</a:t>
              </a:r>
              <a:r>
                <a:rPr lang="zh-CN" altLang="en-US" sz="2700" dirty="0">
                  <a:solidFill>
                    <a:srgbClr val="000000"/>
                  </a:solidFill>
                  <a:latin typeface="Calibri" panose="020F0502020204030204" pitchFamily="34" charset="0"/>
                  <a:ea typeface="华文细黑" panose="02010600040101010101" pitchFamily="2" charset="-122"/>
                </a:rPr>
                <a:t>年实现国民生产总值比</a:t>
              </a:r>
              <a:r>
                <a:rPr lang="zh-CN" altLang="en-US" sz="2700" noProof="1">
                  <a:solidFill>
                    <a:srgbClr val="000000"/>
                  </a:solidFill>
                  <a:latin typeface="Calibri" panose="020F0502020204030204" pitchFamily="34" charset="0"/>
                  <a:ea typeface="华文细黑" panose="02010600040101010101" pitchFamily="2" charset="-122"/>
                </a:rPr>
                <a:t>1980</a:t>
              </a:r>
              <a:r>
                <a:rPr lang="zh-CN" altLang="en-US" sz="2700" dirty="0">
                  <a:solidFill>
                    <a:srgbClr val="000000"/>
                  </a:solidFill>
                  <a:latin typeface="Calibri" panose="020F0502020204030204" pitchFamily="34" charset="0"/>
                  <a:ea typeface="华文细黑" panose="02010600040101010101" pitchFamily="2" charset="-122"/>
                </a:rPr>
                <a:t>年翻一番，解决人民的温饱问题。</a:t>
              </a:r>
              <a:endParaRPr lang="zh-CN" altLang="en-US" sz="2700" noProof="1">
                <a:solidFill>
                  <a:srgbClr val="000000"/>
                </a:solidFill>
                <a:latin typeface="Calibri" panose="020F0502020204030204" pitchFamily="34" charset="0"/>
                <a:ea typeface="华文细黑" panose="02010600040101010101" pitchFamily="2" charset="-122"/>
              </a:endParaRPr>
            </a:p>
          </p:txBody>
        </p:sp>
        <p:sp>
          <p:nvSpPr>
            <p:cNvPr id="9" name="Rectangle 39"/>
            <p:cNvSpPr>
              <a:spLocks noChangeArrowheads="1"/>
            </p:cNvSpPr>
            <p:nvPr/>
          </p:nvSpPr>
          <p:spPr bwMode="auto">
            <a:xfrm>
              <a:off x="2018" y="2478"/>
              <a:ext cx="1039" cy="1629"/>
            </a:xfrm>
            <a:prstGeom prst="rect">
              <a:avLst/>
            </a:prstGeom>
            <a:solidFill>
              <a:schemeClr val="accent1">
                <a:lumMod val="60000"/>
                <a:lumOff val="40000"/>
              </a:schemeClr>
            </a:solidFill>
            <a:ln w="9525">
              <a:solidFill>
                <a:schemeClr val="accent1">
                  <a:lumMod val="60000"/>
                  <a:lumOff val="40000"/>
                </a:schemeClr>
              </a:solidFill>
              <a:miter lim="800000"/>
            </a:ln>
          </p:spPr>
          <p:txBody>
            <a:bodyPr>
              <a:spAutoFit/>
            </a:bodyPr>
            <a:lstStyle/>
            <a:p>
              <a:pPr defTabSz="1068705" eaLnBrk="0" hangingPunct="0">
                <a:spcBef>
                  <a:spcPct val="20000"/>
                </a:spcBef>
                <a:buFontTx/>
                <a:buChar char="•"/>
              </a:pPr>
              <a:r>
                <a:rPr lang="zh-CN" altLang="en-US" sz="2700" dirty="0">
                  <a:solidFill>
                    <a:srgbClr val="000000"/>
                  </a:solidFill>
                  <a:latin typeface="Calibri" panose="020F0502020204030204" pitchFamily="34" charset="0"/>
                  <a:ea typeface="华文细黑" panose="02010600040101010101" pitchFamily="2" charset="-122"/>
                </a:rPr>
                <a:t>从</a:t>
              </a:r>
              <a:r>
                <a:rPr lang="zh-CN" altLang="en-US" sz="2700" noProof="1">
                  <a:solidFill>
                    <a:srgbClr val="000000"/>
                  </a:solidFill>
                  <a:latin typeface="Calibri" panose="020F0502020204030204" pitchFamily="34" charset="0"/>
                  <a:ea typeface="华文细黑" panose="02010600040101010101" pitchFamily="2" charset="-122"/>
                </a:rPr>
                <a:t>1991</a:t>
              </a:r>
              <a:r>
                <a:rPr lang="zh-CN" altLang="en-US" sz="2700" dirty="0">
                  <a:solidFill>
                    <a:srgbClr val="000000"/>
                  </a:solidFill>
                  <a:latin typeface="Calibri" panose="020F0502020204030204" pitchFamily="34" charset="0"/>
                  <a:ea typeface="华文细黑" panose="02010600040101010101" pitchFamily="2" charset="-122"/>
                </a:rPr>
                <a:t>年到</a:t>
              </a:r>
              <a:r>
                <a:rPr lang="zh-CN" altLang="en-US" sz="2700" noProof="1">
                  <a:solidFill>
                    <a:srgbClr val="000000"/>
                  </a:solidFill>
                  <a:latin typeface="Calibri" panose="020F0502020204030204" pitchFamily="34" charset="0"/>
                  <a:ea typeface="华文细黑" panose="02010600040101010101" pitchFamily="2" charset="-122"/>
                </a:rPr>
                <a:t>20</a:t>
              </a:r>
              <a:r>
                <a:rPr lang="zh-CN" altLang="en-US" sz="2700" dirty="0">
                  <a:solidFill>
                    <a:srgbClr val="000000"/>
                  </a:solidFill>
                  <a:latin typeface="Calibri" panose="020F0502020204030204" pitchFamily="34" charset="0"/>
                  <a:ea typeface="华文细黑" panose="02010600040101010101" pitchFamily="2" charset="-122"/>
                </a:rPr>
                <a:t>世纪末，使国民生产总值再翻一番，达到小康水平。</a:t>
              </a:r>
              <a:endParaRPr lang="zh-CN" altLang="en-US" sz="2700" noProof="1">
                <a:solidFill>
                  <a:srgbClr val="000000"/>
                </a:solidFill>
                <a:latin typeface="Calibri" panose="020F0502020204030204" pitchFamily="34" charset="0"/>
                <a:ea typeface="华文细黑" panose="02010600040101010101" pitchFamily="2" charset="-122"/>
              </a:endParaRPr>
            </a:p>
          </p:txBody>
        </p:sp>
        <p:sp>
          <p:nvSpPr>
            <p:cNvPr id="10" name="Rectangle 42"/>
            <p:cNvSpPr>
              <a:spLocks noChangeArrowheads="1"/>
            </p:cNvSpPr>
            <p:nvPr/>
          </p:nvSpPr>
          <p:spPr bwMode="auto">
            <a:xfrm>
              <a:off x="3282" y="2478"/>
              <a:ext cx="1141" cy="1887"/>
            </a:xfrm>
            <a:prstGeom prst="rect">
              <a:avLst/>
            </a:prstGeom>
            <a:solidFill>
              <a:schemeClr val="accent1">
                <a:lumMod val="60000"/>
                <a:lumOff val="40000"/>
              </a:schemeClr>
            </a:solidFill>
            <a:ln w="9525">
              <a:solidFill>
                <a:srgbClr val="000000"/>
              </a:solidFill>
              <a:miter lim="800000"/>
            </a:ln>
          </p:spPr>
          <p:txBody>
            <a:bodyPr>
              <a:spAutoFit/>
            </a:bodyPr>
            <a:lstStyle/>
            <a:p>
              <a:pPr defTabSz="1068705" eaLnBrk="0" hangingPunct="0">
                <a:spcBef>
                  <a:spcPct val="20000"/>
                </a:spcBef>
                <a:buFontTx/>
                <a:buChar char="•"/>
              </a:pPr>
              <a:r>
                <a:rPr lang="zh-CN" altLang="en-US" sz="2700" dirty="0">
                  <a:solidFill>
                    <a:srgbClr val="000000"/>
                  </a:solidFill>
                  <a:latin typeface="Calibri" panose="020F0502020204030204" pitchFamily="34" charset="0"/>
                  <a:ea typeface="华文细黑" panose="02010600040101010101" pitchFamily="2" charset="-122"/>
                </a:rPr>
                <a:t>到</a:t>
              </a:r>
              <a:r>
                <a:rPr lang="zh-CN" altLang="en-US" sz="2700" noProof="1">
                  <a:solidFill>
                    <a:srgbClr val="000000"/>
                  </a:solidFill>
                  <a:latin typeface="Calibri" panose="020F0502020204030204" pitchFamily="34" charset="0"/>
                  <a:ea typeface="华文细黑" panose="02010600040101010101" pitchFamily="2" charset="-122"/>
                </a:rPr>
                <a:t>21</a:t>
              </a:r>
              <a:r>
                <a:rPr lang="zh-CN" altLang="en-US" sz="2700" dirty="0">
                  <a:solidFill>
                    <a:srgbClr val="000000"/>
                  </a:solidFill>
                  <a:latin typeface="Calibri" panose="020F0502020204030204" pitchFamily="34" charset="0"/>
                  <a:ea typeface="华文细黑" panose="02010600040101010101" pitchFamily="2" charset="-122"/>
                </a:rPr>
                <a:t>世纪中叶，国民生产总值再翻两番，达到中等发达国家水平，基本实现现代化。</a:t>
              </a:r>
              <a:endParaRPr lang="zh-CN" altLang="en-US" sz="2700" noProof="1">
                <a:solidFill>
                  <a:srgbClr val="000000"/>
                </a:solidFill>
                <a:latin typeface="Calibri" panose="020F0502020204030204" pitchFamily="34" charset="0"/>
                <a:ea typeface="华文细黑"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blinds(horizontal)">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animEffect transition="in" filter="blinds(horizontal)">
                                      <p:cBhvr>
                                        <p:cTn id="12" dur="500"/>
                                        <p:tgtEl>
                                          <p:spTgt spid="2">
                                            <p:bg/>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blinds(horizontal)">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256693" y="315060"/>
            <a:ext cx="3710517" cy="647700"/>
          </a:xfrm>
          <a:prstGeom prst="rect">
            <a:avLst/>
          </a:prstGeom>
          <a:solidFill>
            <a:srgbClr val="FF9900"/>
          </a:solidFill>
          <a:ln>
            <a:noFill/>
          </a:ln>
          <a:effectLst/>
        </p:spPr>
        <p:txBody>
          <a:bodyPr lIns="121917" tIns="60958" rIns="121917" bIns="60958"/>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0" hangingPunct="0">
              <a:buFontTx/>
              <a:buNone/>
              <a:defRPr/>
            </a:pPr>
            <a:r>
              <a:rPr lang="zh-CN" altLang="en-US" sz="3700" kern="0" dirty="0"/>
              <a:t>“新三步”战略</a:t>
            </a:r>
            <a:endParaRPr lang="zh-CN" altLang="en-US" sz="3700" kern="0" dirty="0"/>
          </a:p>
        </p:txBody>
      </p:sp>
      <p:sp useBgFill="1">
        <p:nvSpPr>
          <p:cNvPr id="3" name="Text Box 4"/>
          <p:cNvSpPr txBox="1">
            <a:spLocks noChangeArrowheads="1"/>
          </p:cNvSpPr>
          <p:nvPr/>
        </p:nvSpPr>
        <p:spPr bwMode="auto">
          <a:xfrm>
            <a:off x="331840" y="1198795"/>
            <a:ext cx="11525251" cy="677104"/>
          </a:xfrm>
          <a:prstGeom prst="rect">
            <a:avLst/>
          </a:prstGeom>
          <a:ln w="38100">
            <a:solidFill>
              <a:srgbClr val="808080"/>
            </a:solidFill>
            <a:miter lim="800000"/>
          </a:ln>
          <a:effectLst>
            <a:outerShdw dist="107763" dir="18900000" algn="ctr" rotWithShape="0">
              <a:srgbClr val="B2B2B2">
                <a:alpha val="50000"/>
              </a:srgbClr>
            </a:outerShdw>
          </a:effectLst>
        </p:spPr>
        <p:txBody>
          <a:bodyPr lIns="121917" tIns="60958" rIns="121917" bIns="60958">
            <a:spAutoFit/>
          </a:bodyPr>
          <a:lstStyle/>
          <a:p>
            <a:pPr eaLnBrk="0" hangingPunct="0">
              <a:spcBef>
                <a:spcPct val="20000"/>
              </a:spcBef>
              <a:buSzPct val="80000"/>
              <a:defRPr/>
            </a:pPr>
            <a:r>
              <a:rPr lang="en-US" altLang="zh-CN" dirty="0">
                <a:solidFill>
                  <a:srgbClr val="000000"/>
                </a:solidFill>
                <a:latin typeface="宋体" panose="02010600030101010101" pitchFamily="2" charset="-122"/>
              </a:rPr>
              <a:t>1997</a:t>
            </a:r>
            <a:r>
              <a:rPr lang="zh-CN" altLang="en-US" dirty="0">
                <a:solidFill>
                  <a:srgbClr val="000000"/>
                </a:solidFill>
                <a:latin typeface="宋体" panose="02010600030101010101" pitchFamily="2" charset="-122"/>
              </a:rPr>
              <a:t>年</a:t>
            </a:r>
            <a:r>
              <a:rPr lang="en-US" altLang="zh-CN" dirty="0">
                <a:solidFill>
                  <a:srgbClr val="000000"/>
                </a:solidFill>
                <a:latin typeface="宋体" panose="02010600030101010101" pitchFamily="2" charset="-122"/>
              </a:rPr>
              <a:t>9</a:t>
            </a:r>
            <a:r>
              <a:rPr lang="zh-CN" altLang="en-US" dirty="0">
                <a:solidFill>
                  <a:srgbClr val="000000"/>
                </a:solidFill>
                <a:latin typeface="宋体" panose="02010600030101010101" pitchFamily="2" charset="-122"/>
              </a:rPr>
              <a:t>月</a:t>
            </a:r>
            <a:r>
              <a:rPr lang="zh-CN" altLang="en-US" kern="0" dirty="0">
                <a:solidFill>
                  <a:srgbClr val="111111"/>
                </a:solidFill>
                <a:effectLst>
                  <a:outerShdw blurRad="38100" dist="38100" dir="2700000" algn="tl">
                    <a:srgbClr val="C0C0C0"/>
                  </a:outerShdw>
                </a:effectLst>
                <a:latin typeface="宋体" panose="02010600030101010101" pitchFamily="2" charset="-122"/>
              </a:rPr>
              <a:t>党的十五大把“三步走”战略的第三步进一步具体化，提出了三个阶段性目标。</a:t>
            </a:r>
            <a:r>
              <a:rPr lang="zh-CN" altLang="en-US" kern="0" dirty="0">
                <a:solidFill>
                  <a:srgbClr val="111111"/>
                </a:solidFill>
                <a:latin typeface="宋体" panose="02010600030101010101" pitchFamily="2" charset="-122"/>
              </a:rPr>
              <a:t> </a:t>
            </a:r>
            <a:r>
              <a:rPr lang="zh-CN" altLang="en-US" dirty="0">
                <a:solidFill>
                  <a:srgbClr val="000000"/>
                </a:solidFill>
                <a:latin typeface="宋体" panose="02010600030101010101" pitchFamily="2" charset="-122"/>
              </a:rPr>
              <a:t>（前两步已完成，细化第三步）</a:t>
            </a:r>
            <a:endParaRPr lang="zh-CN" altLang="en-US" kern="0" dirty="0">
              <a:solidFill>
                <a:srgbClr val="111111"/>
              </a:solidFill>
              <a:latin typeface="Tahoma" panose="020B0604030504040204" pitchFamily="34" charset="0"/>
            </a:endParaRPr>
          </a:p>
        </p:txBody>
      </p:sp>
      <p:grpSp>
        <p:nvGrpSpPr>
          <p:cNvPr id="4" name="Group 28"/>
          <p:cNvGrpSpPr/>
          <p:nvPr/>
        </p:nvGrpSpPr>
        <p:grpSpPr bwMode="auto">
          <a:xfrm>
            <a:off x="285751" y="1714501"/>
            <a:ext cx="11906249" cy="4660900"/>
            <a:chOff x="521" y="726"/>
            <a:chExt cx="5625" cy="2937"/>
          </a:xfrm>
        </p:grpSpPr>
        <p:grpSp>
          <p:nvGrpSpPr>
            <p:cNvPr id="5" name="Group 4"/>
            <p:cNvGrpSpPr/>
            <p:nvPr/>
          </p:nvGrpSpPr>
          <p:grpSpPr bwMode="auto">
            <a:xfrm>
              <a:off x="521" y="1259"/>
              <a:ext cx="1497" cy="510"/>
              <a:chOff x="0" y="20103"/>
              <a:chExt cx="1676400" cy="810396"/>
            </a:xfrm>
          </p:grpSpPr>
          <p:pic>
            <p:nvPicPr>
              <p:cNvPr id="23" name="Pentagon 4"/>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1923"/>
                <a:ext cx="1676400"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6"/>
              <p:cNvSpPr txBox="1">
                <a:spLocks noChangeArrowheads="1"/>
              </p:cNvSpPr>
              <p:nvPr/>
            </p:nvSpPr>
            <p:spPr bwMode="auto">
              <a:xfrm>
                <a:off x="24384" y="20103"/>
                <a:ext cx="1444216"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Calibri" panose="020F0502020204030204" pitchFamily="34" charset="0"/>
                    <a:ea typeface="华文细黑" panose="02010600040101010101" pitchFamily="2" charset="-122"/>
                  </a:rPr>
                  <a:t>Step 1</a:t>
                </a:r>
                <a:endParaRPr lang="en-US" altLang="zh-CN">
                  <a:solidFill>
                    <a:srgbClr val="000000"/>
                  </a:solidFill>
                  <a:latin typeface="Calibri" panose="020F0502020204030204" pitchFamily="34" charset="0"/>
                  <a:ea typeface="华文细黑" panose="02010600040101010101" pitchFamily="2" charset="-122"/>
                </a:endParaRPr>
              </a:p>
            </p:txBody>
          </p:sp>
        </p:grpSp>
        <p:grpSp>
          <p:nvGrpSpPr>
            <p:cNvPr id="6" name="Group 7"/>
            <p:cNvGrpSpPr/>
            <p:nvPr/>
          </p:nvGrpSpPr>
          <p:grpSpPr bwMode="auto">
            <a:xfrm>
              <a:off x="1745" y="1238"/>
              <a:ext cx="1452" cy="503"/>
              <a:chOff x="0" y="0"/>
              <a:chExt cx="1743456" cy="798576"/>
            </a:xfrm>
          </p:grpSpPr>
          <p:pic>
            <p:nvPicPr>
              <p:cNvPr id="21" name="Chevron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4345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9"/>
              <p:cNvSpPr txBox="1">
                <a:spLocks noChangeArrowheads="1"/>
              </p:cNvSpPr>
              <p:nvPr/>
            </p:nvSpPr>
            <p:spPr bwMode="auto">
              <a:xfrm>
                <a:off x="408679" y="21655"/>
                <a:ext cx="933253"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Calibri" panose="020F0502020204030204" pitchFamily="34" charset="0"/>
                    <a:ea typeface="华文细黑" panose="02010600040101010101" pitchFamily="2" charset="-122"/>
                  </a:rPr>
                  <a:t>Step 2</a:t>
                </a:r>
                <a:endParaRPr lang="en-US" altLang="zh-CN">
                  <a:solidFill>
                    <a:srgbClr val="000000"/>
                  </a:solidFill>
                  <a:latin typeface="Calibri" panose="020F0502020204030204" pitchFamily="34" charset="0"/>
                  <a:ea typeface="华文细黑" panose="02010600040101010101" pitchFamily="2" charset="-122"/>
                </a:endParaRPr>
              </a:p>
            </p:txBody>
          </p:sp>
        </p:grpSp>
        <p:grpSp>
          <p:nvGrpSpPr>
            <p:cNvPr id="7" name="Group 10"/>
            <p:cNvGrpSpPr/>
            <p:nvPr/>
          </p:nvGrpSpPr>
          <p:grpSpPr bwMode="auto">
            <a:xfrm>
              <a:off x="2970" y="1231"/>
              <a:ext cx="1406" cy="503"/>
              <a:chOff x="0" y="0"/>
              <a:chExt cx="1743456" cy="798576"/>
            </a:xfrm>
          </p:grpSpPr>
          <p:pic>
            <p:nvPicPr>
              <p:cNvPr id="19" name="Chevron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43456" cy="79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2"/>
              <p:cNvSpPr txBox="1">
                <a:spLocks noChangeArrowheads="1"/>
              </p:cNvSpPr>
              <p:nvPr/>
            </p:nvSpPr>
            <p:spPr bwMode="auto">
              <a:xfrm>
                <a:off x="410057" y="21655"/>
                <a:ext cx="933253" cy="76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r>
                  <a:rPr lang="en-US" altLang="zh-CN">
                    <a:solidFill>
                      <a:srgbClr val="000000"/>
                    </a:solidFill>
                    <a:latin typeface="Calibri" panose="020F0502020204030204" pitchFamily="34" charset="0"/>
                    <a:ea typeface="华文细黑" panose="02010600040101010101" pitchFamily="2" charset="-122"/>
                  </a:rPr>
                  <a:t>Step 3</a:t>
                </a:r>
                <a:endParaRPr lang="en-US" altLang="zh-CN">
                  <a:solidFill>
                    <a:srgbClr val="000000"/>
                  </a:solidFill>
                  <a:latin typeface="Calibri" panose="020F0502020204030204" pitchFamily="34" charset="0"/>
                  <a:ea typeface="华文细黑" panose="02010600040101010101" pitchFamily="2" charset="-122"/>
                </a:endParaRPr>
              </a:p>
            </p:txBody>
          </p:sp>
        </p:grpSp>
        <p:sp>
          <p:nvSpPr>
            <p:cNvPr id="8" name="Rectangle 36"/>
            <p:cNvSpPr>
              <a:spLocks noChangeArrowheads="1"/>
            </p:cNvSpPr>
            <p:nvPr/>
          </p:nvSpPr>
          <p:spPr bwMode="auto">
            <a:xfrm>
              <a:off x="566" y="1776"/>
              <a:ext cx="1143" cy="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068705" eaLnBrk="0" hangingPunct="0">
                <a:spcBef>
                  <a:spcPct val="20000"/>
                </a:spcBef>
                <a:buFontTx/>
                <a:buChar char="•"/>
              </a:pPr>
              <a:r>
                <a:rPr lang="zh-CN" altLang="en-US" sz="2700">
                  <a:solidFill>
                    <a:srgbClr val="000000"/>
                  </a:solidFill>
                  <a:latin typeface="Calibri" panose="020F0502020204030204" pitchFamily="34" charset="0"/>
                  <a:ea typeface="华文细黑" panose="02010600040101010101" pitchFamily="2" charset="-122"/>
                </a:rPr>
                <a:t>从</a:t>
              </a:r>
              <a:r>
                <a:rPr lang="zh-CN" altLang="en-US" sz="2700" noProof="1">
                  <a:solidFill>
                    <a:srgbClr val="000000"/>
                  </a:solidFill>
                  <a:latin typeface="Calibri" panose="020F0502020204030204" pitchFamily="34" charset="0"/>
                  <a:ea typeface="华文细黑" panose="02010600040101010101" pitchFamily="2" charset="-122"/>
                </a:rPr>
                <a:t>1981</a:t>
              </a:r>
              <a:r>
                <a:rPr lang="zh-CN" altLang="en-US" sz="2700">
                  <a:solidFill>
                    <a:srgbClr val="000000"/>
                  </a:solidFill>
                  <a:latin typeface="Calibri" panose="020F0502020204030204" pitchFamily="34" charset="0"/>
                  <a:ea typeface="华文细黑" panose="02010600040101010101" pitchFamily="2" charset="-122"/>
                </a:rPr>
                <a:t>到</a:t>
              </a:r>
              <a:r>
                <a:rPr lang="zh-CN" altLang="en-US" sz="2700" noProof="1">
                  <a:solidFill>
                    <a:srgbClr val="000000"/>
                  </a:solidFill>
                  <a:latin typeface="Calibri" panose="020F0502020204030204" pitchFamily="34" charset="0"/>
                  <a:ea typeface="华文细黑" panose="02010600040101010101" pitchFamily="2" charset="-122"/>
                </a:rPr>
                <a:t>1990</a:t>
              </a:r>
              <a:r>
                <a:rPr lang="zh-CN" altLang="en-US" sz="2700">
                  <a:solidFill>
                    <a:srgbClr val="000000"/>
                  </a:solidFill>
                  <a:latin typeface="Calibri" panose="020F0502020204030204" pitchFamily="34" charset="0"/>
                  <a:ea typeface="华文细黑" panose="02010600040101010101" pitchFamily="2" charset="-122"/>
                </a:rPr>
                <a:t>年实现国民生产总值比</a:t>
              </a:r>
              <a:r>
                <a:rPr lang="zh-CN" altLang="en-US" sz="2700" noProof="1">
                  <a:solidFill>
                    <a:srgbClr val="000000"/>
                  </a:solidFill>
                  <a:latin typeface="Calibri" panose="020F0502020204030204" pitchFamily="34" charset="0"/>
                  <a:ea typeface="华文细黑" panose="02010600040101010101" pitchFamily="2" charset="-122"/>
                </a:rPr>
                <a:t>1980</a:t>
              </a:r>
              <a:r>
                <a:rPr lang="zh-CN" altLang="en-US" sz="2700">
                  <a:solidFill>
                    <a:srgbClr val="000000"/>
                  </a:solidFill>
                  <a:latin typeface="Calibri" panose="020F0502020204030204" pitchFamily="34" charset="0"/>
                  <a:ea typeface="华文细黑" panose="02010600040101010101" pitchFamily="2" charset="-122"/>
                </a:rPr>
                <a:t>年翻一番，解决人民的温饱问题。</a:t>
              </a:r>
              <a:endParaRPr lang="zh-CN" altLang="en-US" sz="2700" noProof="1">
                <a:solidFill>
                  <a:srgbClr val="000000"/>
                </a:solidFill>
                <a:latin typeface="Calibri" panose="020F0502020204030204" pitchFamily="34" charset="0"/>
                <a:ea typeface="华文细黑" panose="02010600040101010101" pitchFamily="2" charset="-122"/>
              </a:endParaRPr>
            </a:p>
          </p:txBody>
        </p:sp>
        <p:sp>
          <p:nvSpPr>
            <p:cNvPr id="9" name="Rectangle 39"/>
            <p:cNvSpPr>
              <a:spLocks noChangeArrowheads="1"/>
            </p:cNvSpPr>
            <p:nvPr/>
          </p:nvSpPr>
          <p:spPr bwMode="auto">
            <a:xfrm>
              <a:off x="1836" y="1776"/>
              <a:ext cx="931" cy="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068705" eaLnBrk="0" hangingPunct="0">
                <a:spcBef>
                  <a:spcPct val="20000"/>
                </a:spcBef>
                <a:buFontTx/>
                <a:buChar char="•"/>
              </a:pPr>
              <a:r>
                <a:rPr lang="zh-CN" altLang="en-US" sz="2700">
                  <a:solidFill>
                    <a:srgbClr val="000000"/>
                  </a:solidFill>
                  <a:latin typeface="Calibri" panose="020F0502020204030204" pitchFamily="34" charset="0"/>
                  <a:ea typeface="华文细黑" panose="02010600040101010101" pitchFamily="2" charset="-122"/>
                </a:rPr>
                <a:t>从</a:t>
              </a:r>
              <a:r>
                <a:rPr lang="zh-CN" altLang="en-US" sz="2700" noProof="1">
                  <a:solidFill>
                    <a:srgbClr val="000000"/>
                  </a:solidFill>
                  <a:latin typeface="Calibri" panose="020F0502020204030204" pitchFamily="34" charset="0"/>
                  <a:ea typeface="华文细黑" panose="02010600040101010101" pitchFamily="2" charset="-122"/>
                </a:rPr>
                <a:t>1991</a:t>
              </a:r>
              <a:r>
                <a:rPr lang="zh-CN" altLang="en-US" sz="2700">
                  <a:solidFill>
                    <a:srgbClr val="000000"/>
                  </a:solidFill>
                  <a:latin typeface="Calibri" panose="020F0502020204030204" pitchFamily="34" charset="0"/>
                  <a:ea typeface="华文细黑" panose="02010600040101010101" pitchFamily="2" charset="-122"/>
                </a:rPr>
                <a:t>年到</a:t>
              </a:r>
              <a:r>
                <a:rPr lang="zh-CN" altLang="en-US" sz="2700" noProof="1">
                  <a:solidFill>
                    <a:srgbClr val="000000"/>
                  </a:solidFill>
                  <a:latin typeface="Calibri" panose="020F0502020204030204" pitchFamily="34" charset="0"/>
                  <a:ea typeface="华文细黑" panose="02010600040101010101" pitchFamily="2" charset="-122"/>
                </a:rPr>
                <a:t>20</a:t>
              </a:r>
              <a:r>
                <a:rPr lang="zh-CN" altLang="en-US" sz="2700">
                  <a:solidFill>
                    <a:srgbClr val="000000"/>
                  </a:solidFill>
                  <a:latin typeface="Calibri" panose="020F0502020204030204" pitchFamily="34" charset="0"/>
                  <a:ea typeface="华文细黑" panose="02010600040101010101" pitchFamily="2" charset="-122"/>
                </a:rPr>
                <a:t>世纪末，使国民生产总值再翻一番，达到小康水平。</a:t>
              </a:r>
              <a:endParaRPr lang="zh-CN" altLang="en-US" sz="2700" noProof="1">
                <a:solidFill>
                  <a:srgbClr val="000000"/>
                </a:solidFill>
                <a:latin typeface="Calibri" panose="020F0502020204030204" pitchFamily="34" charset="0"/>
                <a:ea typeface="华文细黑" panose="02010600040101010101" pitchFamily="2" charset="-122"/>
              </a:endParaRPr>
            </a:p>
          </p:txBody>
        </p:sp>
        <p:sp>
          <p:nvSpPr>
            <p:cNvPr id="10" name="Rectangle 42"/>
            <p:cNvSpPr>
              <a:spLocks noChangeArrowheads="1"/>
            </p:cNvSpPr>
            <p:nvPr/>
          </p:nvSpPr>
          <p:spPr bwMode="auto">
            <a:xfrm>
              <a:off x="3104" y="1776"/>
              <a:ext cx="1137" cy="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1068705" eaLnBrk="0" hangingPunct="0">
                <a:spcBef>
                  <a:spcPct val="20000"/>
                </a:spcBef>
                <a:buFontTx/>
                <a:buChar char="•"/>
              </a:pPr>
              <a:r>
                <a:rPr lang="zh-CN" altLang="en-US" sz="2700">
                  <a:solidFill>
                    <a:srgbClr val="000000"/>
                  </a:solidFill>
                  <a:latin typeface="Calibri" panose="020F0502020204030204" pitchFamily="34" charset="0"/>
                  <a:ea typeface="华文细黑" panose="02010600040101010101" pitchFamily="2" charset="-122"/>
                </a:rPr>
                <a:t>到</a:t>
              </a:r>
              <a:r>
                <a:rPr lang="zh-CN" altLang="en-US" sz="2700" noProof="1">
                  <a:solidFill>
                    <a:srgbClr val="000000"/>
                  </a:solidFill>
                  <a:latin typeface="Calibri" panose="020F0502020204030204" pitchFamily="34" charset="0"/>
                  <a:ea typeface="华文细黑" panose="02010600040101010101" pitchFamily="2" charset="-122"/>
                </a:rPr>
                <a:t>21</a:t>
              </a:r>
              <a:r>
                <a:rPr lang="zh-CN" altLang="en-US" sz="2700">
                  <a:solidFill>
                    <a:srgbClr val="000000"/>
                  </a:solidFill>
                  <a:latin typeface="Calibri" panose="020F0502020204030204" pitchFamily="34" charset="0"/>
                  <a:ea typeface="华文细黑" panose="02010600040101010101" pitchFamily="2" charset="-122"/>
                </a:rPr>
                <a:t>世纪中叶，国民生产总值再翻两番，达到中等发达国家水平，基本实现现代化。</a:t>
              </a:r>
              <a:endParaRPr lang="zh-CN" altLang="en-US" sz="2700" noProof="1">
                <a:solidFill>
                  <a:srgbClr val="000000"/>
                </a:solidFill>
                <a:latin typeface="Calibri" panose="020F0502020204030204" pitchFamily="34" charset="0"/>
                <a:ea typeface="华文细黑" panose="02010600040101010101" pitchFamily="2" charset="-122"/>
              </a:endParaRPr>
            </a:p>
          </p:txBody>
        </p:sp>
        <p:sp>
          <p:nvSpPr>
            <p:cNvPr id="11" name="Pentagon 12"/>
            <p:cNvSpPr>
              <a:spLocks noChangeArrowheads="1"/>
            </p:cNvSpPr>
            <p:nvPr/>
          </p:nvSpPr>
          <p:spPr bwMode="auto">
            <a:xfrm rot="5400000">
              <a:off x="2970" y="1997"/>
              <a:ext cx="2836" cy="294"/>
            </a:xfrm>
            <a:prstGeom prst="homePlate">
              <a:avLst>
                <a:gd name="adj" fmla="val 62701"/>
              </a:avLst>
            </a:prstGeom>
            <a:gradFill rotWithShape="1">
              <a:gsLst>
                <a:gs pos="0">
                  <a:srgbClr val="1F88C8"/>
                </a:gs>
                <a:gs pos="100000">
                  <a:srgbClr val="59B0E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buFont typeface="Calibri" panose="020F0502020204030204" pitchFamily="34" charset="0"/>
                <a:buAutoNum type="arabicPeriod"/>
              </a:pPr>
              <a:endParaRPr lang="zh-CN" altLang="en-US" noProof="1">
                <a:solidFill>
                  <a:srgbClr val="FFFFFF"/>
                </a:solidFill>
                <a:latin typeface="Calibri" panose="020F0502020204030204" pitchFamily="34" charset="0"/>
                <a:ea typeface="MS PGothic" panose="020B0600070205080204" pitchFamily="34" charset="-128"/>
              </a:endParaRPr>
            </a:p>
          </p:txBody>
        </p:sp>
        <p:sp>
          <p:nvSpPr>
            <p:cNvPr id="12" name="Text Box 21"/>
            <p:cNvSpPr txBox="1">
              <a:spLocks noChangeArrowheads="1"/>
            </p:cNvSpPr>
            <p:nvPr/>
          </p:nvSpPr>
          <p:spPr bwMode="auto">
            <a:xfrm>
              <a:off x="4206" y="828"/>
              <a:ext cx="40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zh-CN" sz="1900" dirty="0">
                  <a:solidFill>
                    <a:srgbClr val="FFFFFF"/>
                  </a:solidFill>
                  <a:ea typeface="华文细黑" panose="02010600040101010101" pitchFamily="2" charset="-122"/>
                </a:rPr>
                <a:t>2000</a:t>
              </a:r>
              <a:endParaRPr lang="en-US" altLang="zh-CN" sz="1900" dirty="0">
                <a:solidFill>
                  <a:srgbClr val="FFFFFF"/>
                </a:solidFill>
                <a:ea typeface="华文细黑" panose="02010600040101010101" pitchFamily="2" charset="-122"/>
              </a:endParaRPr>
            </a:p>
          </p:txBody>
        </p:sp>
        <p:sp>
          <p:nvSpPr>
            <p:cNvPr id="13" name="Text Box 22"/>
            <p:cNvSpPr txBox="1">
              <a:spLocks noChangeArrowheads="1"/>
            </p:cNvSpPr>
            <p:nvPr/>
          </p:nvSpPr>
          <p:spPr bwMode="auto">
            <a:xfrm>
              <a:off x="4223" y="1315"/>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900">
                  <a:solidFill>
                    <a:srgbClr val="FFFFFF"/>
                  </a:solidFill>
                  <a:ea typeface="华文细黑" panose="02010600040101010101" pitchFamily="2" charset="-122"/>
                </a:rPr>
                <a:t>2010</a:t>
              </a:r>
              <a:endParaRPr lang="en-US" altLang="zh-CN" sz="1900">
                <a:solidFill>
                  <a:srgbClr val="FFFFFF"/>
                </a:solidFill>
                <a:ea typeface="华文细黑" panose="02010600040101010101" pitchFamily="2" charset="-122"/>
              </a:endParaRPr>
            </a:p>
          </p:txBody>
        </p:sp>
        <p:sp>
          <p:nvSpPr>
            <p:cNvPr id="14" name="Text Box 23"/>
            <p:cNvSpPr txBox="1">
              <a:spLocks noChangeArrowheads="1"/>
            </p:cNvSpPr>
            <p:nvPr/>
          </p:nvSpPr>
          <p:spPr bwMode="auto">
            <a:xfrm>
              <a:off x="4206" y="2036"/>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900" dirty="0">
                  <a:solidFill>
                    <a:srgbClr val="FFFFFF"/>
                  </a:solidFill>
                  <a:ea typeface="华文细黑" panose="02010600040101010101" pitchFamily="2" charset="-122"/>
                </a:rPr>
                <a:t>2020</a:t>
              </a:r>
              <a:endParaRPr lang="en-US" altLang="zh-CN" sz="1900" dirty="0">
                <a:solidFill>
                  <a:srgbClr val="FFFFFF"/>
                </a:solidFill>
                <a:ea typeface="华文细黑" panose="02010600040101010101" pitchFamily="2" charset="-122"/>
              </a:endParaRPr>
            </a:p>
          </p:txBody>
        </p:sp>
        <p:sp>
          <p:nvSpPr>
            <p:cNvPr id="15" name="Text Box 25"/>
            <p:cNvSpPr txBox="1">
              <a:spLocks noChangeArrowheads="1"/>
            </p:cNvSpPr>
            <p:nvPr/>
          </p:nvSpPr>
          <p:spPr bwMode="auto">
            <a:xfrm>
              <a:off x="4206" y="2870"/>
              <a:ext cx="317"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1900">
                  <a:solidFill>
                    <a:srgbClr val="FFFFFF"/>
                  </a:solidFill>
                  <a:ea typeface="华文细黑" panose="02010600040101010101" pitchFamily="2" charset="-122"/>
                </a:rPr>
                <a:t>2050</a:t>
              </a:r>
              <a:endParaRPr lang="en-US" altLang="zh-CN" sz="1900">
                <a:solidFill>
                  <a:srgbClr val="FFFFFF"/>
                </a:solidFill>
                <a:ea typeface="华文细黑" panose="02010600040101010101" pitchFamily="2" charset="-122"/>
              </a:endParaRPr>
            </a:p>
          </p:txBody>
        </p:sp>
        <p:sp>
          <p:nvSpPr>
            <p:cNvPr id="16" name="Text Box 29"/>
            <p:cNvSpPr txBox="1">
              <a:spLocks noChangeArrowheads="1"/>
            </p:cNvSpPr>
            <p:nvPr/>
          </p:nvSpPr>
          <p:spPr bwMode="auto">
            <a:xfrm>
              <a:off x="4524" y="1266"/>
              <a:ext cx="162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rgbClr val="333333"/>
                  </a:solidFill>
                  <a:ea typeface="微软雅黑" panose="020B0503020204020204" pitchFamily="34" charset="-122"/>
                </a:rPr>
                <a:t>国民生产总值比</a:t>
              </a:r>
              <a:r>
                <a:rPr lang="en-US" altLang="zh-CN">
                  <a:solidFill>
                    <a:srgbClr val="333333"/>
                  </a:solidFill>
                  <a:ea typeface="微软雅黑" panose="020B0503020204020204" pitchFamily="34" charset="-122"/>
                </a:rPr>
                <a:t>2000</a:t>
              </a:r>
              <a:r>
                <a:rPr lang="zh-CN" altLang="en-US">
                  <a:solidFill>
                    <a:srgbClr val="333333"/>
                  </a:solidFill>
                  <a:ea typeface="微软雅黑" panose="020B0503020204020204" pitchFamily="34" charset="-122"/>
                </a:rPr>
                <a:t>年翻一番</a:t>
              </a:r>
              <a:endParaRPr lang="zh-CN" altLang="en-US">
                <a:solidFill>
                  <a:srgbClr val="333333"/>
                </a:solidFill>
                <a:ea typeface="微软雅黑" panose="020B0503020204020204" pitchFamily="34" charset="-122"/>
              </a:endParaRPr>
            </a:p>
          </p:txBody>
        </p:sp>
        <p:sp>
          <p:nvSpPr>
            <p:cNvPr id="17" name="Text Box 31"/>
            <p:cNvSpPr txBox="1">
              <a:spLocks noChangeArrowheads="1"/>
            </p:cNvSpPr>
            <p:nvPr/>
          </p:nvSpPr>
          <p:spPr bwMode="auto">
            <a:xfrm>
              <a:off x="4534" y="1852"/>
              <a:ext cx="1602" cy="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700" dirty="0">
                  <a:solidFill>
                    <a:srgbClr val="333333"/>
                  </a:solidFill>
                  <a:ea typeface="微软雅黑" panose="020B0503020204020204" pitchFamily="34" charset="-122"/>
                </a:rPr>
                <a:t>建党</a:t>
              </a:r>
              <a:r>
                <a:rPr lang="en-US" altLang="zh-CN" sz="2700" dirty="0">
                  <a:solidFill>
                    <a:srgbClr val="333333"/>
                  </a:solidFill>
                  <a:ea typeface="微软雅黑" panose="020B0503020204020204" pitchFamily="34" charset="-122"/>
                </a:rPr>
                <a:t>100</a:t>
              </a:r>
              <a:r>
                <a:rPr lang="zh-CN" altLang="en-US" sz="2700" dirty="0">
                  <a:solidFill>
                    <a:srgbClr val="333333"/>
                  </a:solidFill>
                  <a:ea typeface="微软雅黑" panose="020B0503020204020204" pitchFamily="34" charset="-122"/>
                </a:rPr>
                <a:t>周年，国民经济更加发展，各项制度更加完善</a:t>
              </a:r>
              <a:endParaRPr lang="zh-CN" altLang="en-US" sz="2700" dirty="0">
                <a:solidFill>
                  <a:srgbClr val="333333"/>
                </a:solidFill>
                <a:ea typeface="微软雅黑" panose="020B0503020204020204" pitchFamily="34" charset="-122"/>
              </a:endParaRPr>
            </a:p>
          </p:txBody>
        </p:sp>
        <p:sp>
          <p:nvSpPr>
            <p:cNvPr id="18" name="Text Box 33"/>
            <p:cNvSpPr txBox="1">
              <a:spLocks noChangeArrowheads="1"/>
            </p:cNvSpPr>
            <p:nvPr/>
          </p:nvSpPr>
          <p:spPr bwMode="auto">
            <a:xfrm>
              <a:off x="4552" y="2853"/>
              <a:ext cx="1594"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2700">
                  <a:solidFill>
                    <a:srgbClr val="333333"/>
                  </a:solidFill>
                  <a:ea typeface="微软雅黑" panose="020B0503020204020204" pitchFamily="34" charset="-122"/>
                </a:rPr>
                <a:t>建国</a:t>
              </a:r>
              <a:r>
                <a:rPr lang="en-US" altLang="zh-CN" sz="2700">
                  <a:solidFill>
                    <a:srgbClr val="333333"/>
                  </a:solidFill>
                  <a:ea typeface="微软雅黑" panose="020B0503020204020204" pitchFamily="34" charset="-122"/>
                </a:rPr>
                <a:t>100</a:t>
              </a:r>
              <a:r>
                <a:rPr lang="zh-CN" altLang="en-US" sz="2700">
                  <a:solidFill>
                    <a:srgbClr val="333333"/>
                  </a:solidFill>
                  <a:ea typeface="微软雅黑" panose="020B0503020204020204" pitchFamily="34" charset="-122"/>
                </a:rPr>
                <a:t>周年，基本实现现代化</a:t>
              </a:r>
              <a:endParaRPr lang="zh-CN" altLang="en-US" sz="2700">
                <a:solidFill>
                  <a:srgbClr val="333333"/>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十字星 1"/>
          <p:cNvSpPr/>
          <p:nvPr/>
        </p:nvSpPr>
        <p:spPr>
          <a:xfrm>
            <a:off x="1055076" y="1160585"/>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221523" y="1065937"/>
            <a:ext cx="8047892" cy="923330"/>
          </a:xfrm>
          <a:prstGeom prst="rect">
            <a:avLst/>
          </a:prstGeom>
          <a:ln>
            <a:solidFill>
              <a:schemeClr val="accent1">
                <a:lumMod val="60000"/>
                <a:lumOff val="40000"/>
              </a:schemeClr>
            </a:solidFill>
          </a:ln>
        </p:spPr>
        <p:txBody>
          <a:bodyPr wrap="square">
            <a:spAutoFit/>
          </a:bodyPr>
          <a:lstStyle/>
          <a:p>
            <a:r>
              <a:rPr lang="en-US" altLang="zh-CN" dirty="0">
                <a:latin typeface="华文楷体" panose="02010600040101010101" pitchFamily="2" charset="-122"/>
                <a:ea typeface="华文楷体" panose="02010600040101010101" pitchFamily="2" charset="-122"/>
              </a:rPr>
              <a:t>2002 </a:t>
            </a:r>
            <a:r>
              <a:rPr lang="zh-CN" altLang="en-US" dirty="0" smtClean="0">
                <a:latin typeface="华文楷体" panose="02010600040101010101" pitchFamily="2" charset="-122"/>
                <a:ea typeface="华文楷体" panose="02010600040101010101" pitchFamily="2" charset="-122"/>
              </a:rPr>
              <a:t>年，党的十六大报告将第一</a:t>
            </a:r>
            <a:r>
              <a:rPr lang="zh-CN" altLang="en-US" dirty="0">
                <a:latin typeface="华文楷体" panose="02010600040101010101" pitchFamily="2" charset="-122"/>
                <a:ea typeface="华文楷体" panose="02010600040101010101" pitchFamily="2" charset="-122"/>
              </a:rPr>
              <a:t>个百年奋斗目标明确界定为 </a:t>
            </a:r>
            <a:r>
              <a:rPr lang="zh-CN" altLang="en-US" dirty="0" smtClean="0">
                <a:latin typeface="华文楷体" panose="02010600040101010101" pitchFamily="2" charset="-122"/>
                <a:ea typeface="华文楷体" panose="02010600040101010101" pitchFamily="2" charset="-122"/>
              </a:rPr>
              <a:t>：全面建设惠及</a:t>
            </a:r>
            <a:r>
              <a:rPr lang="zh-CN" altLang="en-US" dirty="0">
                <a:latin typeface="华文楷体" panose="02010600040101010101" pitchFamily="2" charset="-122"/>
                <a:ea typeface="华文楷体" panose="02010600040101010101" pitchFamily="2" charset="-122"/>
              </a:rPr>
              <a:t>十几亿人 口的更高水平的小康社会 </a:t>
            </a:r>
            <a:r>
              <a:rPr lang="zh-CN" altLang="en-US" dirty="0" smtClean="0">
                <a:latin typeface="华文楷体" panose="02010600040101010101" pitchFamily="2" charset="-122"/>
                <a:ea typeface="华文楷体" panose="02010600040101010101" pitchFamily="2" charset="-122"/>
              </a:rPr>
              <a:t>，使</a:t>
            </a:r>
            <a:r>
              <a:rPr lang="zh-CN" altLang="en-US" dirty="0">
                <a:latin typeface="华文楷体" panose="02010600040101010101" pitchFamily="2" charset="-122"/>
                <a:ea typeface="华文楷体" panose="02010600040101010101" pitchFamily="2" charset="-122"/>
              </a:rPr>
              <a:t>经济更加发展 、 民主更加健全 </a:t>
            </a:r>
            <a:r>
              <a:rPr lang="zh-CN" altLang="en-US" dirty="0" smtClean="0">
                <a:latin typeface="华文楷体" panose="02010600040101010101" pitchFamily="2" charset="-122"/>
                <a:ea typeface="华文楷体" panose="02010600040101010101" pitchFamily="2" charset="-122"/>
              </a:rPr>
              <a:t>、科教更加进步 、文化</a:t>
            </a:r>
            <a:r>
              <a:rPr lang="zh-CN" altLang="en-US" dirty="0">
                <a:latin typeface="华文楷体" panose="02010600040101010101" pitchFamily="2" charset="-122"/>
                <a:ea typeface="华文楷体" panose="02010600040101010101" pitchFamily="2" charset="-122"/>
              </a:rPr>
              <a:t>更加 繁荣 </a:t>
            </a:r>
            <a:r>
              <a:rPr lang="zh-CN" altLang="en-US" dirty="0" smtClean="0">
                <a:latin typeface="华文楷体" panose="02010600040101010101" pitchFamily="2" charset="-122"/>
                <a:ea typeface="华文楷体" panose="02010600040101010101" pitchFamily="2" charset="-122"/>
              </a:rPr>
              <a:t>、社会</a:t>
            </a:r>
            <a:r>
              <a:rPr lang="zh-CN" altLang="en-US" dirty="0">
                <a:latin typeface="华文楷体" panose="02010600040101010101" pitchFamily="2" charset="-122"/>
                <a:ea typeface="华文楷体" panose="02010600040101010101" pitchFamily="2" charset="-122"/>
              </a:rPr>
              <a:t>更加和谐 </a:t>
            </a:r>
            <a:r>
              <a:rPr lang="zh-CN" altLang="en-US" dirty="0" smtClean="0">
                <a:latin typeface="华文楷体" panose="02010600040101010101" pitchFamily="2" charset="-122"/>
                <a:ea typeface="华文楷体" panose="02010600040101010101" pitchFamily="2" charset="-122"/>
              </a:rPr>
              <a:t>、人民</a:t>
            </a:r>
            <a:r>
              <a:rPr lang="zh-CN" altLang="en-US" dirty="0">
                <a:latin typeface="华文楷体" panose="02010600040101010101" pitchFamily="2" charset="-122"/>
                <a:ea typeface="华文楷体" panose="02010600040101010101" pitchFamily="2" charset="-122"/>
              </a:rPr>
              <a:t>生活</a:t>
            </a:r>
            <a:r>
              <a:rPr lang="zh-CN" altLang="en-US" dirty="0" smtClean="0">
                <a:latin typeface="华文楷体" panose="02010600040101010101" pitchFamily="2" charset="-122"/>
                <a:ea typeface="华文楷体" panose="02010600040101010101" pitchFamily="2" charset="-122"/>
              </a:rPr>
              <a:t>更加殷实 </a:t>
            </a:r>
            <a:r>
              <a:rPr lang="zh-CN" altLang="en-US"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4" name="十字星 3"/>
          <p:cNvSpPr/>
          <p:nvPr/>
        </p:nvSpPr>
        <p:spPr>
          <a:xfrm>
            <a:off x="1055076" y="3056068"/>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十字星 4"/>
          <p:cNvSpPr/>
          <p:nvPr/>
        </p:nvSpPr>
        <p:spPr>
          <a:xfrm>
            <a:off x="1055076" y="2062537"/>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21522" y="2178905"/>
            <a:ext cx="8047893" cy="923330"/>
          </a:xfrm>
          <a:prstGeom prst="rect">
            <a:avLst/>
          </a:prstGeom>
          <a:ln>
            <a:solidFill>
              <a:schemeClr val="accent1">
                <a:lumMod val="60000"/>
                <a:lumOff val="40000"/>
              </a:schemeClr>
            </a:solidFill>
          </a:ln>
        </p:spPr>
        <p:txBody>
          <a:bodyPr wrap="square">
            <a:spAutoFit/>
          </a:bodyPr>
          <a:lstStyle/>
          <a:p>
            <a:r>
              <a:rPr lang="en-US" altLang="zh-CN" dirty="0" smtClean="0">
                <a:latin typeface="华文楷体" panose="02010600040101010101" pitchFamily="2" charset="-122"/>
                <a:ea typeface="华文楷体" panose="02010600040101010101" pitchFamily="2" charset="-122"/>
              </a:rPr>
              <a:t>2007</a:t>
            </a:r>
            <a:r>
              <a:rPr lang="zh-CN" altLang="en-US" dirty="0" smtClean="0">
                <a:latin typeface="华文楷体" panose="02010600040101010101" pitchFamily="2" charset="-122"/>
                <a:ea typeface="华文楷体" panose="02010600040101010101" pitchFamily="2" charset="-122"/>
              </a:rPr>
              <a:t>年 ，党</a:t>
            </a:r>
            <a:r>
              <a:rPr lang="zh-CN" altLang="en-US" dirty="0">
                <a:latin typeface="华文楷体" panose="02010600040101010101" pitchFamily="2" charset="-122"/>
                <a:ea typeface="华文楷体" panose="02010600040101010101" pitchFamily="2" charset="-122"/>
              </a:rPr>
              <a:t>的 十七大 在党的 十六大确立的全面建设小康社会目标的基 础上 </a:t>
            </a:r>
            <a:r>
              <a:rPr lang="zh-CN" altLang="en-US" dirty="0" smtClean="0">
                <a:latin typeface="华文楷体" panose="02010600040101010101" pitchFamily="2" charset="-122"/>
                <a:ea typeface="华文楷体" panose="02010600040101010101" pitchFamily="2" charset="-122"/>
              </a:rPr>
              <a:t>，对我国</a:t>
            </a:r>
            <a:r>
              <a:rPr lang="zh-CN" altLang="en-US" dirty="0">
                <a:latin typeface="华文楷体" panose="02010600040101010101" pitchFamily="2" charset="-122"/>
                <a:ea typeface="华文楷体" panose="02010600040101010101" pitchFamily="2" charset="-122"/>
              </a:rPr>
              <a:t>发展提出新的更高要求 </a:t>
            </a:r>
            <a:r>
              <a:rPr lang="zh-CN" altLang="en-US" dirty="0" smtClean="0">
                <a:latin typeface="华文楷体" panose="02010600040101010101" pitchFamily="2" charset="-122"/>
                <a:ea typeface="华文楷体" panose="02010600040101010101" pitchFamily="2" charset="-122"/>
              </a:rPr>
              <a:t>，将</a:t>
            </a:r>
            <a:r>
              <a:rPr lang="zh-CN" altLang="en-US" dirty="0">
                <a:latin typeface="华文楷体" panose="02010600040101010101" pitchFamily="2" charset="-122"/>
                <a:ea typeface="华文楷体" panose="02010600040101010101" pitchFamily="2" charset="-122"/>
              </a:rPr>
              <a:t>第一个百年奋斗目标调整为全面建成</a:t>
            </a:r>
            <a:r>
              <a:rPr lang="zh-CN" altLang="en-US" dirty="0" smtClean="0">
                <a:latin typeface="华文楷体" panose="02010600040101010101" pitchFamily="2" charset="-122"/>
                <a:ea typeface="华文楷体" panose="02010600040101010101" pitchFamily="2" charset="-122"/>
              </a:rPr>
              <a:t>小康社会 </a:t>
            </a:r>
            <a:r>
              <a:rPr lang="zh-CN" altLang="en-US"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sp>
        <p:nvSpPr>
          <p:cNvPr id="7" name="矩形 6"/>
          <p:cNvSpPr/>
          <p:nvPr/>
        </p:nvSpPr>
        <p:spPr>
          <a:xfrm>
            <a:off x="2239108" y="3244526"/>
            <a:ext cx="8141676" cy="923330"/>
          </a:xfrm>
          <a:prstGeom prst="rect">
            <a:avLst/>
          </a:prstGeom>
          <a:ln>
            <a:solidFill>
              <a:srgbClr val="FF0000"/>
            </a:solidFill>
          </a:ln>
        </p:spPr>
        <p:txBody>
          <a:bodyPr wrap="square">
            <a:spAutoFit/>
          </a:bodyPr>
          <a:lstStyle/>
          <a:p>
            <a:r>
              <a:rPr lang="zh-CN" altLang="en-US" dirty="0"/>
              <a:t> </a:t>
            </a:r>
            <a:r>
              <a:rPr lang="en-US" altLang="zh-CN" dirty="0">
                <a:latin typeface="华文楷体" panose="02010600040101010101" pitchFamily="2" charset="-122"/>
                <a:ea typeface="华文楷体" panose="02010600040101010101" pitchFamily="2" charset="-122"/>
              </a:rPr>
              <a:t>2012 </a:t>
            </a:r>
            <a:r>
              <a:rPr lang="zh-CN" altLang="en-US" dirty="0" smtClean="0">
                <a:latin typeface="华文楷体" panose="02010600040101010101" pitchFamily="2" charset="-122"/>
                <a:ea typeface="华文楷体" panose="02010600040101010101" pitchFamily="2" charset="-122"/>
              </a:rPr>
              <a:t>年，党</a:t>
            </a:r>
            <a:r>
              <a:rPr lang="zh-CN" altLang="en-US" dirty="0">
                <a:latin typeface="华文楷体" panose="02010600040101010101" pitchFamily="2" charset="-122"/>
                <a:ea typeface="华文楷体" panose="02010600040101010101" pitchFamily="2" charset="-122"/>
              </a:rPr>
              <a:t>的十八大进一步提出了全面建成小康社会的各项 要求 </a:t>
            </a:r>
            <a:r>
              <a:rPr lang="zh-CN" altLang="en-US" dirty="0" smtClean="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三 步走 </a:t>
            </a:r>
            <a:r>
              <a:rPr lang="zh-CN" altLang="en-US" dirty="0" smtClean="0">
                <a:latin typeface="华文楷体" panose="02010600040101010101" pitchFamily="2" charset="-122"/>
                <a:ea typeface="华文楷体" panose="02010600040101010101" pitchFamily="2" charset="-122"/>
              </a:rPr>
              <a:t>”发展 </a:t>
            </a:r>
            <a:r>
              <a:rPr lang="zh-CN" altLang="en-US" dirty="0">
                <a:latin typeface="华文楷体" panose="02010600040101010101" pitchFamily="2" charset="-122"/>
                <a:ea typeface="华文楷体" panose="02010600040101010101" pitchFamily="2" charset="-122"/>
              </a:rPr>
              <a:t>战略的提出</a:t>
            </a:r>
            <a:r>
              <a:rPr lang="zh-CN" altLang="en-US" dirty="0" smtClean="0">
                <a:latin typeface="华文楷体" panose="02010600040101010101" pitchFamily="2" charset="-122"/>
                <a:ea typeface="华文楷体" panose="02010600040101010101" pitchFamily="2" charset="-122"/>
              </a:rPr>
              <a:t>和丰富 ，既</a:t>
            </a:r>
            <a:r>
              <a:rPr lang="zh-CN" altLang="en-US" dirty="0">
                <a:latin typeface="华文楷体" panose="02010600040101010101" pitchFamily="2" charset="-122"/>
                <a:ea typeface="华文楷体" panose="02010600040101010101" pitchFamily="2" charset="-122"/>
              </a:rPr>
              <a:t>坚持实事求是 </a:t>
            </a:r>
            <a:r>
              <a:rPr lang="zh-CN" altLang="en-US" dirty="0" smtClean="0">
                <a:latin typeface="华文楷体" panose="02010600040101010101" pitchFamily="2" charset="-122"/>
                <a:ea typeface="华文楷体" panose="02010600040101010101" pitchFamily="2" charset="-122"/>
              </a:rPr>
              <a:t>，又</a:t>
            </a:r>
            <a:r>
              <a:rPr lang="zh-CN" altLang="en-US" dirty="0">
                <a:latin typeface="华文楷体" panose="02010600040101010101" pitchFamily="2" charset="-122"/>
                <a:ea typeface="华文楷体" panose="02010600040101010101" pitchFamily="2" charset="-122"/>
              </a:rPr>
              <a:t>体现了</a:t>
            </a:r>
            <a:r>
              <a:rPr lang="zh-CN" altLang="en-US" dirty="0" smtClean="0">
                <a:latin typeface="华文楷体" panose="02010600040101010101" pitchFamily="2" charset="-122"/>
                <a:ea typeface="华文楷体" panose="02010600040101010101" pitchFamily="2" charset="-122"/>
              </a:rPr>
              <a:t>中国共产党和中国人民</a:t>
            </a:r>
            <a:r>
              <a:rPr lang="zh-CN" altLang="en-US" dirty="0">
                <a:latin typeface="华文楷体" panose="02010600040101010101" pitchFamily="2" charset="-122"/>
                <a:ea typeface="华文楷体" panose="02010600040101010101" pitchFamily="2" charset="-122"/>
              </a:rPr>
              <a:t>的雄心壮志 。</a:t>
            </a:r>
            <a:endParaRPr lang="zh-CN" altLang="en-US" dirty="0">
              <a:latin typeface="华文楷体" panose="02010600040101010101" pitchFamily="2" charset="-122"/>
              <a:ea typeface="华文楷体" panose="02010600040101010101" pitchFamily="2" charset="-122"/>
            </a:endParaRPr>
          </a:p>
        </p:txBody>
      </p:sp>
      <p:sp>
        <p:nvSpPr>
          <p:cNvPr id="8" name="十字星 7"/>
          <p:cNvSpPr/>
          <p:nvPr/>
        </p:nvSpPr>
        <p:spPr>
          <a:xfrm>
            <a:off x="1049214" y="4032014"/>
            <a:ext cx="914400" cy="91440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239108" y="4348195"/>
            <a:ext cx="8197361" cy="1477328"/>
          </a:xfrm>
          <a:prstGeom prst="rect">
            <a:avLst/>
          </a:prstGeom>
          <a:ln>
            <a:solidFill>
              <a:srgbClr val="FF0000"/>
            </a:solidFill>
          </a:ln>
        </p:spPr>
        <p:txBody>
          <a:bodyPr wrap="square">
            <a:spAutoFit/>
          </a:bodyPr>
          <a:lstStyle/>
          <a:p>
            <a:r>
              <a:rPr lang="en-US" altLang="zh-CN" dirty="0" smtClean="0">
                <a:latin typeface="华文楷体" panose="02010600040101010101" pitchFamily="2" charset="-122"/>
                <a:ea typeface="华文楷体" panose="02010600040101010101" pitchFamily="2" charset="-122"/>
              </a:rPr>
              <a:t>2017</a:t>
            </a:r>
            <a:r>
              <a:rPr lang="zh-CN" altLang="en-US" dirty="0" smtClean="0">
                <a:latin typeface="华文楷体" panose="02010600040101010101" pitchFamily="2" charset="-122"/>
                <a:ea typeface="华文楷体" panose="02010600040101010101" pitchFamily="2" charset="-122"/>
              </a:rPr>
              <a:t>年，党</a:t>
            </a:r>
            <a:r>
              <a:rPr lang="zh-CN" altLang="en-US" dirty="0">
                <a:latin typeface="华文楷体" panose="02010600040101010101" pitchFamily="2" charset="-122"/>
                <a:ea typeface="华文楷体" panose="02010600040101010101" pitchFamily="2" charset="-122"/>
              </a:rPr>
              <a:t>的</a:t>
            </a:r>
            <a:r>
              <a:rPr lang="zh-CN" altLang="en-US" dirty="0" smtClean="0">
                <a:latin typeface="华文楷体" panose="02010600040101010101" pitchFamily="2" charset="-122"/>
                <a:ea typeface="华文楷体" panose="02010600040101010101" pitchFamily="2" charset="-122"/>
              </a:rPr>
              <a:t>十九大</a:t>
            </a:r>
            <a:r>
              <a:rPr lang="zh-CN" altLang="en-US" dirty="0">
                <a:latin typeface="华文楷体" panose="02010600040101010101" pitchFamily="2" charset="-122"/>
                <a:ea typeface="华文楷体" panose="02010600040101010101" pitchFamily="2" charset="-122"/>
              </a:rPr>
              <a:t>报告</a:t>
            </a:r>
            <a:r>
              <a:rPr lang="zh-CN" altLang="en-US" dirty="0" smtClean="0">
                <a:latin typeface="华文楷体" panose="02010600040101010101" pitchFamily="2" charset="-122"/>
                <a:ea typeface="华文楷体" panose="02010600040101010101" pitchFamily="2" charset="-122"/>
              </a:rPr>
              <a:t>指出，从</a:t>
            </a:r>
            <a:r>
              <a:rPr lang="zh-CN" altLang="en-US" dirty="0">
                <a:latin typeface="华文楷体" panose="02010600040101010101" pitchFamily="2" charset="-122"/>
                <a:ea typeface="华文楷体" panose="02010600040101010101" pitchFamily="2" charset="-122"/>
              </a:rPr>
              <a:t>全面建成小康社会到基本实现</a:t>
            </a:r>
            <a:r>
              <a:rPr lang="zh-CN" altLang="en-US" dirty="0" smtClean="0">
                <a:latin typeface="华文楷体" panose="02010600040101010101" pitchFamily="2" charset="-122"/>
                <a:ea typeface="华文楷体" panose="02010600040101010101" pitchFamily="2" charset="-122"/>
              </a:rPr>
              <a:t>现代化，再到全面建成社会主义现代化强国，是</a:t>
            </a:r>
            <a:r>
              <a:rPr lang="zh-CN" altLang="en-US" dirty="0">
                <a:latin typeface="华文楷体" panose="02010600040101010101" pitchFamily="2" charset="-122"/>
                <a:ea typeface="华文楷体" panose="02010600040101010101" pitchFamily="2" charset="-122"/>
              </a:rPr>
              <a:t>新时代中国特色社会主义发展的战略</a:t>
            </a:r>
            <a:r>
              <a:rPr lang="zh-CN" altLang="en-US" dirty="0" smtClean="0">
                <a:latin typeface="华文楷体" panose="02010600040101010101" pitchFamily="2" charset="-122"/>
                <a:ea typeface="华文楷体" panose="02010600040101010101" pitchFamily="2" charset="-122"/>
              </a:rPr>
              <a:t>安排 。对</a:t>
            </a:r>
            <a:r>
              <a:rPr lang="zh-CN" altLang="en-US" dirty="0">
                <a:latin typeface="华文楷体" panose="02010600040101010101" pitchFamily="2" charset="-122"/>
                <a:ea typeface="华文楷体" panose="02010600040101010101" pitchFamily="2" charset="-122"/>
              </a:rPr>
              <a:t>实现第二</a:t>
            </a:r>
            <a:r>
              <a:rPr lang="zh-CN" altLang="en-US" dirty="0" smtClean="0">
                <a:latin typeface="华文楷体" panose="02010600040101010101" pitchFamily="2" charset="-122"/>
                <a:ea typeface="华文楷体" panose="02010600040101010101" pitchFamily="2" charset="-122"/>
              </a:rPr>
              <a:t>个百年奋斗</a:t>
            </a:r>
            <a:r>
              <a:rPr lang="zh-CN" altLang="en-US" dirty="0">
                <a:latin typeface="华文楷体" panose="02010600040101010101" pitchFamily="2" charset="-122"/>
                <a:ea typeface="华文楷体" panose="02010600040101010101" pitchFamily="2" charset="-122"/>
              </a:rPr>
              <a:t>目标作出分两个阶段推进的战略安排 </a:t>
            </a:r>
            <a:r>
              <a:rPr lang="zh-CN" altLang="en-US" dirty="0" smtClean="0">
                <a:latin typeface="华文楷体" panose="02010600040101010101" pitchFamily="2" charset="-122"/>
                <a:ea typeface="华文楷体" panose="02010600040101010101" pitchFamily="2" charset="-122"/>
              </a:rPr>
              <a:t>，是</a:t>
            </a:r>
            <a:r>
              <a:rPr lang="zh-CN" altLang="en-US" dirty="0">
                <a:latin typeface="华文楷体" panose="02010600040101010101" pitchFamily="2" charset="-122"/>
                <a:ea typeface="华文楷体" panose="02010600040101010101" pitchFamily="2" charset="-122"/>
              </a:rPr>
              <a:t>新</a:t>
            </a:r>
            <a:r>
              <a:rPr lang="zh-CN" altLang="en-US" dirty="0" smtClean="0">
                <a:latin typeface="华文楷体" panose="02010600040101010101" pitchFamily="2" charset="-122"/>
                <a:ea typeface="华文楷体" panose="02010600040101010101" pitchFamily="2" charset="-122"/>
              </a:rPr>
              <a:t>形势</a:t>
            </a:r>
            <a:r>
              <a:rPr lang="zh-CN" altLang="en-US" dirty="0">
                <a:latin typeface="华文楷体" panose="02010600040101010101" pitchFamily="2" charset="-122"/>
                <a:ea typeface="华文楷体" panose="02010600040101010101" pitchFamily="2" charset="-122"/>
              </a:rPr>
              <a:t>下党对我国 社会主义</a:t>
            </a:r>
            <a:r>
              <a:rPr lang="zh-CN" altLang="en-US" dirty="0" smtClean="0">
                <a:latin typeface="华文楷体" panose="02010600040101010101" pitchFamily="2" charset="-122"/>
                <a:ea typeface="华文楷体" panose="02010600040101010101" pitchFamily="2" charset="-122"/>
              </a:rPr>
              <a:t>现代化建设“ </a:t>
            </a:r>
            <a:r>
              <a:rPr lang="zh-CN" altLang="en-US" dirty="0">
                <a:latin typeface="华文楷体" panose="02010600040101010101" pitchFamily="2" charset="-122"/>
                <a:ea typeface="华文楷体" panose="02010600040101010101" pitchFamily="2" charset="-122"/>
              </a:rPr>
              <a:t>三步走 </a:t>
            </a:r>
            <a:r>
              <a:rPr lang="zh-CN" altLang="en-US" dirty="0" smtClean="0">
                <a:latin typeface="华文楷体" panose="02010600040101010101" pitchFamily="2" charset="-122"/>
                <a:ea typeface="华文楷体" panose="02010600040101010101" pitchFamily="2" charset="-122"/>
              </a:rPr>
              <a:t>”总体</a:t>
            </a:r>
            <a:r>
              <a:rPr lang="zh-CN" altLang="en-US" dirty="0">
                <a:latin typeface="华文楷体" panose="02010600040101010101" pitchFamily="2" charset="-122"/>
                <a:ea typeface="华文楷体" panose="02010600040101010101" pitchFamily="2" charset="-122"/>
              </a:rPr>
              <a:t>战略的推进和发展 ，</a:t>
            </a:r>
            <a:r>
              <a:rPr lang="zh-CN" altLang="en-US" dirty="0" smtClean="0">
                <a:latin typeface="华文楷体" panose="02010600040101010101" pitchFamily="2" charset="-122"/>
                <a:ea typeface="华文楷体" panose="02010600040101010101" pitchFamily="2" charset="-122"/>
              </a:rPr>
              <a:t>发出</a:t>
            </a:r>
            <a:r>
              <a:rPr lang="zh-CN" altLang="en-US" dirty="0">
                <a:latin typeface="华文楷体" panose="02010600040101010101" pitchFamily="2" charset="-122"/>
                <a:ea typeface="华文楷体" panose="02010600040101010101" pitchFamily="2" charset="-122"/>
              </a:rPr>
              <a:t>了实现中 华</a:t>
            </a:r>
            <a:r>
              <a:rPr lang="zh-CN" altLang="en-US" dirty="0" smtClean="0">
                <a:latin typeface="华文楷体" panose="02010600040101010101" pitchFamily="2" charset="-122"/>
                <a:ea typeface="华文楷体" panose="02010600040101010101" pitchFamily="2" charset="-122"/>
              </a:rPr>
              <a:t>民族伟大复兴中国梦</a:t>
            </a:r>
            <a:r>
              <a:rPr lang="zh-CN" altLang="en-US" dirty="0">
                <a:latin typeface="华文楷体" panose="02010600040101010101" pitchFamily="2" charset="-122"/>
                <a:ea typeface="华文楷体" panose="02010600040101010101" pitchFamily="2" charset="-122"/>
              </a:rPr>
              <a:t>的</a:t>
            </a:r>
            <a:r>
              <a:rPr lang="zh-CN" altLang="en-US" dirty="0" smtClean="0">
                <a:latin typeface="华文楷体" panose="02010600040101010101" pitchFamily="2" charset="-122"/>
                <a:ea typeface="华文楷体" panose="02010600040101010101" pitchFamily="2" charset="-122"/>
              </a:rPr>
              <a:t>最强音 。</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2842" y="1844186"/>
            <a:ext cx="3024187" cy="334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4872038" y="1758461"/>
            <a:ext cx="5429250" cy="4094163"/>
          </a:xfrm>
          <a:prstGeom prst="rect">
            <a:avLst/>
          </a:prstGeom>
          <a:solidFill>
            <a:schemeClr val="accent1">
              <a:lumMod val="60000"/>
              <a:lumOff val="40000"/>
            </a:schemeClr>
          </a:solidFill>
          <a:ln w="9525">
            <a:solidFill>
              <a:srgbClr val="FF0000"/>
            </a:solidFill>
            <a:miter lim="800000"/>
          </a:ln>
        </p:spPr>
        <p:txBody>
          <a:bodyPr anchor="ctr">
            <a:spAutoFit/>
          </a:bodyPr>
          <a:lstStyle/>
          <a:p>
            <a:pPr eaLnBrk="0" hangingPunct="0"/>
            <a:r>
              <a:rPr lang="zh-CN" altLang="en-US" sz="2000" dirty="0">
                <a:solidFill>
                  <a:srgbClr val="000000"/>
                </a:solidFill>
                <a:latin typeface="Times New Roman" panose="02020603050405020304" pitchFamily="18" charset="0"/>
              </a:rPr>
              <a:t>         </a:t>
            </a:r>
            <a:r>
              <a:rPr lang="zh-CN" altLang="en-US" sz="2000" dirty="0">
                <a:solidFill>
                  <a:srgbClr val="000000"/>
                </a:solidFill>
                <a:latin typeface="华文楷体" panose="02010600040101010101" pitchFamily="2" charset="-122"/>
                <a:ea typeface="华文楷体" panose="02010600040101010101" pitchFamily="2" charset="-122"/>
              </a:rPr>
              <a:t>我们要全面建成小康社会、实现第一个百年奋斗目标，然后再乘势而上开启全面建设社会主义现代化国家新征程，向第二个百年奋斗目标进军。全面建设社会主义现代化国家的进程分两个阶段来安排。</a:t>
            </a:r>
            <a:endParaRPr lang="en-US" altLang="zh-CN" sz="2000" dirty="0">
              <a:solidFill>
                <a:srgbClr val="000000"/>
              </a:solidFill>
              <a:latin typeface="华文楷体" panose="02010600040101010101" pitchFamily="2" charset="-122"/>
              <a:ea typeface="华文楷体" panose="02010600040101010101" pitchFamily="2" charset="-122"/>
            </a:endParaRPr>
          </a:p>
          <a:p>
            <a:pPr eaLnBrk="0" hangingPunct="0"/>
            <a:r>
              <a:rPr lang="zh-CN" altLang="en-US" sz="2000" dirty="0">
                <a:solidFill>
                  <a:srgbClr val="000000"/>
                </a:solidFill>
                <a:latin typeface="华文楷体" panose="02010600040101010101" pitchFamily="2" charset="-122"/>
                <a:ea typeface="华文楷体" panose="02010600040101010101" pitchFamily="2" charset="-122"/>
              </a:rPr>
              <a:t> </a:t>
            </a:r>
            <a:r>
              <a:rPr lang="zh-CN" altLang="en-US" sz="2000" dirty="0">
                <a:solidFill>
                  <a:schemeClr val="bg1"/>
                </a:solidFill>
                <a:latin typeface="华文楷体" panose="02010600040101010101" pitchFamily="2" charset="-122"/>
                <a:ea typeface="华文楷体" panose="02010600040101010101" pitchFamily="2" charset="-122"/>
              </a:rPr>
              <a:t>第一个阶段，从</a:t>
            </a:r>
            <a:r>
              <a:rPr lang="en-US" altLang="zh-CN" sz="2000" dirty="0">
                <a:solidFill>
                  <a:schemeClr val="bg1"/>
                </a:solidFill>
                <a:latin typeface="华文楷体" panose="02010600040101010101" pitchFamily="2" charset="-122"/>
                <a:ea typeface="华文楷体" panose="02010600040101010101" pitchFamily="2" charset="-122"/>
              </a:rPr>
              <a:t>2020</a:t>
            </a:r>
            <a:r>
              <a:rPr lang="zh-CN" altLang="en-US" sz="2000" dirty="0">
                <a:solidFill>
                  <a:schemeClr val="bg1"/>
                </a:solidFill>
                <a:latin typeface="华文楷体" panose="02010600040101010101" pitchFamily="2" charset="-122"/>
                <a:ea typeface="华文楷体" panose="02010600040101010101" pitchFamily="2" charset="-122"/>
              </a:rPr>
              <a:t>年到</a:t>
            </a:r>
            <a:r>
              <a:rPr lang="en-US" altLang="zh-CN" sz="2000" dirty="0">
                <a:solidFill>
                  <a:schemeClr val="bg1"/>
                </a:solidFill>
                <a:latin typeface="华文楷体" panose="02010600040101010101" pitchFamily="2" charset="-122"/>
                <a:ea typeface="华文楷体" panose="02010600040101010101" pitchFamily="2" charset="-122"/>
              </a:rPr>
              <a:t>2035</a:t>
            </a:r>
            <a:r>
              <a:rPr lang="zh-CN" altLang="en-US" sz="2000" dirty="0">
                <a:solidFill>
                  <a:schemeClr val="bg1"/>
                </a:solidFill>
                <a:latin typeface="华文楷体" panose="02010600040101010101" pitchFamily="2" charset="-122"/>
                <a:ea typeface="华文楷体" panose="02010600040101010101" pitchFamily="2" charset="-122"/>
              </a:rPr>
              <a:t>年，在全面建成小康社会的基础上，再奋斗</a:t>
            </a:r>
            <a:r>
              <a:rPr lang="en-US" altLang="zh-CN" sz="2000" dirty="0">
                <a:solidFill>
                  <a:schemeClr val="bg1"/>
                </a:solidFill>
                <a:latin typeface="华文楷体" panose="02010600040101010101" pitchFamily="2" charset="-122"/>
                <a:ea typeface="华文楷体" panose="02010600040101010101" pitchFamily="2" charset="-122"/>
              </a:rPr>
              <a:t>15</a:t>
            </a:r>
            <a:r>
              <a:rPr lang="zh-CN" altLang="en-US" sz="2000" dirty="0">
                <a:solidFill>
                  <a:schemeClr val="bg1"/>
                </a:solidFill>
                <a:latin typeface="华文楷体" panose="02010600040101010101" pitchFamily="2" charset="-122"/>
                <a:ea typeface="华文楷体" panose="02010600040101010101" pitchFamily="2" charset="-122"/>
              </a:rPr>
              <a:t>年，基本实现社会主义现代化。</a:t>
            </a:r>
            <a:endParaRPr lang="en-US" altLang="zh-CN" sz="2000" dirty="0">
              <a:solidFill>
                <a:schemeClr val="bg1"/>
              </a:solidFill>
              <a:latin typeface="华文楷体" panose="02010600040101010101" pitchFamily="2" charset="-122"/>
              <a:ea typeface="华文楷体" panose="02010600040101010101" pitchFamily="2" charset="-122"/>
            </a:endParaRPr>
          </a:p>
          <a:p>
            <a:pPr eaLnBrk="0" hangingPunct="0"/>
            <a:r>
              <a:rPr lang="zh-CN" altLang="en-US" sz="2000" dirty="0">
                <a:solidFill>
                  <a:schemeClr val="bg1"/>
                </a:solidFill>
                <a:latin typeface="华文楷体" panose="02010600040101010101" pitchFamily="2" charset="-122"/>
                <a:ea typeface="华文楷体" panose="02010600040101010101" pitchFamily="2" charset="-122"/>
              </a:rPr>
              <a:t>第二个阶段，从</a:t>
            </a:r>
            <a:r>
              <a:rPr lang="en-US" altLang="zh-CN" sz="2000" dirty="0">
                <a:solidFill>
                  <a:schemeClr val="bg1"/>
                </a:solidFill>
                <a:latin typeface="华文楷体" panose="02010600040101010101" pitchFamily="2" charset="-122"/>
                <a:ea typeface="华文楷体" panose="02010600040101010101" pitchFamily="2" charset="-122"/>
              </a:rPr>
              <a:t>2035</a:t>
            </a:r>
            <a:r>
              <a:rPr lang="zh-CN" altLang="en-US" sz="2000" dirty="0">
                <a:solidFill>
                  <a:schemeClr val="bg1"/>
                </a:solidFill>
                <a:latin typeface="华文楷体" panose="02010600040101010101" pitchFamily="2" charset="-122"/>
                <a:ea typeface="华文楷体" panose="02010600040101010101" pitchFamily="2" charset="-122"/>
              </a:rPr>
              <a:t>年到本世纪中叶，在基本实现现代化的基础上，再奋斗</a:t>
            </a:r>
            <a:r>
              <a:rPr lang="en-US" altLang="zh-CN" sz="2000" dirty="0">
                <a:solidFill>
                  <a:schemeClr val="bg1"/>
                </a:solidFill>
                <a:latin typeface="华文楷体" panose="02010600040101010101" pitchFamily="2" charset="-122"/>
                <a:ea typeface="华文楷体" panose="02010600040101010101" pitchFamily="2" charset="-122"/>
              </a:rPr>
              <a:t>15</a:t>
            </a:r>
            <a:r>
              <a:rPr lang="zh-CN" altLang="en-US" sz="2000" dirty="0">
                <a:solidFill>
                  <a:schemeClr val="bg1"/>
                </a:solidFill>
                <a:latin typeface="华文楷体" panose="02010600040101010101" pitchFamily="2" charset="-122"/>
                <a:ea typeface="华文楷体" panose="02010600040101010101" pitchFamily="2" charset="-122"/>
              </a:rPr>
              <a:t>年，把我国建成富强民主文明和谐美丽的社会主义现代化强国。</a:t>
            </a:r>
            <a:endParaRPr lang="zh-CN" altLang="en-US" sz="2000" dirty="0">
              <a:solidFill>
                <a:schemeClr val="bg1"/>
              </a:solidFill>
              <a:latin typeface="华文楷体" panose="02010600040101010101" pitchFamily="2" charset="-122"/>
              <a:ea typeface="华文楷体" panose="02010600040101010101" pitchFamily="2" charset="-122"/>
            </a:endParaRPr>
          </a:p>
          <a:p>
            <a:pPr eaLnBrk="0" hangingPunct="0"/>
            <a:r>
              <a:rPr lang="zh-CN" altLang="en-US" sz="2000" dirty="0">
                <a:solidFill>
                  <a:srgbClr val="000000"/>
                </a:solidFill>
                <a:latin typeface="华文楷体" panose="02010600040101010101" pitchFamily="2" charset="-122"/>
                <a:ea typeface="华文楷体" panose="02010600040101010101" pitchFamily="2" charset="-122"/>
              </a:rPr>
              <a:t>                                    </a:t>
            </a:r>
            <a:r>
              <a:rPr lang="en-US" altLang="zh-CN" sz="2000" dirty="0">
                <a:solidFill>
                  <a:srgbClr val="002060"/>
                </a:solidFill>
                <a:latin typeface="华文楷体" panose="02010600040101010101" pitchFamily="2" charset="-122"/>
                <a:ea typeface="华文楷体" panose="02010600040101010101" pitchFamily="2" charset="-122"/>
              </a:rPr>
              <a:t>————</a:t>
            </a:r>
            <a:r>
              <a:rPr lang="zh-CN" altLang="en-US" sz="2000" dirty="0">
                <a:solidFill>
                  <a:srgbClr val="002060"/>
                </a:solidFill>
                <a:latin typeface="华文楷体" panose="02010600040101010101" pitchFamily="2" charset="-122"/>
                <a:ea typeface="华文楷体" panose="02010600040101010101" pitchFamily="2" charset="-122"/>
              </a:rPr>
              <a:t>党的十九大报告</a:t>
            </a:r>
            <a:endParaRPr lang="zh-CN" altLang="en-US" sz="2000" dirty="0">
              <a:solidFill>
                <a:srgbClr val="002060"/>
              </a:solidFill>
              <a:latin typeface="华文楷体" panose="02010600040101010101" pitchFamily="2" charset="-122"/>
              <a:ea typeface="华文楷体" panose="02010600040101010101" pitchFamily="2" charset="-122"/>
            </a:endParaRPr>
          </a:p>
        </p:txBody>
      </p:sp>
      <p:sp>
        <p:nvSpPr>
          <p:cNvPr id="4" name="矩形 3"/>
          <p:cNvSpPr/>
          <p:nvPr/>
        </p:nvSpPr>
        <p:spPr>
          <a:xfrm>
            <a:off x="1828025" y="661555"/>
            <a:ext cx="8981946" cy="523220"/>
          </a:xfrm>
          <a:prstGeom prst="rect">
            <a:avLst/>
          </a:prstGeom>
          <a:solidFill>
            <a:schemeClr val="accent1">
              <a:lumMod val="60000"/>
              <a:lumOff val="40000"/>
            </a:schemeClr>
          </a:solidFill>
          <a:ln>
            <a:solidFill>
              <a:srgbClr val="FF0000"/>
            </a:solidFill>
          </a:ln>
        </p:spPr>
        <p:txBody>
          <a:bodyPr wrap="none">
            <a:spAutoFit/>
          </a:bodyPr>
          <a:lstStyle/>
          <a:p>
            <a:r>
              <a:rPr lang="en-US" altLang="zh-CN" sz="2800" dirty="0" smtClean="0">
                <a:solidFill>
                  <a:schemeClr val="bg1"/>
                </a:solidFill>
              </a:rPr>
              <a:t>2</a:t>
            </a:r>
            <a:r>
              <a:rPr lang="zh-CN" altLang="en-US" sz="2800" dirty="0" smtClean="0">
                <a:solidFill>
                  <a:schemeClr val="bg1"/>
                </a:solidFill>
              </a:rPr>
              <a:t>、实现</a:t>
            </a:r>
            <a:r>
              <a:rPr lang="zh-CN" altLang="en-US" sz="2800" dirty="0">
                <a:solidFill>
                  <a:schemeClr val="bg1"/>
                </a:solidFill>
              </a:rPr>
              <a:t>社会主义现代化强国“两步走”战略的具体安排</a:t>
            </a:r>
            <a:endParaRPr lang="zh-CN" altLang="en-US" sz="28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6738" y="784501"/>
            <a:ext cx="8302869" cy="2585323"/>
          </a:xfrm>
          <a:prstGeom prst="rect">
            <a:avLst/>
          </a:prstGeom>
          <a:solidFill>
            <a:schemeClr val="accent4">
              <a:lumMod val="20000"/>
              <a:lumOff val="80000"/>
            </a:schemeClr>
          </a:solidFill>
          <a:ln>
            <a:solidFill>
              <a:srgbClr val="FF0000"/>
            </a:solidFill>
          </a:ln>
        </p:spPr>
        <p:txBody>
          <a:bodyPr wrap="square">
            <a:spAutoFit/>
          </a:bodyPr>
          <a:lstStyle/>
          <a:p>
            <a:r>
              <a:rPr lang="zh-CN" altLang="en-US" dirty="0"/>
              <a:t>第一</a:t>
            </a:r>
            <a:r>
              <a:rPr lang="zh-CN" altLang="en-US" dirty="0" smtClean="0"/>
              <a:t>个阶段从 </a:t>
            </a:r>
            <a:r>
              <a:rPr lang="en-US" altLang="zh-CN" dirty="0"/>
              <a:t>2020 </a:t>
            </a:r>
            <a:r>
              <a:rPr lang="zh-CN" altLang="en-US" dirty="0"/>
              <a:t>年到 </a:t>
            </a:r>
            <a:r>
              <a:rPr lang="en-US" altLang="zh-CN" dirty="0"/>
              <a:t>2035 </a:t>
            </a:r>
            <a:r>
              <a:rPr lang="zh-CN" altLang="en-US" dirty="0" smtClean="0"/>
              <a:t>年，在</a:t>
            </a:r>
            <a:r>
              <a:rPr lang="zh-CN" altLang="en-US" dirty="0"/>
              <a:t>全面建成小康社会的基础上 </a:t>
            </a:r>
            <a:r>
              <a:rPr lang="zh-CN" altLang="en-US" dirty="0" smtClean="0"/>
              <a:t>，再</a:t>
            </a:r>
            <a:r>
              <a:rPr lang="zh-CN" altLang="en-US" dirty="0"/>
              <a:t>奋斗 </a:t>
            </a:r>
            <a:r>
              <a:rPr lang="en-US" altLang="zh-CN" dirty="0"/>
              <a:t>15 </a:t>
            </a:r>
            <a:r>
              <a:rPr lang="zh-CN" altLang="en-US" dirty="0" smtClean="0"/>
              <a:t>年，基本</a:t>
            </a:r>
            <a:r>
              <a:rPr lang="zh-CN" altLang="en-US" dirty="0"/>
              <a:t>实现社会主义现 代化 </a:t>
            </a:r>
            <a:r>
              <a:rPr lang="zh-CN" altLang="en-US" dirty="0" smtClean="0"/>
              <a:t>，到那时，我国</a:t>
            </a:r>
            <a:r>
              <a:rPr lang="zh-CN" altLang="en-US" dirty="0"/>
              <a:t>经济</a:t>
            </a:r>
            <a:r>
              <a:rPr lang="zh-CN" altLang="en-US" dirty="0" smtClean="0"/>
              <a:t>实力、科技实力将</a:t>
            </a:r>
            <a:r>
              <a:rPr lang="zh-CN" altLang="en-US" dirty="0"/>
              <a:t>大幅 跃升 </a:t>
            </a:r>
            <a:r>
              <a:rPr lang="zh-CN" altLang="en-US" dirty="0" smtClean="0"/>
              <a:t>，跻身</a:t>
            </a:r>
            <a:r>
              <a:rPr lang="zh-CN" altLang="en-US" dirty="0"/>
              <a:t>创新型国家前列 </a:t>
            </a:r>
            <a:r>
              <a:rPr lang="zh-CN" altLang="en-US" dirty="0" smtClean="0"/>
              <a:t>；人民</a:t>
            </a:r>
            <a:r>
              <a:rPr lang="zh-CN" altLang="en-US" dirty="0"/>
              <a:t>平等</a:t>
            </a:r>
            <a:r>
              <a:rPr lang="zh-CN" altLang="en-US" dirty="0" smtClean="0"/>
              <a:t>参与、平等</a:t>
            </a:r>
            <a:r>
              <a:rPr lang="zh-CN" altLang="en-US" dirty="0"/>
              <a:t>发展权利</a:t>
            </a:r>
            <a:r>
              <a:rPr lang="zh-CN" altLang="en-US" dirty="0" smtClean="0"/>
              <a:t>得到</a:t>
            </a:r>
            <a:r>
              <a:rPr lang="zh-CN" altLang="en-US" dirty="0"/>
              <a:t>充分</a:t>
            </a:r>
            <a:r>
              <a:rPr lang="zh-CN" altLang="en-US" dirty="0" smtClean="0"/>
              <a:t>保障法治国家、法治政府、法治</a:t>
            </a:r>
            <a:r>
              <a:rPr lang="zh-CN" altLang="en-US" dirty="0"/>
              <a:t>社会基本</a:t>
            </a:r>
            <a:r>
              <a:rPr lang="zh-CN" altLang="en-US" dirty="0" smtClean="0"/>
              <a:t>建成，各方</a:t>
            </a:r>
            <a:r>
              <a:rPr lang="zh-CN" altLang="en-US" dirty="0"/>
              <a:t>面制度</a:t>
            </a:r>
            <a:r>
              <a:rPr lang="zh-CN" altLang="en-US" dirty="0" smtClean="0"/>
              <a:t>更加完善 </a:t>
            </a:r>
            <a:r>
              <a:rPr lang="en-US" altLang="zh-CN" dirty="0"/>
              <a:t>, </a:t>
            </a:r>
            <a:r>
              <a:rPr lang="zh-CN" altLang="en-US" dirty="0"/>
              <a:t>国家治理体系和治理能力现代化基本实现 </a:t>
            </a:r>
            <a:r>
              <a:rPr lang="zh-CN" altLang="en-US" dirty="0" smtClean="0"/>
              <a:t>；社会</a:t>
            </a:r>
            <a:r>
              <a:rPr lang="zh-CN" altLang="en-US" dirty="0"/>
              <a:t>文明程度达到新的高度 </a:t>
            </a:r>
            <a:r>
              <a:rPr lang="zh-CN" altLang="en-US" dirty="0" smtClean="0"/>
              <a:t>，国家</a:t>
            </a:r>
            <a:r>
              <a:rPr lang="zh-CN" altLang="en-US" dirty="0"/>
              <a:t>文化软实力显著增强 ， </a:t>
            </a:r>
            <a:r>
              <a:rPr lang="zh-CN" altLang="en-US" dirty="0" smtClean="0"/>
              <a:t>中华</a:t>
            </a:r>
            <a:r>
              <a:rPr lang="zh-CN" altLang="en-US" dirty="0"/>
              <a:t>文化影响更加</a:t>
            </a:r>
            <a:r>
              <a:rPr lang="zh-CN" altLang="en-US" dirty="0" smtClean="0"/>
              <a:t>广泛深入；人民生活更为宽裕，中等</a:t>
            </a:r>
            <a:r>
              <a:rPr lang="zh-CN" altLang="en-US" dirty="0"/>
              <a:t>收入群体比例明显提高 </a:t>
            </a:r>
            <a:r>
              <a:rPr lang="zh-CN" altLang="en-US" dirty="0" smtClean="0"/>
              <a:t>，城乡</a:t>
            </a:r>
            <a:r>
              <a:rPr lang="zh-CN" altLang="en-US" dirty="0"/>
              <a:t>区域发展差距 和居民</a:t>
            </a:r>
            <a:r>
              <a:rPr lang="zh-CN" altLang="en-US" dirty="0" smtClean="0"/>
              <a:t>生活水平</a:t>
            </a:r>
            <a:r>
              <a:rPr lang="zh-CN" altLang="en-US" dirty="0"/>
              <a:t>差 距显著缩小 </a:t>
            </a:r>
            <a:r>
              <a:rPr lang="zh-CN" altLang="en-US" dirty="0" smtClean="0"/>
              <a:t>，基本</a:t>
            </a:r>
            <a:r>
              <a:rPr lang="zh-CN" altLang="en-US" dirty="0"/>
              <a:t>公共服务均等化基本实现 </a:t>
            </a:r>
            <a:r>
              <a:rPr lang="zh-CN" altLang="en-US" dirty="0" smtClean="0"/>
              <a:t>，全体</a:t>
            </a:r>
            <a:r>
              <a:rPr lang="zh-CN" altLang="en-US" dirty="0"/>
              <a:t>人民共同富 裕</a:t>
            </a:r>
            <a:r>
              <a:rPr lang="zh-CN" altLang="en-US" dirty="0" smtClean="0"/>
              <a:t>迈出坚实</a:t>
            </a:r>
            <a:r>
              <a:rPr lang="zh-CN" altLang="en-US" dirty="0"/>
              <a:t>步伐 </a:t>
            </a:r>
            <a:r>
              <a:rPr lang="zh-CN" altLang="en-US" dirty="0" smtClean="0"/>
              <a:t>；现代</a:t>
            </a:r>
            <a:r>
              <a:rPr lang="zh-CN" altLang="en-US" dirty="0"/>
              <a:t>社会治理格局基本形成 </a:t>
            </a:r>
            <a:r>
              <a:rPr lang="zh-CN" altLang="en-US" dirty="0" smtClean="0"/>
              <a:t>，社会充满</a:t>
            </a:r>
            <a:r>
              <a:rPr lang="zh-CN" altLang="en-US" dirty="0"/>
              <a:t>活力又和谐有序 </a:t>
            </a:r>
            <a:r>
              <a:rPr lang="zh-CN" altLang="en-US" dirty="0" smtClean="0"/>
              <a:t>；生态环境根本好转，美丽中国</a:t>
            </a:r>
            <a:r>
              <a:rPr lang="zh-CN" altLang="en-US" dirty="0"/>
              <a:t>目标</a:t>
            </a:r>
            <a:r>
              <a:rPr lang="zh-CN" altLang="en-US" dirty="0" smtClean="0"/>
              <a:t>基本实现。 </a:t>
            </a:r>
            <a:endParaRPr lang="zh-CN" altLang="en-US" dirty="0"/>
          </a:p>
        </p:txBody>
      </p:sp>
      <p:sp>
        <p:nvSpPr>
          <p:cNvPr id="3" name="矩形 2"/>
          <p:cNvSpPr/>
          <p:nvPr/>
        </p:nvSpPr>
        <p:spPr>
          <a:xfrm>
            <a:off x="1746738" y="3633126"/>
            <a:ext cx="8408377" cy="1754326"/>
          </a:xfrm>
          <a:prstGeom prst="rect">
            <a:avLst/>
          </a:prstGeom>
          <a:solidFill>
            <a:schemeClr val="accent4">
              <a:lumMod val="20000"/>
              <a:lumOff val="80000"/>
            </a:schemeClr>
          </a:solidFill>
          <a:ln>
            <a:solidFill>
              <a:srgbClr val="FF0000"/>
            </a:solidFill>
          </a:ln>
        </p:spPr>
        <p:txBody>
          <a:bodyPr wrap="square">
            <a:spAutoFit/>
          </a:bodyPr>
          <a:lstStyle/>
          <a:p>
            <a:r>
              <a:rPr lang="zh-CN" altLang="en-US" dirty="0"/>
              <a:t>第二</a:t>
            </a:r>
            <a:r>
              <a:rPr lang="zh-CN" altLang="en-US" dirty="0" smtClean="0"/>
              <a:t>个阶段 ，从</a:t>
            </a:r>
            <a:r>
              <a:rPr lang="en-US" altLang="zh-CN" dirty="0" smtClean="0"/>
              <a:t>2035 </a:t>
            </a:r>
            <a:r>
              <a:rPr lang="zh-CN" altLang="en-US" dirty="0"/>
              <a:t>年到本世纪</a:t>
            </a:r>
            <a:r>
              <a:rPr lang="zh-CN" altLang="en-US" dirty="0" smtClean="0"/>
              <a:t>中叶，在</a:t>
            </a:r>
            <a:r>
              <a:rPr lang="zh-CN" altLang="en-US" dirty="0"/>
              <a:t>基本实现现代化的</a:t>
            </a:r>
            <a:r>
              <a:rPr lang="zh-CN" altLang="en-US" dirty="0" smtClean="0"/>
              <a:t>基础</a:t>
            </a:r>
            <a:r>
              <a:rPr lang="zh-CN" altLang="en-US" dirty="0"/>
              <a:t>上 </a:t>
            </a:r>
            <a:r>
              <a:rPr lang="zh-CN" altLang="en-US" dirty="0" smtClean="0"/>
              <a:t>，再奋斗</a:t>
            </a:r>
            <a:r>
              <a:rPr lang="en-US" altLang="zh-CN" dirty="0" smtClean="0"/>
              <a:t>15</a:t>
            </a:r>
            <a:r>
              <a:rPr lang="zh-CN" altLang="en-US" dirty="0" smtClean="0"/>
              <a:t>年 </a:t>
            </a:r>
            <a:r>
              <a:rPr lang="zh-CN" altLang="en-US" dirty="0"/>
              <a:t>， 把我国建成富强民主文明和谐美丽的</a:t>
            </a:r>
            <a:r>
              <a:rPr lang="zh-CN" altLang="en-US" dirty="0" smtClean="0"/>
              <a:t>社会主义现代化强国 。到那时，我国物质文明 、政治</a:t>
            </a:r>
            <a:r>
              <a:rPr lang="zh-CN" altLang="en-US" dirty="0"/>
              <a:t>文明 </a:t>
            </a:r>
            <a:r>
              <a:rPr lang="zh-CN" altLang="en-US" dirty="0" smtClean="0"/>
              <a:t>、精神文明 、社会</a:t>
            </a:r>
            <a:r>
              <a:rPr lang="zh-CN" altLang="en-US" dirty="0"/>
              <a:t>文明 </a:t>
            </a:r>
            <a:r>
              <a:rPr lang="zh-CN" altLang="en-US" dirty="0" smtClean="0"/>
              <a:t>、生态</a:t>
            </a:r>
            <a:r>
              <a:rPr lang="zh-CN" altLang="en-US" dirty="0"/>
              <a:t>文明将</a:t>
            </a:r>
            <a:r>
              <a:rPr lang="zh-CN" altLang="en-US" dirty="0" smtClean="0"/>
              <a:t>全面提升，实现</a:t>
            </a:r>
            <a:r>
              <a:rPr lang="zh-CN" altLang="en-US" dirty="0"/>
              <a:t>国家治 理体系和治理能力现代化 ， 成为综合</a:t>
            </a:r>
            <a:r>
              <a:rPr lang="zh-CN" altLang="en-US" dirty="0" smtClean="0"/>
              <a:t>国力</a:t>
            </a:r>
            <a:r>
              <a:rPr lang="zh-CN" altLang="en-US" dirty="0"/>
              <a:t>和国 际</a:t>
            </a:r>
            <a:r>
              <a:rPr lang="zh-CN" altLang="en-US" dirty="0" smtClean="0"/>
              <a:t>影响力</a:t>
            </a:r>
            <a:r>
              <a:rPr lang="zh-CN" altLang="en-US" dirty="0"/>
              <a:t>领先的国家 </a:t>
            </a:r>
            <a:r>
              <a:rPr lang="zh-CN" altLang="en-US" dirty="0" smtClean="0"/>
              <a:t>，全体</a:t>
            </a:r>
            <a:r>
              <a:rPr lang="zh-CN" altLang="en-US" dirty="0"/>
              <a:t>人民 共同富裕基本实现 ， 我国人民将享有更加幸福</a:t>
            </a:r>
            <a:r>
              <a:rPr lang="zh-CN" altLang="en-US" dirty="0" smtClean="0"/>
              <a:t>安康</a:t>
            </a:r>
            <a:r>
              <a:rPr lang="zh-CN" altLang="en-US" dirty="0"/>
              <a:t>的生活 </a:t>
            </a:r>
            <a:r>
              <a:rPr lang="zh-CN" altLang="en-US" dirty="0" smtClean="0"/>
              <a:t>，中华民族</a:t>
            </a:r>
            <a:r>
              <a:rPr lang="zh-CN" altLang="en-US" dirty="0"/>
              <a:t>将以更加昂扬的姿态屹立于世界民族之林 </a:t>
            </a:r>
            <a:r>
              <a:rPr lang="zh-CN" altLang="en-US" dirty="0" smtClean="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63262" y="569213"/>
            <a:ext cx="7924800" cy="646331"/>
          </a:xfrm>
          <a:prstGeom prst="rect">
            <a:avLst/>
          </a:prstGeom>
          <a:solidFill>
            <a:srgbClr val="FF0000"/>
          </a:solidFill>
        </p:spPr>
        <p:txBody>
          <a:bodyPr wrap="square">
            <a:spAutoFit/>
          </a:bodyPr>
          <a:lstStyle/>
          <a:p>
            <a:r>
              <a:rPr lang="zh-CN" altLang="en-US" dirty="0">
                <a:solidFill>
                  <a:schemeClr val="bg1"/>
                </a:solidFill>
              </a:rPr>
              <a:t>党的</a:t>
            </a:r>
            <a:r>
              <a:rPr lang="zh-CN" altLang="en-US" dirty="0" smtClean="0">
                <a:solidFill>
                  <a:schemeClr val="bg1"/>
                </a:solidFill>
              </a:rPr>
              <a:t>十九</a:t>
            </a:r>
            <a:r>
              <a:rPr lang="zh-CN" altLang="en-US" dirty="0">
                <a:solidFill>
                  <a:schemeClr val="bg1"/>
                </a:solidFill>
              </a:rPr>
              <a:t>届</a:t>
            </a:r>
            <a:r>
              <a:rPr lang="zh-CN" altLang="en-US" dirty="0" smtClean="0">
                <a:solidFill>
                  <a:schemeClr val="bg1"/>
                </a:solidFill>
              </a:rPr>
              <a:t>五中</a:t>
            </a:r>
            <a:r>
              <a:rPr lang="zh-CN" altLang="en-US" dirty="0">
                <a:solidFill>
                  <a:schemeClr val="bg1"/>
                </a:solidFill>
              </a:rPr>
              <a:t>全会立足</a:t>
            </a:r>
            <a:r>
              <a:rPr lang="zh-CN" altLang="en-US" dirty="0" smtClean="0">
                <a:solidFill>
                  <a:schemeClr val="bg1"/>
                </a:solidFill>
              </a:rPr>
              <a:t>于“ 两个一百年 ”奋斗</a:t>
            </a:r>
            <a:r>
              <a:rPr lang="zh-CN" altLang="en-US" dirty="0">
                <a:solidFill>
                  <a:schemeClr val="bg1"/>
                </a:solidFill>
              </a:rPr>
              <a:t>目标的衔接和新</a:t>
            </a:r>
            <a:r>
              <a:rPr lang="zh-CN" altLang="en-US" dirty="0" smtClean="0">
                <a:solidFill>
                  <a:schemeClr val="bg1"/>
                </a:solidFill>
              </a:rPr>
              <a:t>发展阶段的实际，进一步</a:t>
            </a:r>
            <a:r>
              <a:rPr lang="zh-CN" altLang="en-US" dirty="0">
                <a:solidFill>
                  <a:schemeClr val="bg1"/>
                </a:solidFill>
              </a:rPr>
              <a:t>明确提出 </a:t>
            </a:r>
            <a:r>
              <a:rPr lang="en-US" altLang="zh-CN" dirty="0">
                <a:solidFill>
                  <a:schemeClr val="bg1"/>
                </a:solidFill>
              </a:rPr>
              <a:t>2035 </a:t>
            </a:r>
            <a:r>
              <a:rPr lang="zh-CN" altLang="en-US" dirty="0">
                <a:solidFill>
                  <a:schemeClr val="bg1"/>
                </a:solidFill>
              </a:rPr>
              <a:t>年基本实现社会主义</a:t>
            </a:r>
            <a:r>
              <a:rPr lang="zh-CN" altLang="en-US" dirty="0" smtClean="0">
                <a:solidFill>
                  <a:schemeClr val="bg1"/>
                </a:solidFill>
              </a:rPr>
              <a:t>现代化远景目标</a:t>
            </a:r>
            <a:endParaRPr lang="zh-CN" altLang="en-US" dirty="0">
              <a:solidFill>
                <a:schemeClr val="bg1"/>
              </a:solidFill>
            </a:endParaRPr>
          </a:p>
        </p:txBody>
      </p:sp>
      <p:sp>
        <p:nvSpPr>
          <p:cNvPr id="3" name="矩形 2"/>
          <p:cNvSpPr/>
          <p:nvPr/>
        </p:nvSpPr>
        <p:spPr>
          <a:xfrm>
            <a:off x="993531" y="1531517"/>
            <a:ext cx="10656276" cy="3970318"/>
          </a:xfrm>
          <a:prstGeom prst="rect">
            <a:avLst/>
          </a:prstGeom>
          <a:ln>
            <a:solidFill>
              <a:srgbClr val="FF0000"/>
            </a:solidFill>
          </a:ln>
        </p:spPr>
        <p:txBody>
          <a:bodyPr wrap="square">
            <a:spAutoFit/>
          </a:bodyPr>
          <a:lstStyle/>
          <a:p>
            <a:r>
              <a:rPr lang="zh-CN" altLang="en-US" dirty="0"/>
              <a:t>远景目标为 ： </a:t>
            </a:r>
            <a:endParaRPr lang="en-US" altLang="zh-CN" dirty="0" smtClean="0"/>
          </a:p>
          <a:p>
            <a:r>
              <a:rPr lang="zh-CN" altLang="en-US" dirty="0" smtClean="0">
                <a:latin typeface="华文楷体" panose="02010600040101010101" pitchFamily="2" charset="-122"/>
                <a:ea typeface="华文楷体" panose="02010600040101010101" pitchFamily="2" charset="-122"/>
              </a:rPr>
              <a:t>我国</a:t>
            </a:r>
            <a:r>
              <a:rPr lang="zh-CN" altLang="en-US" dirty="0">
                <a:latin typeface="华文楷体" panose="02010600040101010101" pitchFamily="2" charset="-122"/>
                <a:ea typeface="华文楷体" panose="02010600040101010101" pitchFamily="2" charset="-122"/>
              </a:rPr>
              <a:t>经济实力 </a:t>
            </a:r>
            <a:r>
              <a:rPr lang="zh-CN" altLang="en-US" dirty="0" smtClean="0">
                <a:latin typeface="华文楷体" panose="02010600040101010101" pitchFamily="2" charset="-122"/>
                <a:ea typeface="华文楷体" panose="02010600040101010101" pitchFamily="2" charset="-122"/>
              </a:rPr>
              <a:t>、科技</a:t>
            </a:r>
            <a:r>
              <a:rPr lang="zh-CN" altLang="en-US" dirty="0">
                <a:latin typeface="华文楷体" panose="02010600040101010101" pitchFamily="2" charset="-122"/>
                <a:ea typeface="华文楷体" panose="02010600040101010101" pitchFamily="2" charset="-122"/>
              </a:rPr>
              <a:t>实力 </a:t>
            </a:r>
            <a:r>
              <a:rPr lang="zh-CN" altLang="en-US" dirty="0" smtClean="0">
                <a:latin typeface="华文楷体" panose="02010600040101010101" pitchFamily="2" charset="-122"/>
                <a:ea typeface="华文楷体" panose="02010600040101010101" pitchFamily="2" charset="-122"/>
              </a:rPr>
              <a:t>、综合</a:t>
            </a:r>
            <a:r>
              <a:rPr lang="zh-CN" altLang="en-US" dirty="0">
                <a:latin typeface="华文楷体" panose="02010600040101010101" pitchFamily="2" charset="-122"/>
                <a:ea typeface="华文楷体" panose="02010600040101010101" pitchFamily="2" charset="-122"/>
              </a:rPr>
              <a:t>国力将大幅 跃升 </a:t>
            </a:r>
            <a:r>
              <a:rPr lang="zh-CN" altLang="en-US" dirty="0" smtClean="0">
                <a:latin typeface="华文楷体" panose="02010600040101010101" pitchFamily="2" charset="-122"/>
                <a:ea typeface="华文楷体" panose="02010600040101010101" pitchFamily="2" charset="-122"/>
              </a:rPr>
              <a:t>，经济总量</a:t>
            </a:r>
            <a:r>
              <a:rPr lang="zh-CN" altLang="en-US" dirty="0">
                <a:latin typeface="华文楷体" panose="02010600040101010101" pitchFamily="2" charset="-122"/>
                <a:ea typeface="华文楷体" panose="02010600040101010101" pitchFamily="2" charset="-122"/>
              </a:rPr>
              <a:t>和城乡居民人均收入将再迈上新的大</a:t>
            </a:r>
            <a:r>
              <a:rPr lang="zh-CN" altLang="en-US" dirty="0" smtClean="0">
                <a:latin typeface="华文楷体" panose="02010600040101010101" pitchFamily="2" charset="-122"/>
                <a:ea typeface="华文楷体" panose="02010600040101010101" pitchFamily="2" charset="-122"/>
              </a:rPr>
              <a:t>台阶，关键</a:t>
            </a:r>
            <a:r>
              <a:rPr lang="zh-CN" altLang="en-US" dirty="0">
                <a:latin typeface="华文楷体" panose="02010600040101010101" pitchFamily="2" charset="-122"/>
                <a:ea typeface="华文楷体" panose="02010600040101010101" pitchFamily="2" charset="-122"/>
              </a:rPr>
              <a:t>核心技术实现重大</a:t>
            </a:r>
            <a:r>
              <a:rPr lang="zh-CN" altLang="en-US" dirty="0" smtClean="0">
                <a:latin typeface="华文楷体" panose="02010600040101010101" pitchFamily="2" charset="-122"/>
                <a:ea typeface="华文楷体" panose="02010600040101010101" pitchFamily="2" charset="-122"/>
              </a:rPr>
              <a:t>突破 </a:t>
            </a:r>
            <a:r>
              <a:rPr lang="zh-CN" altLang="en-US" dirty="0">
                <a:latin typeface="华文楷体" panose="02010600040101010101" pitchFamily="2" charset="-122"/>
                <a:ea typeface="华文楷体" panose="02010600040101010101" pitchFamily="2" charset="-122"/>
              </a:rPr>
              <a:t>， 进入创新型国家前列 ； </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基本</a:t>
            </a:r>
            <a:r>
              <a:rPr lang="zh-CN" altLang="en-US" dirty="0">
                <a:latin typeface="华文楷体" panose="02010600040101010101" pitchFamily="2" charset="-122"/>
                <a:ea typeface="华文楷体" panose="02010600040101010101" pitchFamily="2" charset="-122"/>
              </a:rPr>
              <a:t>实现新型</a:t>
            </a:r>
            <a:r>
              <a:rPr lang="zh-CN" altLang="en-US" dirty="0" smtClean="0">
                <a:latin typeface="华文楷体" panose="02010600040101010101" pitchFamily="2" charset="-122"/>
                <a:ea typeface="华文楷体" panose="02010600040101010101" pitchFamily="2" charset="-122"/>
              </a:rPr>
              <a:t>工业化、信息化、 城镇化、农业现代化 </a:t>
            </a:r>
            <a:r>
              <a:rPr lang="zh-CN" altLang="en-US" dirty="0">
                <a:latin typeface="华文楷体" panose="02010600040101010101" pitchFamily="2" charset="-122"/>
                <a:ea typeface="华文楷体" panose="02010600040101010101" pitchFamily="2" charset="-122"/>
              </a:rPr>
              <a:t>， 建成现代化经济体系 ； </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基本</a:t>
            </a:r>
            <a:r>
              <a:rPr lang="zh-CN" altLang="en-US" dirty="0">
                <a:latin typeface="华文楷体" panose="02010600040101010101" pitchFamily="2" charset="-122"/>
                <a:ea typeface="华文楷体" panose="02010600040101010101" pitchFamily="2" charset="-122"/>
              </a:rPr>
              <a:t>实现国家治理体系 和治理能力</a:t>
            </a:r>
            <a:r>
              <a:rPr lang="zh-CN" altLang="en-US" dirty="0" smtClean="0">
                <a:latin typeface="华文楷体" panose="02010600040101010101" pitchFamily="2" charset="-122"/>
                <a:ea typeface="华文楷体" panose="02010600040101010101" pitchFamily="2" charset="-122"/>
              </a:rPr>
              <a:t>现代化，人民</a:t>
            </a:r>
            <a:r>
              <a:rPr lang="zh-CN" altLang="en-US" dirty="0">
                <a:latin typeface="华文楷体" panose="02010600040101010101" pitchFamily="2" charset="-122"/>
                <a:ea typeface="华文楷体" panose="02010600040101010101" pitchFamily="2" charset="-122"/>
              </a:rPr>
              <a:t>平等</a:t>
            </a:r>
            <a:r>
              <a:rPr lang="zh-CN" altLang="en-US" dirty="0" smtClean="0">
                <a:latin typeface="华文楷体" panose="02010600040101010101" pitchFamily="2" charset="-122"/>
                <a:ea typeface="华文楷体" panose="02010600040101010101" pitchFamily="2" charset="-122"/>
              </a:rPr>
              <a:t>参与、平等</a:t>
            </a:r>
            <a:r>
              <a:rPr lang="zh-CN" altLang="en-US" dirty="0">
                <a:latin typeface="华文楷体" panose="02010600040101010101" pitchFamily="2" charset="-122"/>
                <a:ea typeface="华文楷体" panose="02010600040101010101" pitchFamily="2" charset="-122"/>
              </a:rPr>
              <a:t>发展权利得到充分</a:t>
            </a:r>
            <a:r>
              <a:rPr lang="zh-CN" altLang="en-US" dirty="0" smtClean="0">
                <a:latin typeface="华文楷体" panose="02010600040101010101" pitchFamily="2" charset="-122"/>
                <a:ea typeface="华文楷体" panose="02010600040101010101" pitchFamily="2" charset="-122"/>
              </a:rPr>
              <a:t>保障，基本</a:t>
            </a:r>
            <a:r>
              <a:rPr lang="zh-CN" altLang="en-US" dirty="0">
                <a:latin typeface="华文楷体" panose="02010600040101010101" pitchFamily="2" charset="-122"/>
                <a:ea typeface="华文楷体" panose="02010600040101010101" pitchFamily="2" charset="-122"/>
              </a:rPr>
              <a:t>建成法治国家 </a:t>
            </a:r>
            <a:r>
              <a:rPr lang="zh-CN" altLang="en-US" dirty="0" smtClean="0">
                <a:latin typeface="华文楷体" panose="02010600040101010101" pitchFamily="2" charset="-122"/>
                <a:ea typeface="华文楷体" panose="02010600040101010101" pitchFamily="2" charset="-122"/>
              </a:rPr>
              <a:t>、法治政府 、法治</a:t>
            </a:r>
            <a:r>
              <a:rPr lang="zh-CN" altLang="en-US" dirty="0">
                <a:latin typeface="华文楷体" panose="02010600040101010101" pitchFamily="2" charset="-122"/>
                <a:ea typeface="华文楷体" panose="02010600040101010101" pitchFamily="2" charset="-122"/>
              </a:rPr>
              <a:t>社会 ； </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建成</a:t>
            </a:r>
            <a:r>
              <a:rPr lang="zh-CN" altLang="en-US" dirty="0">
                <a:latin typeface="华文楷体" panose="02010600040101010101" pitchFamily="2" charset="-122"/>
                <a:ea typeface="华文楷体" panose="02010600040101010101" pitchFamily="2" charset="-122"/>
              </a:rPr>
              <a:t>文化强国 </a:t>
            </a:r>
            <a:r>
              <a:rPr lang="zh-CN" altLang="en-US" dirty="0" smtClean="0">
                <a:latin typeface="华文楷体" panose="02010600040101010101" pitchFamily="2" charset="-122"/>
                <a:ea typeface="华文楷体" panose="02010600040101010101" pitchFamily="2" charset="-122"/>
              </a:rPr>
              <a:t>、教育</a:t>
            </a:r>
            <a:r>
              <a:rPr lang="zh-CN" altLang="en-US" dirty="0">
                <a:latin typeface="华文楷体" panose="02010600040101010101" pitchFamily="2" charset="-122"/>
                <a:ea typeface="华文楷体" panose="02010600040101010101" pitchFamily="2" charset="-122"/>
              </a:rPr>
              <a:t>强国 </a:t>
            </a:r>
            <a:r>
              <a:rPr lang="zh-CN" altLang="en-US" dirty="0" smtClean="0">
                <a:latin typeface="华文楷体" panose="02010600040101010101" pitchFamily="2" charset="-122"/>
                <a:ea typeface="华文楷体" panose="02010600040101010101" pitchFamily="2" charset="-122"/>
              </a:rPr>
              <a:t>、人才</a:t>
            </a:r>
            <a:r>
              <a:rPr lang="zh-CN" altLang="en-US" dirty="0">
                <a:latin typeface="华文楷体" panose="02010600040101010101" pitchFamily="2" charset="-122"/>
                <a:ea typeface="华文楷体" panose="02010600040101010101" pitchFamily="2" charset="-122"/>
              </a:rPr>
              <a:t>强国 </a:t>
            </a:r>
            <a:r>
              <a:rPr lang="zh-CN" altLang="en-US" dirty="0" smtClean="0">
                <a:latin typeface="华文楷体" panose="02010600040101010101" pitchFamily="2" charset="-122"/>
                <a:ea typeface="华文楷体" panose="02010600040101010101" pitchFamily="2" charset="-122"/>
              </a:rPr>
              <a:t>、体育</a:t>
            </a:r>
            <a:r>
              <a:rPr lang="zh-CN" altLang="en-US" dirty="0">
                <a:latin typeface="华文楷体" panose="02010600040101010101" pitchFamily="2" charset="-122"/>
                <a:ea typeface="华文楷体" panose="02010600040101010101" pitchFamily="2" charset="-122"/>
              </a:rPr>
              <a:t>强国 </a:t>
            </a:r>
            <a:r>
              <a:rPr lang="zh-CN" altLang="en-US" dirty="0" smtClean="0">
                <a:latin typeface="华文楷体" panose="02010600040101010101" pitchFamily="2" charset="-122"/>
                <a:ea typeface="华文楷体" panose="02010600040101010101" pitchFamily="2" charset="-122"/>
              </a:rPr>
              <a:t>、健康中国 </a:t>
            </a:r>
            <a:r>
              <a:rPr lang="zh-CN" altLang="en-US" dirty="0">
                <a:latin typeface="华文楷体" panose="02010600040101010101" pitchFamily="2" charset="-122"/>
                <a:ea typeface="华文楷体" panose="02010600040101010101" pitchFamily="2" charset="-122"/>
              </a:rPr>
              <a:t>， 国民素质和社会文明程度达到新高度 ， 国家文化软实力显著增强 </a:t>
            </a:r>
            <a:r>
              <a:rPr lang="zh-CN" altLang="en-US"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广泛</a:t>
            </a:r>
            <a:r>
              <a:rPr lang="zh-CN" altLang="en-US" dirty="0">
                <a:latin typeface="华文楷体" panose="02010600040101010101" pitchFamily="2" charset="-122"/>
                <a:ea typeface="华文楷体" panose="02010600040101010101" pitchFamily="2" charset="-122"/>
              </a:rPr>
              <a:t>形成绿色生产</a:t>
            </a:r>
            <a:r>
              <a:rPr lang="zh-CN" altLang="en-US" dirty="0" smtClean="0">
                <a:latin typeface="华文楷体" panose="02010600040101010101" pitchFamily="2" charset="-122"/>
                <a:ea typeface="华文楷体" panose="02010600040101010101" pitchFamily="2" charset="-122"/>
              </a:rPr>
              <a:t>生活方式，碳</a:t>
            </a:r>
            <a:r>
              <a:rPr lang="zh-CN" altLang="en-US" dirty="0">
                <a:latin typeface="华文楷体" panose="02010600040101010101" pitchFamily="2" charset="-122"/>
                <a:ea typeface="华文楷体" panose="02010600040101010101" pitchFamily="2" charset="-122"/>
              </a:rPr>
              <a:t>排放达峰后稳</a:t>
            </a:r>
            <a:r>
              <a:rPr lang="zh-CN" altLang="en-US" dirty="0" smtClean="0">
                <a:latin typeface="华文楷体" panose="02010600040101010101" pitchFamily="2" charset="-122"/>
                <a:ea typeface="华文楷体" panose="02010600040101010101" pitchFamily="2" charset="-122"/>
              </a:rPr>
              <a:t>中有降，生态环境根本好转</a:t>
            </a:r>
            <a:r>
              <a:rPr lang="en-US" altLang="zh-CN" dirty="0" smtClean="0">
                <a:latin typeface="华文楷体" panose="02010600040101010101" pitchFamily="2" charset="-122"/>
                <a:ea typeface="华文楷体" panose="02010600040101010101" pitchFamily="2" charset="-122"/>
              </a:rPr>
              <a:t>.</a:t>
            </a:r>
            <a:r>
              <a:rPr lang="zh-CN" altLang="en-US" dirty="0" smtClean="0">
                <a:latin typeface="华文楷体" panose="02010600040101010101" pitchFamily="2" charset="-122"/>
                <a:ea typeface="华文楷体" panose="02010600040101010101" pitchFamily="2" charset="-122"/>
              </a:rPr>
              <a:t>美丽中国建设</a:t>
            </a:r>
            <a:r>
              <a:rPr lang="zh-CN" altLang="en-US" dirty="0">
                <a:latin typeface="华文楷体" panose="02010600040101010101" pitchFamily="2" charset="-122"/>
                <a:ea typeface="华文楷体" panose="02010600040101010101" pitchFamily="2" charset="-122"/>
              </a:rPr>
              <a:t>目标基本实现 </a:t>
            </a:r>
            <a:r>
              <a:rPr lang="zh-CN" altLang="en-US"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形成</a:t>
            </a:r>
            <a:r>
              <a:rPr lang="zh-CN" altLang="en-US" dirty="0">
                <a:latin typeface="华文楷体" panose="02010600040101010101" pitchFamily="2" charset="-122"/>
                <a:ea typeface="华文楷体" panose="02010600040101010101" pitchFamily="2" charset="-122"/>
              </a:rPr>
              <a:t>对外开放新格局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参与国际经济合作</a:t>
            </a:r>
            <a:r>
              <a:rPr lang="zh-CN" altLang="en-US" dirty="0" smtClean="0">
                <a:latin typeface="华文楷体" panose="02010600040101010101" pitchFamily="2" charset="-122"/>
                <a:ea typeface="华文楷体" panose="02010600040101010101" pitchFamily="2" charset="-122"/>
              </a:rPr>
              <a:t>和竞争</a:t>
            </a:r>
            <a:r>
              <a:rPr lang="zh-CN" altLang="en-US" dirty="0">
                <a:latin typeface="华文楷体" panose="02010600040101010101" pitchFamily="2" charset="-122"/>
                <a:ea typeface="华文楷体" panose="02010600040101010101" pitchFamily="2" charset="-122"/>
              </a:rPr>
              <a:t>新优势明显增强 </a:t>
            </a:r>
            <a:r>
              <a:rPr lang="zh-CN" altLang="en-US"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人均国内生产总值</a:t>
            </a:r>
            <a:r>
              <a:rPr lang="zh-CN" altLang="en-US" dirty="0">
                <a:latin typeface="华文楷体" panose="02010600040101010101" pitchFamily="2" charset="-122"/>
                <a:ea typeface="华文楷体" panose="02010600040101010101" pitchFamily="2" charset="-122"/>
              </a:rPr>
              <a:t>达到中等发达国家水平</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中等</a:t>
            </a:r>
            <a:r>
              <a:rPr lang="zh-CN" altLang="en-US" dirty="0" smtClean="0">
                <a:latin typeface="华文楷体" panose="02010600040101010101" pitchFamily="2" charset="-122"/>
                <a:ea typeface="华文楷体" panose="02010600040101010101" pitchFamily="2" charset="-122"/>
              </a:rPr>
              <a:t>收入</a:t>
            </a:r>
            <a:r>
              <a:rPr lang="zh-CN" altLang="en-US" dirty="0">
                <a:latin typeface="华文楷体" panose="02010600040101010101" pitchFamily="2" charset="-122"/>
                <a:ea typeface="华文楷体" panose="02010600040101010101" pitchFamily="2" charset="-122"/>
              </a:rPr>
              <a:t>群体显著</a:t>
            </a:r>
            <a:r>
              <a:rPr lang="zh-CN" altLang="en-US" dirty="0" smtClean="0">
                <a:latin typeface="华文楷体" panose="02010600040101010101" pitchFamily="2" charset="-122"/>
                <a:ea typeface="华文楷体" panose="02010600040101010101" pitchFamily="2" charset="-122"/>
              </a:rPr>
              <a:t>扩大，基本</a:t>
            </a:r>
            <a:r>
              <a:rPr lang="zh-CN" altLang="en-US" dirty="0">
                <a:latin typeface="华文楷体" panose="02010600040101010101" pitchFamily="2" charset="-122"/>
                <a:ea typeface="华文楷体" panose="02010600040101010101" pitchFamily="2" charset="-122"/>
              </a:rPr>
              <a:t>公共服务实现</a:t>
            </a:r>
            <a:r>
              <a:rPr lang="zh-CN" altLang="en-US" dirty="0" smtClean="0">
                <a:latin typeface="华文楷体" panose="02010600040101010101" pitchFamily="2" charset="-122"/>
                <a:ea typeface="华文楷体" panose="02010600040101010101" pitchFamily="2" charset="-122"/>
              </a:rPr>
              <a:t>均等</a:t>
            </a:r>
            <a:r>
              <a:rPr lang="zh-CN" altLang="en-US" dirty="0">
                <a:latin typeface="华文楷体" panose="02010600040101010101" pitchFamily="2" charset="-122"/>
                <a:ea typeface="华文楷体" panose="02010600040101010101" pitchFamily="2" charset="-122"/>
              </a:rPr>
              <a:t>化</a:t>
            </a: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城乡区域</a:t>
            </a:r>
            <a:r>
              <a:rPr lang="zh-CN" altLang="en-US" dirty="0" smtClean="0">
                <a:latin typeface="华文楷体" panose="02010600040101010101" pitchFamily="2" charset="-122"/>
                <a:ea typeface="华文楷体" panose="02010600040101010101" pitchFamily="2" charset="-122"/>
              </a:rPr>
              <a:t>发展差距</a:t>
            </a:r>
            <a:r>
              <a:rPr lang="zh-CN" altLang="en-US" dirty="0">
                <a:latin typeface="华文楷体" panose="02010600040101010101" pitchFamily="2" charset="-122"/>
                <a:ea typeface="华文楷体" panose="02010600040101010101" pitchFamily="2" charset="-122"/>
              </a:rPr>
              <a:t>和居民</a:t>
            </a:r>
            <a:r>
              <a:rPr lang="zh-CN" altLang="en-US" dirty="0" smtClean="0">
                <a:latin typeface="华文楷体" panose="02010600040101010101" pitchFamily="2" charset="-122"/>
                <a:ea typeface="华文楷体" panose="02010600040101010101" pitchFamily="2" charset="-122"/>
              </a:rPr>
              <a:t>生活水平</a:t>
            </a:r>
            <a:r>
              <a:rPr lang="zh-CN" altLang="en-US" dirty="0">
                <a:latin typeface="华文楷体" panose="02010600040101010101" pitchFamily="2" charset="-122"/>
                <a:ea typeface="华文楷体" panose="02010600040101010101" pitchFamily="2" charset="-122"/>
              </a:rPr>
              <a:t>差距显著缩小 </a:t>
            </a:r>
            <a:r>
              <a:rPr lang="zh-CN" altLang="en-US"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r>
              <a:rPr lang="zh-CN" altLang="en-US" dirty="0" smtClean="0">
                <a:latin typeface="华文楷体" panose="02010600040101010101" pitchFamily="2" charset="-122"/>
                <a:ea typeface="华文楷体" panose="02010600040101010101" pitchFamily="2" charset="-122"/>
              </a:rPr>
              <a:t>平安</a:t>
            </a:r>
            <a:r>
              <a:rPr lang="zh-CN" altLang="en-US" dirty="0">
                <a:latin typeface="华文楷体" panose="02010600040101010101" pitchFamily="2" charset="-122"/>
                <a:ea typeface="华文楷体" panose="02010600040101010101" pitchFamily="2" charset="-122"/>
              </a:rPr>
              <a:t>中国建设达到更高水平</a:t>
            </a:r>
            <a:r>
              <a:rPr lang="en-US" altLang="zh-CN" dirty="0" smtClean="0">
                <a:latin typeface="华文楷体" panose="02010600040101010101" pitchFamily="2" charset="-122"/>
                <a:ea typeface="华文楷体" panose="02010600040101010101" pitchFamily="2" charset="-122"/>
              </a:rPr>
              <a:t>,</a:t>
            </a:r>
            <a:r>
              <a:rPr lang="zh-CN" altLang="en-US" dirty="0" smtClean="0">
                <a:latin typeface="华文楷体" panose="02010600040101010101" pitchFamily="2" charset="-122"/>
                <a:ea typeface="华文楷体" panose="02010600040101010101" pitchFamily="2" charset="-122"/>
              </a:rPr>
              <a:t>基本</a:t>
            </a:r>
            <a:r>
              <a:rPr lang="zh-CN" altLang="en-US" dirty="0">
                <a:latin typeface="华文楷体" panose="02010600040101010101" pitchFamily="2" charset="-122"/>
                <a:ea typeface="华文楷体" panose="02010600040101010101" pitchFamily="2" charset="-122"/>
              </a:rPr>
              <a:t>实现</a:t>
            </a:r>
            <a:r>
              <a:rPr lang="zh-CN" altLang="en-US" dirty="0" smtClean="0">
                <a:latin typeface="华文楷体" panose="02010600040101010101" pitchFamily="2" charset="-122"/>
                <a:ea typeface="华文楷体" panose="02010600040101010101" pitchFamily="2" charset="-122"/>
              </a:rPr>
              <a:t>国防和军队现代化 ；人民</a:t>
            </a:r>
            <a:r>
              <a:rPr lang="zh-CN" altLang="en-US" dirty="0">
                <a:latin typeface="华文楷体" panose="02010600040101010101" pitchFamily="2" charset="-122"/>
                <a:ea typeface="华文楷体" panose="02010600040101010101" pitchFamily="2" charset="-122"/>
              </a:rPr>
              <a:t>生活更加</a:t>
            </a:r>
            <a:r>
              <a:rPr lang="zh-CN" altLang="en-US" dirty="0" smtClean="0">
                <a:latin typeface="华文楷体" panose="02010600040101010101" pitchFamily="2" charset="-122"/>
                <a:ea typeface="华文楷体" panose="02010600040101010101" pitchFamily="2" charset="-122"/>
              </a:rPr>
              <a:t>美好，人</a:t>
            </a:r>
            <a:r>
              <a:rPr lang="zh-CN" altLang="en-US" dirty="0">
                <a:latin typeface="华文楷体" panose="02010600040101010101" pitchFamily="2" charset="-122"/>
                <a:ea typeface="华文楷体" panose="02010600040101010101" pitchFamily="2" charset="-122"/>
              </a:rPr>
              <a:t>的</a:t>
            </a:r>
            <a:r>
              <a:rPr lang="zh-CN" altLang="en-US" dirty="0" smtClean="0">
                <a:latin typeface="华文楷体" panose="02010600040101010101" pitchFamily="2" charset="-122"/>
                <a:ea typeface="华文楷体" panose="02010600040101010101" pitchFamily="2" charset="-122"/>
              </a:rPr>
              <a:t>全面发展、全体</a:t>
            </a:r>
            <a:r>
              <a:rPr lang="zh-CN" altLang="en-US" dirty="0">
                <a:latin typeface="华文楷体" panose="02010600040101010101" pitchFamily="2" charset="-122"/>
                <a:ea typeface="华文楷体" panose="02010600040101010101" pitchFamily="2" charset="-122"/>
              </a:rPr>
              <a:t>人 民共同富裕取得更为</a:t>
            </a:r>
            <a:r>
              <a:rPr lang="zh-CN" altLang="en-US" dirty="0" smtClean="0">
                <a:latin typeface="华文楷体" panose="02010600040101010101" pitchFamily="2" charset="-122"/>
                <a:ea typeface="华文楷体" panose="02010600040101010101" pitchFamily="2" charset="-122"/>
              </a:rPr>
              <a:t>明显的</a:t>
            </a:r>
            <a:r>
              <a:rPr lang="zh-CN" altLang="en-US" dirty="0">
                <a:latin typeface="华文楷体" panose="02010600040101010101" pitchFamily="2" charset="-122"/>
                <a:ea typeface="华文楷体" panose="02010600040101010101" pitchFamily="2" charset="-122"/>
              </a:rPr>
              <a:t>实质性</a:t>
            </a:r>
            <a:r>
              <a:rPr lang="zh-CN" altLang="en-US" dirty="0" smtClean="0">
                <a:latin typeface="华文楷体" panose="02010600040101010101" pitchFamily="2" charset="-122"/>
                <a:ea typeface="华文楷体" panose="02010600040101010101" pitchFamily="2" charset="-122"/>
              </a:rPr>
              <a:t>进展。</a:t>
            </a:r>
            <a:endParaRPr lang="zh-CN" altLang="en-US" dirty="0">
              <a:latin typeface="华文楷体" panose="02010600040101010101" pitchFamily="2" charset="-122"/>
              <a:ea typeface="华文楷体" panose="02010600040101010101" pitchFamily="2" charset="-122"/>
            </a:endParaRPr>
          </a:p>
        </p:txBody>
      </p:sp>
      <p:sp>
        <p:nvSpPr>
          <p:cNvPr id="8" name="五角星 7"/>
          <p:cNvSpPr/>
          <p:nvPr/>
        </p:nvSpPr>
        <p:spPr>
          <a:xfrm>
            <a:off x="0" y="1171583"/>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1035" y="751638"/>
            <a:ext cx="8263801" cy="523220"/>
          </a:xfrm>
          <a:prstGeom prst="rect">
            <a:avLst/>
          </a:prstGeom>
          <a:solidFill>
            <a:srgbClr val="FF0000"/>
          </a:solidFill>
        </p:spPr>
        <p:txBody>
          <a:bodyPr wrap="none">
            <a:spAutoFit/>
          </a:bodyPr>
          <a:lstStyle/>
          <a:p>
            <a:r>
              <a:rPr lang="en-US" altLang="zh-CN" sz="2800" dirty="0" smtClean="0">
                <a:solidFill>
                  <a:schemeClr val="bg1"/>
                </a:solidFill>
              </a:rPr>
              <a:t>3</a:t>
            </a:r>
            <a:r>
              <a:rPr lang="zh-CN" altLang="en-US" sz="2800" dirty="0" smtClean="0">
                <a:solidFill>
                  <a:schemeClr val="bg1"/>
                </a:solidFill>
              </a:rPr>
              <a:t>、社会主义</a:t>
            </a:r>
            <a:r>
              <a:rPr lang="zh-CN" altLang="en-US" sz="2800" dirty="0">
                <a:solidFill>
                  <a:schemeClr val="bg1"/>
                </a:solidFill>
              </a:rPr>
              <a:t>现代化强国建设的战略</a:t>
            </a:r>
            <a:r>
              <a:rPr lang="zh-CN" altLang="en-US" sz="2800" dirty="0" smtClean="0">
                <a:solidFill>
                  <a:schemeClr val="bg1"/>
                </a:solidFill>
              </a:rPr>
              <a:t>安排的现实意义</a:t>
            </a:r>
            <a:endParaRPr lang="zh-CN" altLang="en-US" sz="2800" dirty="0">
              <a:solidFill>
                <a:schemeClr val="bg1"/>
              </a:solidFill>
            </a:endParaRPr>
          </a:p>
        </p:txBody>
      </p:sp>
      <p:sp>
        <p:nvSpPr>
          <p:cNvPr id="3" name="流程图: 决策 2"/>
          <p:cNvSpPr/>
          <p:nvPr/>
        </p:nvSpPr>
        <p:spPr>
          <a:xfrm>
            <a:off x="846635" y="1846385"/>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第一</a:t>
            </a:r>
            <a:endParaRPr lang="zh-CN" altLang="en-US" dirty="0"/>
          </a:p>
        </p:txBody>
      </p:sp>
      <p:sp>
        <p:nvSpPr>
          <p:cNvPr id="4" name="流程图: 决策 3"/>
          <p:cNvSpPr/>
          <p:nvPr/>
        </p:nvSpPr>
        <p:spPr>
          <a:xfrm>
            <a:off x="831624" y="3168161"/>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第二</a:t>
            </a:r>
            <a:endParaRPr lang="zh-CN" altLang="en-US" dirty="0"/>
          </a:p>
        </p:txBody>
      </p:sp>
      <p:sp>
        <p:nvSpPr>
          <p:cNvPr id="5" name="流程图: 决策 4"/>
          <p:cNvSpPr/>
          <p:nvPr/>
        </p:nvSpPr>
        <p:spPr>
          <a:xfrm>
            <a:off x="831624" y="4424409"/>
            <a:ext cx="914400" cy="61264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第三</a:t>
            </a:r>
            <a:endParaRPr lang="zh-CN" altLang="en-US" dirty="0"/>
          </a:p>
        </p:txBody>
      </p:sp>
      <p:sp>
        <p:nvSpPr>
          <p:cNvPr id="6" name="矩形 5"/>
          <p:cNvSpPr/>
          <p:nvPr/>
        </p:nvSpPr>
        <p:spPr>
          <a:xfrm>
            <a:off x="2124807" y="1670181"/>
            <a:ext cx="6096000" cy="923330"/>
          </a:xfrm>
          <a:prstGeom prst="rect">
            <a:avLst/>
          </a:prstGeom>
          <a:ln>
            <a:solidFill>
              <a:srgbClr val="FF0000"/>
            </a:solidFill>
          </a:ln>
        </p:spPr>
        <p:txBody>
          <a:bodyPr>
            <a:spAutoFit/>
          </a:bodyPr>
          <a:lstStyle/>
          <a:p>
            <a:r>
              <a:rPr lang="zh-CN" altLang="en-US" dirty="0" smtClean="0">
                <a:latin typeface="华文楷体" panose="02010600040101010101" pitchFamily="2" charset="-122"/>
                <a:ea typeface="华文楷体" panose="02010600040101010101" pitchFamily="2" charset="-122"/>
              </a:rPr>
              <a:t>新的</a:t>
            </a:r>
            <a:r>
              <a:rPr lang="zh-CN" altLang="en-US" dirty="0">
                <a:latin typeface="华文楷体" panose="02010600040101010101" pitchFamily="2" charset="-122"/>
                <a:ea typeface="华文楷体" panose="02010600040101010101" pitchFamily="2" charset="-122"/>
              </a:rPr>
              <a:t>战略安排丰 富和发 展了我 国现代化建设的</a:t>
            </a:r>
            <a:r>
              <a:rPr lang="zh-CN" altLang="en-US" dirty="0" smtClean="0">
                <a:latin typeface="华文楷体" panose="02010600040101010101" pitchFamily="2" charset="-122"/>
                <a:ea typeface="华文楷体" panose="02010600040101010101" pitchFamily="2" charset="-122"/>
              </a:rPr>
              <a:t>战略思想 ，完整科学</a:t>
            </a:r>
            <a:r>
              <a:rPr lang="zh-CN" altLang="en-US" dirty="0">
                <a:latin typeface="华文楷体" panose="02010600040101010101" pitchFamily="2" charset="-122"/>
                <a:ea typeface="华文楷体" panose="02010600040101010101" pitchFamily="2" charset="-122"/>
              </a:rPr>
              <a:t>地勾画了全面</a:t>
            </a:r>
            <a:r>
              <a:rPr lang="zh-CN" altLang="en-US" dirty="0" smtClean="0">
                <a:latin typeface="华文楷体" panose="02010600040101010101" pitchFamily="2" charset="-122"/>
                <a:ea typeface="华文楷体" panose="02010600040101010101" pitchFamily="2" charset="-122"/>
              </a:rPr>
              <a:t>建成社会主义现代化</a:t>
            </a:r>
            <a:r>
              <a:rPr lang="zh-CN" altLang="en-US" dirty="0">
                <a:latin typeface="华文楷体" panose="02010600040101010101" pitchFamily="2" charset="-122"/>
                <a:ea typeface="华文楷体" panose="02010600040101010101" pitchFamily="2" charset="-122"/>
              </a:rPr>
              <a:t>强国的时间表和</a:t>
            </a:r>
            <a:r>
              <a:rPr lang="zh-CN" altLang="en-US" dirty="0" smtClean="0">
                <a:latin typeface="华文楷体" panose="02010600040101010101" pitchFamily="2" charset="-122"/>
                <a:ea typeface="华文楷体" panose="02010600040101010101" pitchFamily="2" charset="-122"/>
              </a:rPr>
              <a:t>路线图。</a:t>
            </a:r>
            <a:endParaRPr lang="zh-CN" altLang="en-US" dirty="0">
              <a:latin typeface="华文楷体" panose="02010600040101010101" pitchFamily="2" charset="-122"/>
              <a:ea typeface="华文楷体" panose="02010600040101010101" pitchFamily="2" charset="-122"/>
            </a:endParaRPr>
          </a:p>
        </p:txBody>
      </p:sp>
      <p:sp>
        <p:nvSpPr>
          <p:cNvPr id="7" name="矩形 6"/>
          <p:cNvSpPr/>
          <p:nvPr/>
        </p:nvSpPr>
        <p:spPr>
          <a:xfrm>
            <a:off x="2124807" y="3048644"/>
            <a:ext cx="6096000" cy="923330"/>
          </a:xfrm>
          <a:prstGeom prst="rect">
            <a:avLst/>
          </a:prstGeom>
          <a:ln>
            <a:solidFill>
              <a:srgbClr val="FF0000"/>
            </a:solidFill>
          </a:ln>
        </p:spPr>
        <p:txBody>
          <a:bodyPr>
            <a:spAutoFit/>
          </a:bodyPr>
          <a:lstStyle/>
          <a:p>
            <a:r>
              <a:rPr lang="zh-CN" altLang="en-US" dirty="0" smtClean="0">
                <a:latin typeface="华文楷体" panose="02010600040101010101" pitchFamily="2" charset="-122"/>
                <a:ea typeface="华文楷体" panose="02010600040101010101" pitchFamily="2" charset="-122"/>
              </a:rPr>
              <a:t>新</a:t>
            </a:r>
            <a:r>
              <a:rPr lang="zh-CN" altLang="en-US" dirty="0">
                <a:latin typeface="华文楷体" panose="02010600040101010101" pitchFamily="2" charset="-122"/>
                <a:ea typeface="华文楷体" panose="02010600040101010101" pitchFamily="2" charset="-122"/>
              </a:rPr>
              <a:t>的战略安排 将</a:t>
            </a:r>
            <a:r>
              <a:rPr lang="zh-CN" altLang="en-US" dirty="0" smtClean="0">
                <a:latin typeface="华文楷体" panose="02010600040101010101" pitchFamily="2" charset="-122"/>
                <a:ea typeface="华文楷体" panose="02010600040101010101" pitchFamily="2" charset="-122"/>
              </a:rPr>
              <a:t>人民对</a:t>
            </a:r>
            <a:r>
              <a:rPr lang="zh-CN" altLang="en-US" dirty="0">
                <a:latin typeface="华文楷体" panose="02010600040101010101" pitchFamily="2" charset="-122"/>
                <a:ea typeface="华文楷体" panose="02010600040101010101" pitchFamily="2" charset="-122"/>
              </a:rPr>
              <a:t>美好生活的 向往落实在具体战略和</a:t>
            </a:r>
            <a:r>
              <a:rPr lang="zh-CN" altLang="en-US" dirty="0" smtClean="0">
                <a:latin typeface="华文楷体" panose="02010600040101010101" pitchFamily="2" charset="-122"/>
                <a:ea typeface="华文楷体" panose="02010600040101010101" pitchFamily="2" charset="-122"/>
              </a:rPr>
              <a:t>实际工作</a:t>
            </a:r>
            <a:r>
              <a:rPr lang="zh-CN" altLang="en-US" dirty="0">
                <a:latin typeface="华文楷体" panose="02010600040101010101" pitchFamily="2" charset="-122"/>
                <a:ea typeface="华文楷体" panose="02010600040101010101" pitchFamily="2" charset="-122"/>
              </a:rPr>
              <a:t>中 ，</a:t>
            </a:r>
            <a:r>
              <a:rPr lang="zh-CN" altLang="en-US" dirty="0" smtClean="0">
                <a:latin typeface="华文楷体" panose="02010600040101010101" pitchFamily="2" charset="-122"/>
                <a:ea typeface="华文楷体" panose="02010600040101010101" pitchFamily="2" charset="-122"/>
              </a:rPr>
              <a:t>必将</a:t>
            </a:r>
            <a:r>
              <a:rPr lang="zh-CN" altLang="en-US" dirty="0">
                <a:latin typeface="华文楷体" panose="02010600040101010101" pitchFamily="2" charset="-122"/>
                <a:ea typeface="华文楷体" panose="02010600040101010101" pitchFamily="2" charset="-122"/>
              </a:rPr>
              <a:t>激励</a:t>
            </a:r>
            <a:r>
              <a:rPr lang="zh-CN" altLang="en-US" dirty="0" smtClean="0">
                <a:latin typeface="华文楷体" panose="02010600040101010101" pitchFamily="2" charset="-122"/>
                <a:ea typeface="华文楷体" panose="02010600040101010101" pitchFamily="2" charset="-122"/>
              </a:rPr>
              <a:t>中国人民</a:t>
            </a:r>
            <a:r>
              <a:rPr lang="zh-CN" altLang="en-US" dirty="0">
                <a:latin typeface="华文楷体" panose="02010600040101010101" pitchFamily="2" charset="-122"/>
                <a:ea typeface="华文楷体" panose="02010600040101010101" pitchFamily="2" charset="-122"/>
              </a:rPr>
              <a:t>焕发</a:t>
            </a:r>
            <a:r>
              <a:rPr lang="zh-CN" altLang="en-US" dirty="0" smtClean="0">
                <a:latin typeface="华文楷体" panose="02010600040101010101" pitchFamily="2" charset="-122"/>
                <a:ea typeface="华文楷体" panose="02010600040101010101" pitchFamily="2" charset="-122"/>
              </a:rPr>
              <a:t>出建设社会主义现代化</a:t>
            </a:r>
            <a:r>
              <a:rPr lang="zh-CN" altLang="en-US" dirty="0">
                <a:latin typeface="华文楷体" panose="02010600040101010101" pitchFamily="2" charset="-122"/>
                <a:ea typeface="华文楷体" panose="02010600040101010101" pitchFamily="2" charset="-122"/>
              </a:rPr>
              <a:t>强国</a:t>
            </a:r>
            <a:r>
              <a:rPr lang="zh-CN" altLang="en-US" dirty="0" smtClean="0">
                <a:latin typeface="华文楷体" panose="02010600040101010101" pitchFamily="2" charset="-122"/>
                <a:ea typeface="华文楷体" panose="02010600040101010101" pitchFamily="2" charset="-122"/>
              </a:rPr>
              <a:t>的热情</a:t>
            </a:r>
            <a:r>
              <a:rPr lang="zh-CN" altLang="en-US" dirty="0">
                <a:latin typeface="华文楷体" panose="02010600040101010101" pitchFamily="2" charset="-122"/>
                <a:ea typeface="华文楷体" panose="02010600040101010101" pitchFamily="2" charset="-122"/>
              </a:rPr>
              <a:t>和</a:t>
            </a:r>
            <a:r>
              <a:rPr lang="zh-CN" altLang="en-US" dirty="0" smtClean="0">
                <a:latin typeface="华文楷体" panose="02010600040101010101" pitchFamily="2" charset="-122"/>
                <a:ea typeface="华文楷体" panose="02010600040101010101" pitchFamily="2" charset="-122"/>
              </a:rPr>
              <a:t>力量。 </a:t>
            </a:r>
            <a:endParaRPr lang="zh-CN" altLang="en-US" dirty="0">
              <a:latin typeface="华文楷体" panose="02010600040101010101" pitchFamily="2" charset="-122"/>
              <a:ea typeface="华文楷体" panose="02010600040101010101" pitchFamily="2" charset="-122"/>
            </a:endParaRPr>
          </a:p>
        </p:txBody>
      </p:sp>
      <p:sp>
        <p:nvSpPr>
          <p:cNvPr id="8" name="矩形 7"/>
          <p:cNvSpPr/>
          <p:nvPr/>
        </p:nvSpPr>
        <p:spPr>
          <a:xfrm>
            <a:off x="2203940" y="4251261"/>
            <a:ext cx="6096000" cy="923330"/>
          </a:xfrm>
          <a:prstGeom prst="rect">
            <a:avLst/>
          </a:prstGeom>
          <a:ln>
            <a:solidFill>
              <a:srgbClr val="FF0000"/>
            </a:solidFill>
          </a:ln>
        </p:spPr>
        <p:txBody>
          <a:bodyPr>
            <a:spAutoFit/>
          </a:bodyPr>
          <a:lstStyle/>
          <a:p>
            <a:r>
              <a:rPr lang="zh-CN" altLang="en-US" dirty="0" smtClean="0">
                <a:latin typeface="华文楷体" panose="02010600040101010101" pitchFamily="2" charset="-122"/>
                <a:ea typeface="华文楷体" panose="02010600040101010101" pitchFamily="2" charset="-122"/>
              </a:rPr>
              <a:t>新</a:t>
            </a:r>
            <a:r>
              <a:rPr lang="zh-CN" altLang="en-US" dirty="0">
                <a:latin typeface="华文楷体" panose="02010600040101010101" pitchFamily="2" charset="-122"/>
                <a:ea typeface="华文楷体" panose="02010600040101010101" pitchFamily="2" charset="-122"/>
              </a:rPr>
              <a:t>的战略安排充分彰显了中国特色社会主 义的制度优势和</a:t>
            </a:r>
            <a:r>
              <a:rPr lang="zh-CN" altLang="en-US" dirty="0" smtClean="0">
                <a:latin typeface="华文楷体" panose="02010600040101010101" pitchFamily="2" charset="-122"/>
                <a:ea typeface="华文楷体" panose="02010600040101010101" pitchFamily="2" charset="-122"/>
              </a:rPr>
              <a:t>中国共产党</a:t>
            </a:r>
            <a:r>
              <a:rPr lang="zh-CN" altLang="en-US" dirty="0">
                <a:latin typeface="华文楷体" panose="02010600040101010101" pitchFamily="2" charset="-122"/>
                <a:ea typeface="华文楷体" panose="02010600040101010101" pitchFamily="2" charset="-122"/>
              </a:rPr>
              <a:t>治国理政的能力 ，</a:t>
            </a:r>
            <a:r>
              <a:rPr lang="zh-CN" altLang="en-US" dirty="0" smtClean="0">
                <a:latin typeface="华文楷体" panose="02010600040101010101" pitchFamily="2" charset="-122"/>
                <a:ea typeface="华文楷体" panose="02010600040101010101" pitchFamily="2" charset="-122"/>
              </a:rPr>
              <a:t>对于发展中国家</a:t>
            </a:r>
            <a:r>
              <a:rPr lang="zh-CN" altLang="en-US" dirty="0">
                <a:latin typeface="华文楷体" panose="02010600040101010101" pitchFamily="2" charset="-122"/>
                <a:ea typeface="华文楷体" panose="02010600040101010101" pitchFamily="2" charset="-122"/>
              </a:rPr>
              <a:t>实现现代化 具有重要借鉴</a:t>
            </a:r>
            <a:r>
              <a:rPr lang="zh-CN" altLang="en-US" dirty="0" smtClean="0">
                <a:latin typeface="华文楷体" panose="02010600040101010101" pitchFamily="2" charset="-122"/>
                <a:ea typeface="华文楷体" panose="02010600040101010101" pitchFamily="2" charset="-122"/>
              </a:rPr>
              <a:t>意义。 </a:t>
            </a:r>
            <a:endParaRPr lang="zh-CN" altLang="en-US" dirty="0">
              <a:latin typeface="华文楷体" panose="02010600040101010101" pitchFamily="2" charset="-122"/>
              <a:ea typeface="华文楷体"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727894" y="300658"/>
            <a:ext cx="5922776" cy="645160"/>
          </a:xfrm>
          <a:prstGeom prst="rect">
            <a:avLst/>
          </a:prstGeom>
          <a:noFill/>
        </p:spPr>
        <p:txBody>
          <a:bodyPr wrap="square" rtlCol="0">
            <a:spAutoFit/>
          </a:bodyPr>
          <a:lstStyle/>
          <a:p>
            <a:r>
              <a:rPr kumimoji="1" lang="zh-CN" altLang="en-US" sz="3600" b="1" dirty="0">
                <a:solidFill>
                  <a:srgbClr val="C00000"/>
                </a:solidFill>
                <a:latin typeface="方正小标宋简体" panose="00000600000000000000" charset="-122"/>
                <a:ea typeface="方正小标宋简体" panose="00000600000000000000" charset="-122"/>
                <a:sym typeface="+mn-ea"/>
              </a:rPr>
              <a:t>课后思考</a:t>
            </a:r>
            <a:endParaRPr kumimoji="1" lang="zh-CN" altLang="en-US" sz="3600" b="1" dirty="0">
              <a:solidFill>
                <a:srgbClr val="C00000"/>
              </a:solidFill>
              <a:latin typeface="方正小标宋简体" panose="00000600000000000000" charset="-122"/>
              <a:ea typeface="方正小标宋简体" panose="00000600000000000000" charset="-122"/>
              <a:sym typeface="+mn-ea"/>
            </a:endParaRPr>
          </a:p>
        </p:txBody>
      </p:sp>
      <p:sp>
        <p:nvSpPr>
          <p:cNvPr id="10" name="矩形: 圆角 9"/>
          <p:cNvSpPr/>
          <p:nvPr/>
        </p:nvSpPr>
        <p:spPr bwMode="auto">
          <a:xfrm>
            <a:off x="1849120" y="1191260"/>
            <a:ext cx="8492490" cy="433070"/>
          </a:xfrm>
          <a:prstGeom prst="roundRect">
            <a:avLst>
              <a:gd name="adj" fmla="val 9254"/>
            </a:avLst>
          </a:prstGeom>
          <a:gradFill>
            <a:gsLst>
              <a:gs pos="56000">
                <a:srgbClr val="CE001D">
                  <a:lumMod val="98000"/>
                  <a:lumOff val="2000"/>
                </a:srgbClr>
              </a:gs>
              <a:gs pos="0">
                <a:srgbClr val="CE001D">
                  <a:lumMod val="90000"/>
                  <a:lumOff val="10000"/>
                </a:srgbClr>
              </a:gs>
              <a:gs pos="100000">
                <a:srgbClr val="CE001D">
                  <a:lumMod val="85000"/>
                </a:srgbClr>
              </a:gs>
            </a:gsLst>
            <a:lin ang="5400000" scaled="1"/>
          </a:gradFill>
          <a:ln w="12700" cap="flat" cmpd="sng" algn="ctr">
            <a:noFill/>
            <a:prstDash val="solid"/>
            <a:round/>
            <a:headEnd type="none" w="med" len="med"/>
            <a:tailEnd type="none" w="med" len="med"/>
          </a:ln>
          <a:effectLst/>
        </p:spPr>
        <p:txBody>
          <a:bodyPr vert="horz" wrap="square" lIns="0" tIns="0" rIns="0" bIns="0" numCol="1" rtlCol="0"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a:ln>
                  <a:noFill/>
                </a:ln>
                <a:solidFill>
                  <a:srgbClr val="FFF9C8"/>
                </a:solidFill>
                <a:effectLst/>
                <a:uLnTx/>
                <a:uFillTx/>
                <a:latin typeface="方正小标宋简体" panose="00000600000000000000" charset="-122"/>
                <a:ea typeface="方正小标宋简体" panose="00000600000000000000" charset="-122"/>
                <a:sym typeface="+mn-ea"/>
              </a:rPr>
              <a:t>结合当前我国社会主要矛盾的变化，如何理解新时代青年的责任与担当？</a:t>
            </a:r>
            <a:endParaRPr kumimoji="0" lang="zh-CN" altLang="en-US" sz="2000" b="0" i="0" u="none" strike="noStrike" kern="0" cap="none" spc="0" normalizeH="0" baseline="0" noProof="0" dirty="0">
              <a:ln>
                <a:noFill/>
              </a:ln>
              <a:solidFill>
                <a:srgbClr val="FFF9C8"/>
              </a:solidFill>
              <a:effectLst/>
              <a:uLnTx/>
              <a:uFillTx/>
              <a:latin typeface="方正小标宋简体" panose="00000600000000000000" charset="-122"/>
              <a:ea typeface="方正小标宋简体" panose="00000600000000000000" charset="-122"/>
            </a:endParaRPr>
          </a:p>
        </p:txBody>
      </p:sp>
      <p:sp>
        <p:nvSpPr>
          <p:cNvPr id="16" name="矩形: 圆角 15"/>
          <p:cNvSpPr/>
          <p:nvPr/>
        </p:nvSpPr>
        <p:spPr>
          <a:xfrm>
            <a:off x="1516620" y="2041236"/>
            <a:ext cx="9158759" cy="2808000"/>
          </a:xfrm>
          <a:prstGeom prst="roundRect">
            <a:avLst>
              <a:gd name="adj" fmla="val 11919"/>
            </a:avLst>
          </a:prstGeom>
          <a:noFill/>
          <a:ln w="57150">
            <a:solidFill>
              <a:srgbClr val="CF02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4076065" y="2571750"/>
            <a:ext cx="6265545" cy="454292"/>
          </a:xfrm>
          <a:prstGeom prst="rect">
            <a:avLst/>
          </a:prstGeom>
        </p:spPr>
        <p:txBody>
          <a:bodyPr wrap="square">
            <a:spAutoFit/>
          </a:bodyPr>
          <a:lstStyle/>
          <a:p>
            <a:pPr eaLnBrk="1" hangingPunct="1">
              <a:lnSpc>
                <a:spcPct val="150000"/>
              </a:lnSpc>
            </a:pPr>
            <a:r>
              <a:rPr lang="zh-CN" altLang="en-US" b="1" dirty="0">
                <a:sym typeface="+mn-ea"/>
              </a:rPr>
              <a:t>   </a:t>
            </a:r>
            <a:endParaRPr lang="zh-CN" altLang="en-US" b="1" dirty="0"/>
          </a:p>
        </p:txBody>
      </p:sp>
      <p:sp>
        <p:nvSpPr>
          <p:cNvPr id="2" name="矩形 1"/>
          <p:cNvSpPr/>
          <p:nvPr/>
        </p:nvSpPr>
        <p:spPr>
          <a:xfrm>
            <a:off x="2057400" y="2390140"/>
            <a:ext cx="8075930" cy="1938020"/>
          </a:xfrm>
          <a:prstGeom prst="rect">
            <a:avLst/>
          </a:prstGeom>
        </p:spPr>
        <p:txBody>
          <a:bodyPr wrap="square">
            <a:spAutoFit/>
          </a:bodyPr>
          <a:lstStyle/>
          <a:p>
            <a:pPr indent="508000" fontAlgn="auto">
              <a:lnSpc>
                <a:spcPct val="150000"/>
              </a:lnSpc>
              <a:extLst>
                <a:ext uri="{35155182-B16C-46BC-9424-99874614C6A1}">
                  <wpsdc:indentchars xmlns:wpsdc="http://www.wps.cn/officeDocument/2017/drawingmlCustomData" val="200" checksum="282533468"/>
                </a:ext>
              </a:extLst>
            </a:pPr>
            <a:r>
              <a:rPr lang="zh-CN" altLang="en-US" sz="2000" dirty="0">
                <a:latin typeface="方正小标宋简体" panose="00000600000000000000" charset="-122"/>
                <a:ea typeface="方正小标宋简体" panose="00000600000000000000" charset="-122"/>
                <a:cs typeface="方正小标宋简体" panose="00000600000000000000" charset="-122"/>
              </a:rPr>
              <a:t>今天的中国青年正处在中华民族发展的最好的时期，既面临着难得的建功立业的人生际遇，也面临着“天将降大任于斯人“的时代使命。希望同学们勇做走在时代前列的奋进者、开拓者、奉献者，在不懈奋斗中谱写新时代的青春之歌。</a:t>
            </a:r>
            <a:r>
              <a:rPr lang="zh-CN" altLang="en-US" sz="2000" dirty="0">
                <a:latin typeface="方正北魏楷书_GBK" panose="02000000000000000000" charset="-122"/>
                <a:ea typeface="方正北魏楷书_GBK" panose="02000000000000000000" charset="-122"/>
                <a:cs typeface="方正北魏楷书_GBK" panose="02000000000000000000" charset="-122"/>
              </a:rPr>
              <a:t> </a:t>
            </a:r>
            <a:endParaRPr lang="zh-CN" altLang="en-US" sz="2000" dirty="0">
              <a:latin typeface="方正北魏楷书_GBK" panose="02000000000000000000" charset="-122"/>
              <a:ea typeface="方正北魏楷书_GBK" panose="02000000000000000000" charset="-122"/>
              <a:cs typeface="方正北魏楷书_GBK" panose="020000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48" presetClass="entr" presetSubtype="0" accel="5000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0"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21" dur="1000" fill="hold"/>
                                        <p:tgtEl>
                                          <p:spTgt spid="2"/>
                                        </p:tgtEl>
                                        <p:attrNameLst>
                                          <p:attrName>ppt_y</p:attrName>
                                        </p:attrNameLst>
                                      </p:cBhvr>
                                      <p:tavLst>
                                        <p:tav tm="0">
                                          <p:val>
                                            <p:strVal val="#ppt_y"/>
                                          </p:val>
                                        </p:tav>
                                        <p:tav tm="100000">
                                          <p:val>
                                            <p:strVal val="#ppt_y"/>
                                          </p:val>
                                        </p:tav>
                                      </p:tavLst>
                                    </p:anim>
                                    <p:animEffect transition="in" filter="fad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6" grpId="0" bldLvl="0" animBg="1"/>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itds7"/>
          <p:cNvSpPr/>
          <p:nvPr/>
        </p:nvSpPr>
        <p:spPr>
          <a:xfrm>
            <a:off x="1404117" y="1903095"/>
            <a:ext cx="9421887" cy="2400657"/>
          </a:xfrm>
          <a:prstGeom prst="rect">
            <a:avLst/>
          </a:prstGeom>
        </p:spPr>
        <p:txBody>
          <a:bodyPr wrap="square">
            <a:spAutoFit/>
          </a:bodyPr>
          <a:lstStyle/>
          <a:p>
            <a:pPr marL="285750" indent="-285750" eaLnBrk="1" hangingPunct="1">
              <a:lnSpc>
                <a:spcPct val="150000"/>
              </a:lnSpc>
              <a:spcBef>
                <a:spcPct val="0"/>
              </a:spcBef>
              <a:buFont typeface="Wingdings" panose="05000000000000000000" charset="0"/>
              <a:buChar char="Ø"/>
            </a:pPr>
            <a:r>
              <a:rPr lang="zh-CN" altLang="zh-CN" sz="20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党的十九大对于我国社会主要矛盾变化的最新论断，内涵更加丰富、涵盖面更大、也更符合当前国情，这一论断的形成，有着</a:t>
            </a:r>
            <a:r>
              <a:rPr lang="zh-CN" altLang="zh-CN" sz="2000" b="1" dirty="0">
                <a:latin typeface="方正北魏楷书简体" panose="03000509000000000000" charset="-122"/>
                <a:ea typeface="方正北魏楷书简体" panose="03000509000000000000" charset="-122"/>
                <a:cs typeface="方正北魏楷书简体" panose="03000509000000000000" charset="-122"/>
                <a:sym typeface="+mn-ea"/>
              </a:rPr>
              <a:t>非常坚实的现实依据。</a:t>
            </a:r>
            <a:endParaRPr lang="en-US" altLang="zh-CN" sz="2000" b="1" kern="1200" dirty="0">
              <a:latin typeface="方正北魏楷书简体" panose="03000509000000000000" charset="-122"/>
              <a:ea typeface="方正北魏楷书简体" panose="03000509000000000000" charset="-122"/>
              <a:cs typeface="方正北魏楷书简体" panose="03000509000000000000" charset="-122"/>
            </a:endParaRPr>
          </a:p>
          <a:p>
            <a:pPr marL="285750" indent="-285750" eaLnBrk="1" hangingPunct="1">
              <a:lnSpc>
                <a:spcPct val="150000"/>
              </a:lnSpc>
              <a:spcBef>
                <a:spcPct val="0"/>
              </a:spcBef>
              <a:buFont typeface="Wingdings" panose="05000000000000000000" charset="0"/>
              <a:buChar char="Ø"/>
            </a:pPr>
            <a:r>
              <a:rPr lang="zh-CN" altLang="en-US" sz="20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我国社会的主要矛盾虽然发生了变化，但我们仍然需要谨记</a:t>
            </a:r>
            <a:r>
              <a:rPr lang="en-US" altLang="zh-CN" sz="2000" b="1" dirty="0">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dirty="0">
                <a:latin typeface="方正北魏楷书简体" panose="03000509000000000000" charset="-122"/>
                <a:ea typeface="方正北魏楷书简体" panose="03000509000000000000" charset="-122"/>
                <a:cs typeface="方正北魏楷书简体" panose="03000509000000000000" charset="-122"/>
                <a:sym typeface="+mn-ea"/>
              </a:rPr>
              <a:t>两个没有变</a:t>
            </a:r>
            <a:r>
              <a:rPr lang="en-US" altLang="zh-CN" sz="2000" b="1" dirty="0" smtClean="0">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sz="2000" b="1" dirty="0" smtClean="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a:t>
            </a:r>
            <a:endParaRPr lang="en-US" altLang="zh-CN" sz="2000" b="1" kern="1200" dirty="0">
              <a:solidFill>
                <a:srgbClr val="000000"/>
              </a:solidFill>
              <a:latin typeface="方正北魏楷书简体" panose="03000509000000000000" charset="-122"/>
              <a:ea typeface="方正北魏楷书简体" panose="03000509000000000000" charset="-122"/>
              <a:cs typeface="方正北魏楷书简体" panose="03000509000000000000" charset="-122"/>
            </a:endParaRPr>
          </a:p>
          <a:p>
            <a:pPr marL="285750" indent="-285750">
              <a:lnSpc>
                <a:spcPct val="150000"/>
              </a:lnSpc>
              <a:spcBef>
                <a:spcPct val="0"/>
              </a:spcBef>
              <a:buFont typeface="Wingdings" panose="05000000000000000000" charset="0"/>
              <a:buChar char="Ø"/>
            </a:pPr>
            <a:r>
              <a:rPr lang="zh-CN" altLang="en-US" sz="20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在危机中育先机，于变局中开新局，更好的满足人民日益增长的美好生活需要。</a:t>
            </a:r>
            <a:endParaRPr lang="en-US" altLang="zh-CN" sz="20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endParaRPr>
          </a:p>
          <a:p>
            <a:pPr marL="285750" indent="-285750">
              <a:lnSpc>
                <a:spcPct val="150000"/>
              </a:lnSpc>
              <a:spcBef>
                <a:spcPct val="0"/>
              </a:spcBef>
              <a:buFont typeface="Wingdings" panose="05000000000000000000" charset="0"/>
              <a:buChar char="Ø"/>
            </a:pPr>
            <a:r>
              <a:rPr lang="zh-CN" altLang="en-US" sz="2000" b="1" dirty="0" smtClean="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rPr>
              <a:t>我国进入新发展阶段，明确新时代中国特色社会主义发展的战略安排。</a:t>
            </a:r>
            <a:endParaRPr lang="zh-CN" altLang="en-US" sz="2000" b="1" dirty="0">
              <a:solidFill>
                <a:srgbClr val="000000"/>
              </a:solidFill>
              <a:latin typeface="方正北魏楷书简体" panose="03000509000000000000" charset="-122"/>
              <a:ea typeface="方正北魏楷书简体" panose="03000509000000000000" charset="-122"/>
              <a:cs typeface="方正北魏楷书简体" panose="03000509000000000000" charset="-122"/>
              <a:sym typeface="+mn-ea"/>
            </a:endParaRPr>
          </a:p>
        </p:txBody>
      </p:sp>
      <p:sp>
        <p:nvSpPr>
          <p:cNvPr id="17" name="Aitds8"/>
          <p:cNvSpPr txBox="1"/>
          <p:nvPr/>
        </p:nvSpPr>
        <p:spPr>
          <a:xfrm>
            <a:off x="3054350" y="514350"/>
            <a:ext cx="6083300" cy="903605"/>
          </a:xfrm>
          <a:prstGeom prst="rect">
            <a:avLst/>
          </a:prstGeom>
          <a:noFill/>
        </p:spPr>
        <p:txBody>
          <a:bodyPr wrap="square" rtlCol="0">
            <a:spAutoFit/>
          </a:bodyPr>
          <a:lstStyle/>
          <a:p>
            <a:pPr algn="dist" eaLnBrk="0" fontAlgn="base" hangingPunct="0">
              <a:lnSpc>
                <a:spcPct val="120000"/>
              </a:lnSpc>
              <a:spcBef>
                <a:spcPct val="0"/>
              </a:spcBef>
              <a:spcAft>
                <a:spcPct val="0"/>
              </a:spcAft>
              <a:buFont typeface="Arial" panose="020B0604020202020204" pitchFamily="34" charset="0"/>
              <a:buNone/>
              <a:defRPr/>
            </a:pPr>
            <a:r>
              <a:rPr lang="zh-CN" altLang="en-US" sz="4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微软雅黑" panose="020B0503020204020204" pitchFamily="34" charset="-122"/>
              </a:rPr>
              <a:t>本讲小结</a:t>
            </a:r>
            <a:endParaRPr lang="zh-CN" altLang="en-US" sz="4400" b="1" dirty="0">
              <a:solidFill>
                <a:srgbClr val="C00000"/>
              </a:solidFill>
              <a:latin typeface="方正小标宋简体" panose="00000600000000000000" charset="-122"/>
              <a:ea typeface="方正小标宋简体" panose="00000600000000000000" charset="-122"/>
              <a:cs typeface="阿里巴巴普惠体" panose="00020600040101010101" pitchFamily="18" charset="-122"/>
              <a:sym typeface="微软雅黑" panose="020B0503020204020204" pitchFamily="34" charset="-122"/>
            </a:endParaRPr>
          </a:p>
        </p:txBody>
      </p:sp>
      <p:cxnSp>
        <p:nvCxnSpPr>
          <p:cNvPr id="24" name="Aitds10"/>
          <p:cNvCxnSpPr/>
          <p:nvPr>
            <p:custDataLst>
              <p:tags r:id="rId1"/>
            </p:custDataLst>
          </p:nvPr>
        </p:nvCxnSpPr>
        <p:spPr>
          <a:xfrm>
            <a:off x="1379220" y="1758315"/>
            <a:ext cx="0" cy="2117090"/>
          </a:xfrm>
          <a:prstGeom prst="line">
            <a:avLst/>
          </a:prstGeom>
          <a:ln>
            <a:solidFill>
              <a:srgbClr val="C61821"/>
            </a:solidFill>
          </a:ln>
        </p:spPr>
        <p:style>
          <a:lnRef idx="1">
            <a:schemeClr val="accent1"/>
          </a:lnRef>
          <a:fillRef idx="0">
            <a:schemeClr val="accent1"/>
          </a:fillRef>
          <a:effectRef idx="0">
            <a:schemeClr val="accent1"/>
          </a:effectRef>
          <a:fontRef idx="minor">
            <a:schemeClr val="tx1"/>
          </a:fontRef>
        </p:style>
      </p:cxnSp>
      <p:grpSp>
        <p:nvGrpSpPr>
          <p:cNvPr id="25" name="Aitds11"/>
          <p:cNvGrpSpPr/>
          <p:nvPr>
            <p:custDataLst>
              <p:tags r:id="rId2"/>
            </p:custDataLst>
          </p:nvPr>
        </p:nvGrpSpPr>
        <p:grpSpPr bwMode="auto">
          <a:xfrm>
            <a:off x="1379025" y="1695069"/>
            <a:ext cx="4462506" cy="174625"/>
            <a:chOff x="1745120" y="4682325"/>
            <a:chExt cx="4462391" cy="173986"/>
          </a:xfrm>
          <a:solidFill>
            <a:srgbClr val="520000"/>
          </a:solidFill>
        </p:grpSpPr>
        <p:cxnSp>
          <p:nvCxnSpPr>
            <p:cNvPr id="26" name="Aitds11-1"/>
            <p:cNvCxnSpPr/>
            <p:nvPr>
              <p:custDataLst>
                <p:tags r:id="rId3"/>
              </p:custDataLst>
            </p:nvPr>
          </p:nvCxnSpPr>
          <p:spPr>
            <a:xfrm>
              <a:off x="1745120" y="4758246"/>
              <a:ext cx="4330633" cy="0"/>
            </a:xfrm>
            <a:prstGeom prst="line">
              <a:avLst/>
            </a:prstGeom>
            <a:grpFill/>
            <a:ln>
              <a:solidFill>
                <a:srgbClr val="C61821"/>
              </a:solidFill>
            </a:ln>
          </p:spPr>
          <p:style>
            <a:lnRef idx="1">
              <a:schemeClr val="accent1"/>
            </a:lnRef>
            <a:fillRef idx="0">
              <a:schemeClr val="accent1"/>
            </a:fillRef>
            <a:effectRef idx="0">
              <a:schemeClr val="accent1"/>
            </a:effectRef>
            <a:fontRef idx="minor">
              <a:schemeClr val="tx1"/>
            </a:fontRef>
          </p:style>
        </p:cxnSp>
        <p:sp>
          <p:nvSpPr>
            <p:cNvPr id="27" name="Aitds11-2"/>
            <p:cNvSpPr/>
            <p:nvPr>
              <p:custDataLst>
                <p:tags r:id="rId4"/>
              </p:custDataLst>
            </p:nvPr>
          </p:nvSpPr>
          <p:spPr>
            <a:xfrm>
              <a:off x="6032890" y="4682325"/>
              <a:ext cx="174621" cy="173986"/>
            </a:xfrm>
            <a:prstGeom prst="donut">
              <a:avLst/>
            </a:prstGeom>
            <a:solidFill>
              <a:srgbClr val="C61821"/>
            </a:solidFill>
            <a:ln>
              <a:solidFill>
                <a:srgbClr val="C6182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solidFill>
                  <a:schemeClr val="tx1"/>
                </a:solidFill>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cxnSp>
        <p:nvCxnSpPr>
          <p:cNvPr id="28" name="Aitds12"/>
          <p:cNvCxnSpPr/>
          <p:nvPr>
            <p:custDataLst>
              <p:tags r:id="rId5"/>
            </p:custDataLst>
          </p:nvPr>
        </p:nvCxnSpPr>
        <p:spPr>
          <a:xfrm>
            <a:off x="6848291" y="5071534"/>
            <a:ext cx="3983038" cy="0"/>
          </a:xfrm>
          <a:prstGeom prst="line">
            <a:avLst/>
          </a:prstGeom>
          <a:ln>
            <a:solidFill>
              <a:srgbClr val="C61821"/>
            </a:solidFill>
          </a:ln>
        </p:spPr>
        <p:style>
          <a:lnRef idx="1">
            <a:schemeClr val="accent1"/>
          </a:lnRef>
          <a:fillRef idx="0">
            <a:schemeClr val="accent1"/>
          </a:fillRef>
          <a:effectRef idx="0">
            <a:schemeClr val="accent1"/>
          </a:effectRef>
          <a:fontRef idx="minor">
            <a:schemeClr val="tx1"/>
          </a:fontRef>
        </p:style>
      </p:cxnSp>
      <p:cxnSp>
        <p:nvCxnSpPr>
          <p:cNvPr id="29" name="Aitds13"/>
          <p:cNvCxnSpPr/>
          <p:nvPr>
            <p:custDataLst>
              <p:tags r:id="rId6"/>
            </p:custDataLst>
          </p:nvPr>
        </p:nvCxnSpPr>
        <p:spPr>
          <a:xfrm>
            <a:off x="10831329" y="4452409"/>
            <a:ext cx="0" cy="619125"/>
          </a:xfrm>
          <a:prstGeom prst="line">
            <a:avLst/>
          </a:prstGeom>
          <a:ln>
            <a:solidFill>
              <a:srgbClr val="C6182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4"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5400000" flipH="1">
            <a:off x="6015954" y="-4002541"/>
            <a:ext cx="167203" cy="101673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7" name="矩形 16"/>
          <p:cNvSpPr/>
          <p:nvPr/>
        </p:nvSpPr>
        <p:spPr>
          <a:xfrm>
            <a:off x="1015860" y="1142220"/>
            <a:ext cx="10167398" cy="65419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
        <p:nvSpPr>
          <p:cNvPr id="18" name="矩形 17"/>
          <p:cNvSpPr/>
          <p:nvPr/>
        </p:nvSpPr>
        <p:spPr>
          <a:xfrm>
            <a:off x="1115310" y="1207094"/>
            <a:ext cx="10144148" cy="492125"/>
          </a:xfrm>
          <a:prstGeom prst="rect">
            <a:avLst/>
          </a:prstGeom>
        </p:spPr>
        <p:txBody>
          <a:bodyPr wrap="square" lIns="105571" tIns="52784" rIns="105571" bIns="52784">
            <a:spAutoFit/>
          </a:bodyPr>
          <a:lstStyle/>
          <a:p>
            <a:pPr marL="0" marR="0" lvl="0" indent="0" algn="ctr" defTabSz="914400" rtl="0" eaLnBrk="1" fontAlgn="auto" latinLnBrk="0" hangingPunct="1">
              <a:lnSpc>
                <a:spcPct val="90000"/>
              </a:lnSpc>
              <a:spcBef>
                <a:spcPct val="0"/>
              </a:spcBef>
              <a:spcAft>
                <a:spcPct val="0"/>
              </a:spcAft>
              <a:buClrTx/>
              <a:buSzTx/>
              <a:buFontTx/>
              <a:buNone/>
              <a:defRPr/>
            </a:pPr>
            <a:r>
              <a:rPr lang="zh-CN" altLang="en-US" sz="28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rPr>
              <a:t>延  伸  阅  读——习近平</a:t>
            </a:r>
            <a:endParaRPr lang="zh-CN" altLang="en-US" sz="2800" b="1"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mn-ea"/>
            </a:endParaRPr>
          </a:p>
        </p:txBody>
      </p:sp>
      <p:sp>
        <p:nvSpPr>
          <p:cNvPr id="8" name="矩形 7"/>
          <p:cNvSpPr/>
          <p:nvPr/>
        </p:nvSpPr>
        <p:spPr>
          <a:xfrm>
            <a:off x="1080135" y="2468880"/>
            <a:ext cx="1941195" cy="341503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下大气力破解制约如期全面建成小康社会的重点难点问题</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习近平谈治国理政</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第二卷，外文出版社</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2017</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年版。</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87" name="组合 86"/>
          <p:cNvGrpSpPr/>
          <p:nvPr/>
        </p:nvGrpSpPr>
        <p:grpSpPr>
          <a:xfrm>
            <a:off x="987425" y="2179955"/>
            <a:ext cx="2033905" cy="3877945"/>
            <a:chOff x="5876331" y="1435177"/>
            <a:chExt cx="7374716" cy="3540729"/>
          </a:xfrm>
        </p:grpSpPr>
        <p:sp>
          <p:nvSpPr>
            <p:cNvPr id="8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8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9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grpSp>
      <p:sp>
        <p:nvSpPr>
          <p:cNvPr id="3" name="矩形 2"/>
          <p:cNvSpPr/>
          <p:nvPr/>
        </p:nvSpPr>
        <p:spPr>
          <a:xfrm>
            <a:off x="3381375" y="2642870"/>
            <a:ext cx="1786255" cy="258445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新时代要有新气象，更要有新作为</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习近平谈治国理政</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第三卷，外文出版社</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2020</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年版。</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4" name="组合 3"/>
          <p:cNvGrpSpPr/>
          <p:nvPr/>
        </p:nvGrpSpPr>
        <p:grpSpPr>
          <a:xfrm>
            <a:off x="3270250" y="2158365"/>
            <a:ext cx="2023745" cy="3877945"/>
            <a:chOff x="5876331" y="1435177"/>
            <a:chExt cx="7374716" cy="3540729"/>
          </a:xfrm>
        </p:grpSpPr>
        <p:sp>
          <p:nvSpPr>
            <p:cNvPr id="5"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6"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7"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grpSp>
      <p:sp>
        <p:nvSpPr>
          <p:cNvPr id="11" name="矩形 10"/>
          <p:cNvSpPr/>
          <p:nvPr/>
        </p:nvSpPr>
        <p:spPr>
          <a:xfrm>
            <a:off x="5645150" y="2609850"/>
            <a:ext cx="1379220" cy="299974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关于坚持和发展中国特色社会主义的几个问题</a:t>
            </a:r>
            <a:r>
              <a:rPr lang="en-US" altLang="zh-CN" dirty="0" smtClean="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求是</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2019</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年第</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7</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期。</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12" name="组合 11"/>
          <p:cNvGrpSpPr/>
          <p:nvPr/>
        </p:nvGrpSpPr>
        <p:grpSpPr>
          <a:xfrm>
            <a:off x="5541645" y="2176145"/>
            <a:ext cx="1574800" cy="3865880"/>
            <a:chOff x="5876331" y="1435177"/>
            <a:chExt cx="7374716" cy="3540729"/>
          </a:xfrm>
        </p:grpSpPr>
        <p:sp>
          <p:nvSpPr>
            <p:cNvPr id="13"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14"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15"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grpSp>
      <p:sp>
        <p:nvSpPr>
          <p:cNvPr id="26" name="矩形 25"/>
          <p:cNvSpPr/>
          <p:nvPr/>
        </p:nvSpPr>
        <p:spPr>
          <a:xfrm>
            <a:off x="7475855" y="2319020"/>
            <a:ext cx="1409700" cy="3831818"/>
          </a:xfrm>
          <a:prstGeom prst="rect">
            <a:avLst/>
          </a:prstGeom>
        </p:spPr>
        <p:txBody>
          <a:bodyPr wrap="square">
            <a:spAutoFit/>
          </a:bodyPr>
          <a:lstStyle/>
          <a:p>
            <a:pPr indent="0">
              <a:lnSpc>
                <a:spcPct val="150000"/>
              </a:lnSpc>
              <a:buFont typeface="Wingdings" panose="05000000000000000000" charset="0"/>
              <a:buNone/>
            </a:pPr>
            <a:r>
              <a:rPr lang="en-US" altLang="zh-CN" dirty="0" smtClean="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smtClean="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坚持历史唯物主义，不断开辟当代中国马克思主义发展新境界</a:t>
            </a:r>
            <a:r>
              <a:rPr lang="en-US" altLang="zh-CN" dirty="0" smtClean="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smtClean="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 </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求是</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2020</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年第</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2</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期。</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27" name="组合 26"/>
          <p:cNvGrpSpPr/>
          <p:nvPr/>
        </p:nvGrpSpPr>
        <p:grpSpPr>
          <a:xfrm>
            <a:off x="7372350" y="2176780"/>
            <a:ext cx="1574800" cy="3865880"/>
            <a:chOff x="5876331" y="1435177"/>
            <a:chExt cx="7374716" cy="3540729"/>
          </a:xfrm>
        </p:grpSpPr>
        <p:sp>
          <p:nvSpPr>
            <p:cNvPr id="28"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29"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30"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grpSp>
      <p:sp>
        <p:nvSpPr>
          <p:cNvPr id="32" name="矩形 31"/>
          <p:cNvSpPr/>
          <p:nvPr/>
        </p:nvSpPr>
        <p:spPr>
          <a:xfrm>
            <a:off x="9277985" y="2316480"/>
            <a:ext cx="1905635" cy="3415030"/>
          </a:xfrm>
          <a:prstGeom prst="rect">
            <a:avLst/>
          </a:prstGeom>
        </p:spPr>
        <p:txBody>
          <a:bodyPr wrap="square">
            <a:spAutoFit/>
          </a:bodyPr>
          <a:lstStyle/>
          <a:p>
            <a:pPr indent="0">
              <a:lnSpc>
                <a:spcPct val="150000"/>
              </a:lnSpc>
              <a:buFont typeface="Wingdings" panose="05000000000000000000" charset="0"/>
              <a:buNone/>
            </a:pP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关于</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&lt;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中共中央关于制定国民经济和社会发展第十四个五年规划和</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2035</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年远景目标的建议</a:t>
            </a:r>
            <a:r>
              <a:rPr lang="en-US" altLang="zh-CN"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&gt;</a:t>
            </a:r>
            <a:r>
              <a:rPr lang="zh-CN" altLang="en-US" dirty="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的说明</a:t>
            </a:r>
            <a:r>
              <a:rPr lang="en-US" altLang="zh-CN" dirty="0" smtClean="0">
                <a:solidFill>
                  <a:srgbClr val="C00000"/>
                </a:solidFill>
                <a:latin typeface="方正北魏楷书简体" panose="03000509000000000000" charset="-122"/>
                <a:ea typeface="方正北魏楷书简体" panose="03000509000000000000" charset="-122"/>
                <a:cs typeface="方正北魏楷书简体" panose="03000509000000000000" charset="-122"/>
                <a:sym typeface="+mn-ea"/>
              </a:rPr>
              <a:t>》</a:t>
            </a:r>
            <a:r>
              <a:rPr lang="zh-CN" altLang="en-US" dirty="0" smtClean="0">
                <a:latin typeface="方正北魏楷书简体" panose="03000509000000000000" charset="-122"/>
                <a:ea typeface="方正北魏楷书简体" panose="03000509000000000000" charset="-122"/>
                <a:cs typeface="方正北魏楷书简体" panose="03000509000000000000" charset="-122"/>
                <a:sym typeface="+mn-ea"/>
              </a:rPr>
              <a:t>人民日报</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2020</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年</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11</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月</a:t>
            </a:r>
            <a:r>
              <a:rPr lang="en-US" altLang="zh-CN" dirty="0">
                <a:latin typeface="方正北魏楷书简体" panose="03000509000000000000" charset="-122"/>
                <a:ea typeface="方正北魏楷书简体" panose="03000509000000000000" charset="-122"/>
                <a:cs typeface="方正北魏楷书简体" panose="03000509000000000000" charset="-122"/>
                <a:sym typeface="+mn-ea"/>
              </a:rPr>
              <a:t>4</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日。</a:t>
            </a:r>
            <a:endParaRPr lang="zh-CN" altLang="en-US" b="1" noProof="0" dirty="0">
              <a:ln>
                <a:noFill/>
              </a:ln>
              <a:solidFill>
                <a:schemeClr val="tx1">
                  <a:lumMod val="85000"/>
                  <a:lumOff val="15000"/>
                </a:schemeClr>
              </a:solidFill>
              <a:effectLst/>
              <a:uLnTx/>
              <a:uFillTx/>
              <a:latin typeface="方正北魏楷书简体" panose="03000509000000000000" charset="-122"/>
              <a:ea typeface="方正北魏楷书简体" panose="03000509000000000000" charset="-122"/>
              <a:cs typeface="方正北魏楷书简体" panose="03000509000000000000" charset="-122"/>
              <a:sym typeface="+mn-ea"/>
            </a:endParaRPr>
          </a:p>
        </p:txBody>
      </p:sp>
      <p:grpSp>
        <p:nvGrpSpPr>
          <p:cNvPr id="33" name="组合 32"/>
          <p:cNvGrpSpPr/>
          <p:nvPr/>
        </p:nvGrpSpPr>
        <p:grpSpPr>
          <a:xfrm>
            <a:off x="9192895" y="2185670"/>
            <a:ext cx="2155825" cy="3865880"/>
            <a:chOff x="5876331" y="1435177"/>
            <a:chExt cx="7374716" cy="3540729"/>
          </a:xfrm>
        </p:grpSpPr>
        <p:sp>
          <p:nvSpPr>
            <p:cNvPr id="34" name="圆角矩形 2"/>
            <p:cNvSpPr/>
            <p:nvPr/>
          </p:nvSpPr>
          <p:spPr>
            <a:xfrm>
              <a:off x="5931489" y="1479739"/>
              <a:ext cx="7264400" cy="3451605"/>
            </a:xfrm>
            <a:prstGeom prst="roundRect">
              <a:avLst>
                <a:gd name="adj" fmla="val 0"/>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35" name="矩形 93"/>
            <p:cNvSpPr/>
            <p:nvPr/>
          </p:nvSpPr>
          <p:spPr>
            <a:xfrm>
              <a:off x="5876331" y="14351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sp>
          <p:nvSpPr>
            <p:cNvPr id="36" name="矩形 93"/>
            <p:cNvSpPr/>
            <p:nvPr/>
          </p:nvSpPr>
          <p:spPr>
            <a:xfrm rot="10800000">
              <a:off x="12963015" y="4687874"/>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方正北魏楷书简体" panose="03000509000000000000" charset="-122"/>
                <a:ea typeface="方正北魏楷书简体" panose="03000509000000000000" charset="-122"/>
                <a:cs typeface="+mn-ea"/>
                <a:sym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anim calcmode="lin" valueType="num">
                                      <p:cBhvr>
                                        <p:cTn id="26" dur="500" fill="hold"/>
                                        <p:tgtEl>
                                          <p:spTgt spid="3"/>
                                        </p:tgtEl>
                                        <p:attrNameLst>
                                          <p:attrName>ppt_x</p:attrName>
                                        </p:attrNameLst>
                                      </p:cBhvr>
                                      <p:tavLst>
                                        <p:tav tm="0">
                                          <p:val>
                                            <p:strVal val="#ppt_x"/>
                                          </p:val>
                                        </p:tav>
                                        <p:tav tm="100000">
                                          <p:val>
                                            <p:strVal val="#ppt_x"/>
                                          </p:val>
                                        </p:tav>
                                      </p:tavLst>
                                    </p:anim>
                                    <p:anim calcmode="lin" valueType="num">
                                      <p:cBhvr>
                                        <p:cTn id="27" dur="500" fill="hold"/>
                                        <p:tgtEl>
                                          <p:spTgt spid="3"/>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anim calcmode="lin" valueType="num">
                                      <p:cBhvr>
                                        <p:cTn id="32" dur="500" fill="hold"/>
                                        <p:tgtEl>
                                          <p:spTgt spid="11"/>
                                        </p:tgtEl>
                                        <p:attrNameLst>
                                          <p:attrName>ppt_x</p:attrName>
                                        </p:attrNameLst>
                                      </p:cBhvr>
                                      <p:tavLst>
                                        <p:tav tm="0">
                                          <p:val>
                                            <p:strVal val="#ppt_x"/>
                                          </p:val>
                                        </p:tav>
                                        <p:tav tm="100000">
                                          <p:val>
                                            <p:strVal val="#ppt_x"/>
                                          </p:val>
                                        </p:tav>
                                      </p:tavLst>
                                    </p:anim>
                                    <p:anim calcmode="lin" valueType="num">
                                      <p:cBhvr>
                                        <p:cTn id="33" dur="500" fill="hold"/>
                                        <p:tgtEl>
                                          <p:spTgt spid="11"/>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anim calcmode="lin" valueType="num">
                                      <p:cBhvr>
                                        <p:cTn id="44" dur="500" fill="hold"/>
                                        <p:tgtEl>
                                          <p:spTgt spid="32"/>
                                        </p:tgtEl>
                                        <p:attrNameLst>
                                          <p:attrName>ppt_x</p:attrName>
                                        </p:attrNameLst>
                                      </p:cBhvr>
                                      <p:tavLst>
                                        <p:tav tm="0">
                                          <p:val>
                                            <p:strVal val="#ppt_x"/>
                                          </p:val>
                                        </p:tav>
                                        <p:tav tm="100000">
                                          <p:val>
                                            <p:strVal val="#ppt_x"/>
                                          </p:val>
                                        </p:tav>
                                      </p:tavLst>
                                    </p:anim>
                                    <p:anim calcmode="lin" valueType="num">
                                      <p:cBhvr>
                                        <p:cTn id="45"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p:bldP spid="8" grpId="0"/>
      <p:bldP spid="3" grpId="0"/>
      <p:bldP spid="11" grpId="0"/>
      <p:bldP spid="26"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grpSp>
        <p:nvGrpSpPr>
          <p:cNvPr id="20" name="组合 19"/>
          <p:cNvGrpSpPr/>
          <p:nvPr/>
        </p:nvGrpSpPr>
        <p:grpSpPr>
          <a:xfrm>
            <a:off x="1045070" y="1644001"/>
            <a:ext cx="501650" cy="330200"/>
            <a:chOff x="2762976" y="2497837"/>
            <a:chExt cx="501650" cy="330200"/>
          </a:xfrm>
        </p:grpSpPr>
        <p:sp>
          <p:nvSpPr>
            <p:cNvPr id="21" name="燕尾形 15"/>
            <p:cNvSpPr/>
            <p:nvPr/>
          </p:nvSpPr>
          <p:spPr>
            <a:xfrm>
              <a:off x="2762976" y="2497837"/>
              <a:ext cx="165100" cy="330200"/>
            </a:xfrm>
            <a:prstGeom prst="chevron">
              <a:avLst/>
            </a:prstGeom>
            <a:solidFill>
              <a:srgbClr val="FF0000"/>
            </a:solidFill>
            <a:ln w="12700" cap="flat" cmpd="sng" algn="ctr">
              <a:solidFill>
                <a:srgbClr val="FF0000"/>
              </a:solidFill>
              <a:prstDash val="solid"/>
              <a:miter lim="800000"/>
            </a:ln>
            <a:effectLst/>
          </p:spPr>
          <p:txBody>
            <a:bodyPr rtlCol="0" anchor="ctr"/>
            <a:lstStyle/>
            <a:p>
              <a:pPr algn="ctr" defTabSz="457200" eaLnBrk="1" fontAlgn="auto" hangingPunct="1">
                <a:spcBef>
                  <a:spcPts val="0"/>
                </a:spcBef>
                <a:spcAft>
                  <a:spcPts val="0"/>
                </a:spcAft>
                <a:defRPr/>
              </a:pPr>
              <a:endParaRPr lang="zh-CN" altLang="en-US" kern="0" dirty="0">
                <a:solidFill>
                  <a:prstClr val="black"/>
                </a:solidFill>
                <a:latin typeface="阿里巴巴普惠体" panose="00020600040101010101" pitchFamily="18" charset="-122"/>
                <a:ea typeface="阿里巴巴普惠体" panose="00020600040101010101" pitchFamily="18" charset="-122"/>
              </a:endParaRPr>
            </a:p>
          </p:txBody>
        </p:sp>
        <p:sp>
          <p:nvSpPr>
            <p:cNvPr id="22" name="燕尾形 16"/>
            <p:cNvSpPr/>
            <p:nvPr/>
          </p:nvSpPr>
          <p:spPr>
            <a:xfrm>
              <a:off x="2928076" y="2497837"/>
              <a:ext cx="165100" cy="330200"/>
            </a:xfrm>
            <a:prstGeom prst="chevron">
              <a:avLst/>
            </a:prstGeom>
            <a:solidFill>
              <a:srgbClr val="FF3399">
                <a:lumMod val="50000"/>
              </a:srgbClr>
            </a:solidFill>
            <a:ln w="12700" cap="flat" cmpd="sng" algn="ctr">
              <a:solidFill>
                <a:srgbClr val="FF3399">
                  <a:lumMod val="50000"/>
                </a:srgbClr>
              </a:solidFill>
              <a:prstDash val="solid"/>
              <a:miter lim="800000"/>
            </a:ln>
            <a:effectLst/>
          </p:spPr>
          <p:txBody>
            <a:bodyPr rtlCol="0" anchor="ctr"/>
            <a:lstStyle/>
            <a:p>
              <a:pPr algn="ctr" defTabSz="457200" eaLnBrk="1" fontAlgn="auto" hangingPunct="1">
                <a:spcBef>
                  <a:spcPts val="0"/>
                </a:spcBef>
                <a:spcAft>
                  <a:spcPts val="0"/>
                </a:spcAft>
                <a:defRPr/>
              </a:pPr>
              <a:endParaRPr lang="zh-CN" altLang="en-US" kern="0" dirty="0">
                <a:solidFill>
                  <a:prstClr val="black"/>
                </a:solidFill>
                <a:latin typeface="阿里巴巴普惠体" panose="00020600040101010101" pitchFamily="18" charset="-122"/>
                <a:ea typeface="阿里巴巴普惠体" panose="00020600040101010101" pitchFamily="18" charset="-122"/>
              </a:endParaRPr>
            </a:p>
          </p:txBody>
        </p:sp>
        <p:sp>
          <p:nvSpPr>
            <p:cNvPr id="23" name="燕尾形 17"/>
            <p:cNvSpPr/>
            <p:nvPr/>
          </p:nvSpPr>
          <p:spPr>
            <a:xfrm>
              <a:off x="3099526" y="2497837"/>
              <a:ext cx="165100" cy="330200"/>
            </a:xfrm>
            <a:prstGeom prst="chevron">
              <a:avLst/>
            </a:prstGeom>
            <a:solidFill>
              <a:sysClr val="windowText" lastClr="000000">
                <a:lumMod val="85000"/>
                <a:lumOff val="15000"/>
              </a:sysClr>
            </a:solidFill>
            <a:ln w="12700" cap="flat" cmpd="sng" algn="ctr">
              <a:solidFill>
                <a:srgbClr val="E7E6E6">
                  <a:lumMod val="25000"/>
                </a:srgbClr>
              </a:solidFill>
              <a:prstDash val="solid"/>
              <a:miter lim="800000"/>
            </a:ln>
            <a:effectLst/>
          </p:spPr>
          <p:txBody>
            <a:bodyPr rtlCol="0" anchor="ctr"/>
            <a:lstStyle/>
            <a:p>
              <a:pPr algn="ctr" defTabSz="457200" eaLnBrk="1" fontAlgn="auto" hangingPunct="1">
                <a:spcBef>
                  <a:spcPts val="0"/>
                </a:spcBef>
                <a:spcAft>
                  <a:spcPts val="0"/>
                </a:spcAft>
                <a:defRPr/>
              </a:pPr>
              <a:endParaRPr lang="zh-CN" altLang="en-US" kern="0" dirty="0">
                <a:solidFill>
                  <a:prstClr val="black"/>
                </a:solidFill>
                <a:latin typeface="阿里巴巴普惠体" panose="00020600040101010101" pitchFamily="18" charset="-122"/>
                <a:ea typeface="阿里巴巴普惠体" panose="00020600040101010101" pitchFamily="18" charset="-122"/>
              </a:endParaRPr>
            </a:p>
          </p:txBody>
        </p:sp>
      </p:grpSp>
      <p:grpSp>
        <p:nvGrpSpPr>
          <p:cNvPr id="24" name="Group 54"/>
          <p:cNvGrpSpPr/>
          <p:nvPr/>
        </p:nvGrpSpPr>
        <p:grpSpPr bwMode="auto">
          <a:xfrm>
            <a:off x="1621790" y="1530985"/>
            <a:ext cx="9709150" cy="1157605"/>
            <a:chOff x="0" y="190606"/>
            <a:chExt cx="9461345" cy="1378129"/>
          </a:xfrm>
        </p:grpSpPr>
        <p:sp>
          <p:nvSpPr>
            <p:cNvPr id="25" name="TextBox 105"/>
            <p:cNvSpPr>
              <a:spLocks noChangeArrowheads="1"/>
            </p:cNvSpPr>
            <p:nvPr/>
          </p:nvSpPr>
          <p:spPr bwMode="auto">
            <a:xfrm>
              <a:off x="84795" y="190606"/>
              <a:ext cx="9376550" cy="1378129"/>
            </a:xfrm>
            <a:prstGeom prst="roundRect">
              <a:avLst>
                <a:gd name="adj" fmla="val 8176"/>
              </a:avLst>
            </a:prstGeom>
            <a:noFill/>
            <a:ln w="19050">
              <a:solidFill>
                <a:srgbClr val="FF9933">
                  <a:lumMod val="75000"/>
                </a:srgbClr>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457200" eaLnBrk="1" fontAlgn="auto" hangingPunct="1">
                <a:spcBef>
                  <a:spcPct val="0"/>
                </a:spcBef>
                <a:spcAft>
                  <a:spcPts val="0"/>
                </a:spcAft>
                <a:buFont typeface="Arial" panose="020B0604020202020204" pitchFamily="34" charset="0"/>
                <a:buNone/>
                <a:defRPr/>
              </a:pPr>
              <a:r>
                <a:rPr lang="en-US" altLang="zh-CN" sz="1500" b="1" kern="0" dirty="0">
                  <a:solidFill>
                    <a:srgbClr val="C00000"/>
                  </a:solidFill>
                  <a:latin typeface="阿里巴巴普惠体" panose="00020600040101010101" pitchFamily="18" charset="-122"/>
                  <a:ea typeface="阿里巴巴普惠体" panose="00020600040101010101" pitchFamily="18" charset="-122"/>
                  <a:sym typeface="微软雅黑" panose="020B0503020204020204" pitchFamily="34" charset="-122"/>
                </a:rPr>
                <a:t> </a:t>
              </a:r>
              <a:endParaRPr lang="zh-CN" altLang="en-US" sz="1500" b="1" kern="0" dirty="0">
                <a:solidFill>
                  <a:srgbClr val="C00000"/>
                </a:solidFill>
                <a:latin typeface="阿里巴巴普惠体" panose="00020600040101010101" pitchFamily="18" charset="-122"/>
                <a:ea typeface="阿里巴巴普惠体" panose="00020600040101010101" pitchFamily="18" charset="-122"/>
              </a:endParaRPr>
            </a:p>
          </p:txBody>
        </p:sp>
        <p:sp>
          <p:nvSpPr>
            <p:cNvPr id="26" name="流程图: 联系 107"/>
            <p:cNvSpPr>
              <a:spLocks noChangeArrowheads="1"/>
            </p:cNvSpPr>
            <p:nvPr/>
          </p:nvSpPr>
          <p:spPr bwMode="auto">
            <a:xfrm>
              <a:off x="0" y="413100"/>
              <a:ext cx="169589" cy="169589"/>
            </a:xfrm>
            <a:prstGeom prst="flowChartConnector">
              <a:avLst/>
            </a:prstGeom>
            <a:solidFill>
              <a:srgbClr val="D99593"/>
            </a:solidFill>
            <a:ln w="25400">
              <a:solidFill>
                <a:srgbClr val="D8D8D8"/>
              </a:solidFill>
              <a:rou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defTabSz="457200" eaLnBrk="1" fontAlgn="auto" hangingPunct="1">
                <a:spcBef>
                  <a:spcPct val="0"/>
                </a:spcBef>
                <a:spcAft>
                  <a:spcPts val="0"/>
                </a:spcAft>
                <a:buFontTx/>
                <a:buNone/>
                <a:defRPr/>
              </a:pPr>
              <a:endParaRPr lang="zh-CN" altLang="zh-CN" sz="1800" kern="0" dirty="0">
                <a:solidFill>
                  <a:prstClr val="black"/>
                </a:solidFill>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grpSp>
      <p:sp>
        <p:nvSpPr>
          <p:cNvPr id="27" name="矩形 26"/>
          <p:cNvSpPr>
            <a:spLocks noChangeArrowheads="1"/>
          </p:cNvSpPr>
          <p:nvPr/>
        </p:nvSpPr>
        <p:spPr bwMode="auto">
          <a:xfrm>
            <a:off x="1866491" y="1648783"/>
            <a:ext cx="9416466" cy="920750"/>
          </a:xfrm>
          <a:prstGeom prst="rect">
            <a:avLst/>
          </a:prstGeom>
          <a:noFill/>
          <a:ln w="9525">
            <a:noFill/>
            <a:miter lim="800000"/>
          </a:ln>
        </p:spPr>
        <p:txBody>
          <a:bodyPr wrap="square" lIns="91431" tIns="45716" rIns="91431" bIns="45716">
            <a:spAutoFit/>
          </a:bodyPr>
          <a:lstStyle/>
          <a:p>
            <a:pPr eaLnBrk="1" hangingPunct="1">
              <a:lnSpc>
                <a:spcPct val="150000"/>
              </a:lnSpc>
            </a:pPr>
            <a:r>
              <a:rPr lang="zh-CN" altLang="en-US" b="1" dirty="0">
                <a:latin typeface="方正北魏楷书简体" panose="03000509000000000000" charset="-122"/>
                <a:ea typeface="方正北魏楷书简体" panose="03000509000000000000" charset="-122"/>
                <a:cs typeface="方正北魏楷书简体" panose="03000509000000000000" charset="-122"/>
                <a:sym typeface="+mn-ea"/>
              </a:rPr>
              <a:t>社会主要矛盾</a:t>
            </a:r>
            <a:r>
              <a:rPr lang="zh-CN" altLang="en-US" dirty="0">
                <a:latin typeface="方正北魏楷书简体" panose="03000509000000000000" charset="-122"/>
                <a:ea typeface="方正北魏楷书简体" panose="03000509000000000000" charset="-122"/>
                <a:cs typeface="方正北魏楷书简体" panose="03000509000000000000" charset="-122"/>
                <a:sym typeface="+mn-ea"/>
              </a:rPr>
              <a:t>是社会基本矛盾在一定社会历史阶段的具体表现，反映着这种社会形态在一定发展阶段存在的最突出的问题。它“规定或影响着其他矛盾”的存在和发展。</a:t>
            </a:r>
            <a:endParaRPr lang="zh-CN" altLang="en-US" dirty="0">
              <a:latin typeface="方正北魏楷书简体" panose="03000509000000000000" charset="-122"/>
              <a:ea typeface="方正北魏楷书简体" panose="03000509000000000000" charset="-122"/>
              <a:cs typeface="方正北魏楷书简体" panose="03000509000000000000" charset="-122"/>
              <a:sym typeface="微软雅黑" panose="020B0503020204020204" pitchFamily="34" charset="-122"/>
            </a:endParaRPr>
          </a:p>
        </p:txBody>
      </p:sp>
      <p:sp>
        <p:nvSpPr>
          <p:cNvPr id="28" name="圆角矩形 64"/>
          <p:cNvSpPr/>
          <p:nvPr/>
        </p:nvSpPr>
        <p:spPr>
          <a:xfrm>
            <a:off x="2086523" y="3086348"/>
            <a:ext cx="4310679" cy="596944"/>
          </a:xfrm>
          <a:prstGeom prst="roundRect">
            <a:avLst>
              <a:gd name="adj" fmla="val 50000"/>
            </a:avLst>
          </a:prstGeom>
          <a:solidFill>
            <a:srgbClr val="C00000"/>
          </a:solidFill>
          <a:ln w="12700" cap="flat" cmpd="sng" algn="ctr">
            <a:solidFill>
              <a:srgbClr val="C00000"/>
            </a:solidFill>
            <a:prstDash val="solid"/>
          </a:ln>
          <a:effectLst/>
        </p:spPr>
        <p:txBody>
          <a:bodyPr rtlCol="0" anchor="ctr"/>
          <a:lstStyle/>
          <a:p>
            <a:pPr algn="ctr" defTabSz="914400"/>
            <a:r>
              <a:rPr lang="zh-CN" altLang="en-US" sz="2000" b="1" kern="0" dirty="0">
                <a:gradFill>
                  <a:gsLst>
                    <a:gs pos="34000">
                      <a:prstClr val="white"/>
                    </a:gs>
                    <a:gs pos="85000">
                      <a:srgbClr val="FFFF00"/>
                    </a:gs>
                  </a:gsLst>
                  <a:lin ang="5400000" scaled="1"/>
                </a:gra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rPr>
              <a:t>抓住“主要矛盾”</a:t>
            </a:r>
            <a:endParaRPr lang="zh-CN" altLang="en-US" sz="2000" b="1" kern="0" dirty="0">
              <a:gradFill>
                <a:gsLst>
                  <a:gs pos="34000">
                    <a:prstClr val="white"/>
                  </a:gs>
                  <a:gs pos="85000">
                    <a:srgbClr val="FFFF00"/>
                  </a:gs>
                </a:gsLst>
                <a:lin ang="5400000" scaled="1"/>
              </a:gra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endParaRPr>
          </a:p>
        </p:txBody>
      </p:sp>
      <p:sp>
        <p:nvSpPr>
          <p:cNvPr id="29" name="圆角矩形 65"/>
          <p:cNvSpPr/>
          <p:nvPr/>
        </p:nvSpPr>
        <p:spPr>
          <a:xfrm>
            <a:off x="6397203" y="3086348"/>
            <a:ext cx="4885754" cy="596944"/>
          </a:xfrm>
          <a:prstGeom prst="roundRect">
            <a:avLst>
              <a:gd name="adj" fmla="val 50000"/>
            </a:avLst>
          </a:prstGeom>
          <a:solidFill>
            <a:sysClr val="window" lastClr="FFFFFF"/>
          </a:solidFill>
          <a:ln w="12700" cap="flat" cmpd="sng" algn="ctr">
            <a:solidFill>
              <a:srgbClr val="C00000"/>
            </a:solidFill>
            <a:prstDash val="solid"/>
          </a:ln>
          <a:effectLst/>
        </p:spPr>
        <p:txBody>
          <a:bodyPr rtlCol="0" anchor="ctr"/>
          <a:lstStyle/>
          <a:p>
            <a:pPr lvl="0" algn="ctr" defTabSz="914400">
              <a:defRPr/>
            </a:pPr>
            <a:r>
              <a:rPr lang="zh-CN" altLang="en-US" sz="2000" b="1" kern="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rPr>
              <a:t>其 他 问 题 迎 刃 而 解</a:t>
            </a:r>
            <a:endParaRPr lang="zh-CN" altLang="en-US" sz="2000" b="1" kern="0" dirty="0">
              <a:solidFill>
                <a:srgbClr val="C00000"/>
              </a:solidFill>
              <a:latin typeface="方正小标宋简体" panose="00000600000000000000" charset="-122"/>
              <a:ea typeface="方正小标宋简体" panose="00000600000000000000" charset="-122"/>
              <a:cs typeface="方正小标宋简体" panose="00000600000000000000" charset="-122"/>
              <a:sym typeface="思源黑体 CN Normal" panose="020B0400000000000000" pitchFamily="34" charset="-122"/>
            </a:endParaRPr>
          </a:p>
        </p:txBody>
      </p:sp>
      <p:cxnSp>
        <p:nvCxnSpPr>
          <p:cNvPr id="30" name="直接连接符 29"/>
          <p:cNvCxnSpPr/>
          <p:nvPr/>
        </p:nvCxnSpPr>
        <p:spPr>
          <a:xfrm>
            <a:off x="6244803" y="3393099"/>
            <a:ext cx="263261" cy="0"/>
          </a:xfrm>
          <a:prstGeom prst="line">
            <a:avLst/>
          </a:prstGeom>
          <a:noFill/>
          <a:ln w="28575" cap="flat" cmpd="sng" algn="ctr">
            <a:solidFill>
              <a:srgbClr val="C00000"/>
            </a:solidFill>
            <a:prstDash val="solid"/>
            <a:miter lim="800000"/>
          </a:ln>
          <a:effectLst/>
        </p:spPr>
      </p:cxnSp>
      <p:sp>
        <p:nvSpPr>
          <p:cNvPr id="31" name="椭圆 30"/>
          <p:cNvSpPr/>
          <p:nvPr/>
        </p:nvSpPr>
        <p:spPr>
          <a:xfrm>
            <a:off x="6489802" y="3306379"/>
            <a:ext cx="163996" cy="163996"/>
          </a:xfrm>
          <a:prstGeom prst="ellipse">
            <a:avLst/>
          </a:prstGeom>
          <a:solidFill>
            <a:srgbClr val="C00000"/>
          </a:solidFill>
          <a:ln w="12700" cap="flat" cmpd="sng" algn="ctr">
            <a:noFill/>
            <a:prstDash val="solid"/>
            <a:miter lim="800000"/>
          </a:ln>
          <a:effectLst/>
        </p:spPr>
        <p:txBody>
          <a:bodyPr rtlCol="0" anchor="ctr"/>
          <a:lstStyle/>
          <a:p>
            <a:pPr algn="ctr" defTabSz="914400" eaLnBrk="1" fontAlgn="auto" hangingPunct="1">
              <a:spcBef>
                <a:spcPts val="0"/>
              </a:spcBef>
              <a:spcAft>
                <a:spcPts val="0"/>
              </a:spcAft>
              <a:defRPr/>
            </a:pPr>
            <a:endParaRPr lang="zh-CN" altLang="en-US" sz="2000" kern="0" dirty="0">
              <a:solidFill>
                <a:prstClr val="white"/>
              </a:solidFill>
              <a:latin typeface="阿里巴巴普惠体" panose="00020600040101010101" pitchFamily="18" charset="-122"/>
              <a:ea typeface="阿里巴巴普惠体" panose="00020600040101010101" pitchFamily="18" charset="-122"/>
            </a:endParaRPr>
          </a:p>
        </p:txBody>
      </p:sp>
      <p:grpSp>
        <p:nvGrpSpPr>
          <p:cNvPr id="32" name="Group 4"/>
          <p:cNvGrpSpPr>
            <a:grpSpLocks noChangeAspect="1"/>
          </p:cNvGrpSpPr>
          <p:nvPr/>
        </p:nvGrpSpPr>
        <p:grpSpPr bwMode="auto">
          <a:xfrm>
            <a:off x="1094917" y="3153987"/>
            <a:ext cx="903606" cy="461665"/>
            <a:chOff x="3222" y="1845"/>
            <a:chExt cx="1237" cy="632"/>
          </a:xfrm>
          <a:solidFill>
            <a:srgbClr val="C00000"/>
          </a:solidFill>
        </p:grpSpPr>
        <p:sp>
          <p:nvSpPr>
            <p:cNvPr id="33" name="Freeform 5"/>
            <p:cNvSpPr/>
            <p:nvPr/>
          </p:nvSpPr>
          <p:spPr bwMode="auto">
            <a:xfrm>
              <a:off x="3608" y="1845"/>
              <a:ext cx="851" cy="632"/>
            </a:xfrm>
            <a:custGeom>
              <a:avLst/>
              <a:gdLst>
                <a:gd name="T0" fmla="*/ 366 w 626"/>
                <a:gd name="T1" fmla="*/ 413 h 465"/>
                <a:gd name="T2" fmla="*/ 313 w 626"/>
                <a:gd name="T3" fmla="*/ 362 h 465"/>
                <a:gd name="T4" fmla="*/ 338 w 626"/>
                <a:gd name="T5" fmla="*/ 362 h 465"/>
                <a:gd name="T6" fmla="*/ 392 w 626"/>
                <a:gd name="T7" fmla="*/ 310 h 465"/>
                <a:gd name="T8" fmla="*/ 338 w 626"/>
                <a:gd name="T9" fmla="*/ 258 h 465"/>
                <a:gd name="T10" fmla="*/ 414 w 626"/>
                <a:gd name="T11" fmla="*/ 207 h 465"/>
                <a:gd name="T12" fmla="*/ 361 w 626"/>
                <a:gd name="T13" fmla="*/ 155 h 465"/>
                <a:gd name="T14" fmla="*/ 573 w 626"/>
                <a:gd name="T15" fmla="*/ 155 h 465"/>
                <a:gd name="T16" fmla="*/ 626 w 626"/>
                <a:gd name="T17" fmla="*/ 103 h 465"/>
                <a:gd name="T18" fmla="*/ 573 w 626"/>
                <a:gd name="T19" fmla="*/ 52 h 465"/>
                <a:gd name="T20" fmla="*/ 260 w 626"/>
                <a:gd name="T21" fmla="*/ 52 h 465"/>
                <a:gd name="T22" fmla="*/ 207 w 626"/>
                <a:gd name="T23" fmla="*/ 0 h 465"/>
                <a:gd name="T24" fmla="*/ 102 w 626"/>
                <a:gd name="T25" fmla="*/ 0 h 465"/>
                <a:gd name="T26" fmla="*/ 48 w 626"/>
                <a:gd name="T27" fmla="*/ 52 h 465"/>
                <a:gd name="T28" fmla="*/ 49 w 626"/>
                <a:gd name="T29" fmla="*/ 54 h 465"/>
                <a:gd name="T30" fmla="*/ 0 w 626"/>
                <a:gd name="T31" fmla="*/ 113 h 465"/>
                <a:gd name="T32" fmla="*/ 0 w 626"/>
                <a:gd name="T33" fmla="*/ 403 h 465"/>
                <a:gd name="T34" fmla="*/ 65 w 626"/>
                <a:gd name="T35" fmla="*/ 465 h 465"/>
                <a:gd name="T36" fmla="*/ 208 w 626"/>
                <a:gd name="T37" fmla="*/ 465 h 465"/>
                <a:gd name="T38" fmla="*/ 244 w 626"/>
                <a:gd name="T39" fmla="*/ 465 h 465"/>
                <a:gd name="T40" fmla="*/ 313 w 626"/>
                <a:gd name="T41" fmla="*/ 465 h 465"/>
                <a:gd name="T42" fmla="*/ 366 w 626"/>
                <a:gd name="T43" fmla="*/ 41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 h="465">
                  <a:moveTo>
                    <a:pt x="366" y="413"/>
                  </a:moveTo>
                  <a:cubicBezTo>
                    <a:pt x="366" y="385"/>
                    <a:pt x="342" y="362"/>
                    <a:pt x="313" y="362"/>
                  </a:cubicBezTo>
                  <a:cubicBezTo>
                    <a:pt x="338" y="362"/>
                    <a:pt x="338" y="362"/>
                    <a:pt x="338" y="362"/>
                  </a:cubicBezTo>
                  <a:cubicBezTo>
                    <a:pt x="368" y="362"/>
                    <a:pt x="392" y="338"/>
                    <a:pt x="392" y="310"/>
                  </a:cubicBezTo>
                  <a:cubicBezTo>
                    <a:pt x="392" y="281"/>
                    <a:pt x="368" y="258"/>
                    <a:pt x="338" y="258"/>
                  </a:cubicBezTo>
                  <a:cubicBezTo>
                    <a:pt x="368" y="258"/>
                    <a:pt x="416" y="258"/>
                    <a:pt x="414" y="207"/>
                  </a:cubicBezTo>
                  <a:cubicBezTo>
                    <a:pt x="413" y="178"/>
                    <a:pt x="390" y="155"/>
                    <a:pt x="361" y="155"/>
                  </a:cubicBezTo>
                  <a:cubicBezTo>
                    <a:pt x="573" y="155"/>
                    <a:pt x="573" y="155"/>
                    <a:pt x="573" y="155"/>
                  </a:cubicBezTo>
                  <a:cubicBezTo>
                    <a:pt x="602" y="155"/>
                    <a:pt x="626" y="132"/>
                    <a:pt x="626" y="103"/>
                  </a:cubicBezTo>
                  <a:cubicBezTo>
                    <a:pt x="626" y="75"/>
                    <a:pt x="602" y="52"/>
                    <a:pt x="573" y="52"/>
                  </a:cubicBezTo>
                  <a:cubicBezTo>
                    <a:pt x="260" y="52"/>
                    <a:pt x="260" y="52"/>
                    <a:pt x="260" y="52"/>
                  </a:cubicBezTo>
                  <a:cubicBezTo>
                    <a:pt x="260" y="23"/>
                    <a:pt x="236" y="0"/>
                    <a:pt x="207" y="0"/>
                  </a:cubicBezTo>
                  <a:cubicBezTo>
                    <a:pt x="102" y="0"/>
                    <a:pt x="102" y="0"/>
                    <a:pt x="102" y="0"/>
                  </a:cubicBezTo>
                  <a:cubicBezTo>
                    <a:pt x="72" y="0"/>
                    <a:pt x="48" y="23"/>
                    <a:pt x="48" y="52"/>
                  </a:cubicBezTo>
                  <a:cubicBezTo>
                    <a:pt x="48" y="52"/>
                    <a:pt x="48" y="53"/>
                    <a:pt x="49" y="54"/>
                  </a:cubicBezTo>
                  <a:cubicBezTo>
                    <a:pt x="21" y="60"/>
                    <a:pt x="0" y="85"/>
                    <a:pt x="0" y="113"/>
                  </a:cubicBezTo>
                  <a:cubicBezTo>
                    <a:pt x="0" y="403"/>
                    <a:pt x="0" y="403"/>
                    <a:pt x="0" y="403"/>
                  </a:cubicBezTo>
                  <a:cubicBezTo>
                    <a:pt x="0" y="437"/>
                    <a:pt x="29" y="465"/>
                    <a:pt x="65" y="465"/>
                  </a:cubicBezTo>
                  <a:cubicBezTo>
                    <a:pt x="208" y="465"/>
                    <a:pt x="208" y="465"/>
                    <a:pt x="208" y="465"/>
                  </a:cubicBezTo>
                  <a:cubicBezTo>
                    <a:pt x="244" y="465"/>
                    <a:pt x="244" y="465"/>
                    <a:pt x="244" y="465"/>
                  </a:cubicBezTo>
                  <a:cubicBezTo>
                    <a:pt x="313" y="465"/>
                    <a:pt x="313" y="465"/>
                    <a:pt x="313" y="465"/>
                  </a:cubicBezTo>
                  <a:cubicBezTo>
                    <a:pt x="342" y="465"/>
                    <a:pt x="366" y="442"/>
                    <a:pt x="366" y="4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b="1" dirty="0">
                <a:solidFill>
                  <a:srgbClr val="000000"/>
                </a:solidFill>
                <a:latin typeface="阿里巴巴普惠体" panose="00020600040101010101" pitchFamily="18" charset="-122"/>
                <a:ea typeface="阿里巴巴普惠体" panose="00020600040101010101" pitchFamily="18" charset="-122"/>
                <a:cs typeface="+mn-ea"/>
                <a:sym typeface="+mn-lt"/>
              </a:endParaRPr>
            </a:p>
          </p:txBody>
        </p:sp>
        <p:sp>
          <p:nvSpPr>
            <p:cNvPr id="34" name="Rectangle 6"/>
            <p:cNvSpPr>
              <a:spLocks noChangeArrowheads="1"/>
            </p:cNvSpPr>
            <p:nvPr/>
          </p:nvSpPr>
          <p:spPr bwMode="auto">
            <a:xfrm>
              <a:off x="3222" y="1931"/>
              <a:ext cx="319" cy="53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eaLnBrk="1" fontAlgn="auto" hangingPunct="1">
                <a:spcBef>
                  <a:spcPts val="0"/>
                </a:spcBef>
                <a:spcAft>
                  <a:spcPts val="0"/>
                </a:spcAft>
                <a:defRPr/>
              </a:pPr>
              <a:endParaRPr lang="zh-CN" altLang="en-US" b="1" dirty="0">
                <a:solidFill>
                  <a:srgbClr val="000000"/>
                </a:solidFill>
                <a:latin typeface="阿里巴巴普惠体" panose="00020600040101010101" pitchFamily="18" charset="-122"/>
                <a:ea typeface="阿里巴巴普惠体" panose="00020600040101010101" pitchFamily="18" charset="-122"/>
                <a:cs typeface="+mn-ea"/>
                <a:sym typeface="+mn-lt"/>
              </a:endParaRPr>
            </a:p>
          </p:txBody>
        </p:sp>
      </p:grpSp>
      <p:sp>
        <p:nvSpPr>
          <p:cNvPr id="35" name="矩形 83"/>
          <p:cNvSpPr>
            <a:spLocks noChangeArrowheads="1"/>
          </p:cNvSpPr>
          <p:nvPr/>
        </p:nvSpPr>
        <p:spPr bwMode="auto">
          <a:xfrm>
            <a:off x="1094917" y="3779512"/>
            <a:ext cx="10236468" cy="1899124"/>
          </a:xfrm>
          <a:prstGeom prst="roundRect">
            <a:avLst>
              <a:gd name="adj" fmla="val 5783"/>
            </a:avLst>
          </a:prstGeom>
          <a:solidFill>
            <a:srgbClr val="F2F2F2">
              <a:alpha val="60000"/>
            </a:srgbClr>
          </a:solidFill>
          <a:ln w="9525">
            <a:solidFill>
              <a:srgbClr val="B8B8B8"/>
            </a:solidFill>
            <a:miter lim="800000"/>
          </a:ln>
        </p:spPr>
        <p:txBody>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eaLnBrk="1" hangingPunct="1">
              <a:spcBef>
                <a:spcPct val="0"/>
              </a:spcBef>
              <a:buFontTx/>
              <a:buNone/>
              <a:defRPr/>
            </a:pPr>
            <a:endParaRPr lang="zh-CN" altLang="en-US" sz="1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6" name="矩形 35"/>
          <p:cNvSpPr>
            <a:spLocks noChangeArrowheads="1"/>
          </p:cNvSpPr>
          <p:nvPr/>
        </p:nvSpPr>
        <p:spPr bwMode="auto">
          <a:xfrm>
            <a:off x="1210170" y="4230011"/>
            <a:ext cx="9890556" cy="781681"/>
          </a:xfrm>
          <a:prstGeom prst="rect">
            <a:avLst/>
          </a:prstGeom>
          <a:noFill/>
          <a:ln w="9525">
            <a:noFill/>
            <a:miter lim="800000"/>
          </a:ln>
        </p:spPr>
        <p:txBody>
          <a:bodyPr wrap="square" lIns="91431" tIns="45716" rIns="91431" bIns="45716">
            <a:spAutoFit/>
          </a:bodyPr>
          <a:lstStyle/>
          <a:p>
            <a:pPr marL="285750" indent="-285750" eaLnBrk="1" hangingPunct="1">
              <a:lnSpc>
                <a:spcPct val="130000"/>
              </a:lnSpc>
              <a:buFont typeface="Arial" panose="020B0604020202020204" pitchFamily="34" charset="0"/>
              <a:buChar char="•"/>
            </a:pPr>
            <a:r>
              <a:rPr lang="zh-CN" altLang="en-US" dirty="0">
                <a:solidFill>
                  <a:srgbClr val="000000"/>
                </a:solidFill>
                <a:latin typeface="方正北魏楷书简体" panose="03000509000000000000" charset="-122"/>
                <a:ea typeface="方正北魏楷书简体" panose="03000509000000000000" charset="-122"/>
                <a:sym typeface="+mn-ea"/>
              </a:rPr>
              <a:t>唯物辩证法告诉我们，任何一个社会都充满各种矛盾，其中起主导和支配作用的是主要矛盾，它对社会发展起决定性作用</a:t>
            </a:r>
            <a:r>
              <a:rPr lang="zh-CN" altLang="en-US" dirty="0" smtClean="0">
                <a:solidFill>
                  <a:srgbClr val="000000"/>
                </a:solidFill>
                <a:latin typeface="方正北魏楷书简体" panose="03000509000000000000" charset="-122"/>
                <a:ea typeface="方正北魏楷书简体" panose="03000509000000000000" charset="-122"/>
                <a:sym typeface="+mn-ea"/>
              </a:rPr>
              <a:t>。</a:t>
            </a:r>
            <a:endParaRPr lang="en-US" altLang="zh-CN" b="1" kern="1200" dirty="0">
              <a:solidFill>
                <a:schemeClr val="tx1"/>
              </a:solidFill>
              <a:latin typeface="方正北魏楷书简体" panose="03000509000000000000" charset="-122"/>
              <a:ea typeface="方正北魏楷书简体" panose="03000509000000000000" charset="-122"/>
              <a:cs typeface="+mn-cs"/>
            </a:endParaRPr>
          </a:p>
        </p:txBody>
      </p:sp>
      <p:sp>
        <p:nvSpPr>
          <p:cNvPr id="16" name="矩形 15"/>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randombar(horizontal)">
                                      <p:cBhvr>
                                        <p:cTn id="21" dur="750"/>
                                        <p:tgtEl>
                                          <p:spTgt spid="27"/>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500" fill="hold"/>
                                        <p:tgtEl>
                                          <p:spTgt spid="28"/>
                                        </p:tgtEl>
                                        <p:attrNameLst>
                                          <p:attrName>ppt_x</p:attrName>
                                        </p:attrNameLst>
                                      </p:cBhvr>
                                      <p:tavLst>
                                        <p:tav tm="0">
                                          <p:val>
                                            <p:strVal val="0-#ppt_w/2"/>
                                          </p:val>
                                        </p:tav>
                                        <p:tav tm="100000">
                                          <p:val>
                                            <p:strVal val="#ppt_x"/>
                                          </p:val>
                                        </p:tav>
                                      </p:tavLst>
                                    </p:anim>
                                    <p:anim calcmode="lin" valueType="num">
                                      <p:cBhvr additive="base">
                                        <p:cTn id="3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childTnLst>
                          </p:cTn>
                        </p:par>
                        <p:par>
                          <p:cTn id="49" fill="hold">
                            <p:stCondLst>
                              <p:cond delay="1000"/>
                            </p:stCondLst>
                            <p:childTnLst>
                              <p:par>
                                <p:cTn id="50" presetID="14" presetClass="entr" presetSubtype="1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randombar(horizontal)">
                                      <p:cBhvr>
                                        <p:cTn id="5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1" grpId="0" animBg="1"/>
      <p:bldP spid="35" grpId="0" animBg="1"/>
      <p:bldP spid="36" grpId="0"/>
      <p:bldP spid="16"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任意多边形: 形状 27"/>
          <p:cNvSpPr/>
          <p:nvPr/>
        </p:nvSpPr>
        <p:spPr>
          <a:xfrm flipH="1">
            <a:off x="9848354" y="1854927"/>
            <a:ext cx="2343646" cy="5003073"/>
          </a:xfrm>
          <a:custGeom>
            <a:avLst/>
            <a:gdLst>
              <a:gd name="connsiteX0" fmla="*/ 0 w 2343646"/>
              <a:gd name="connsiteY0" fmla="*/ 0 h 5003073"/>
              <a:gd name="connsiteX1" fmla="*/ 0 w 2343646"/>
              <a:gd name="connsiteY1" fmla="*/ 5003073 h 5003073"/>
              <a:gd name="connsiteX2" fmla="*/ 2343646 w 2343646"/>
              <a:gd name="connsiteY2" fmla="*/ 5003073 h 5003073"/>
            </a:gdLst>
            <a:ahLst/>
            <a:cxnLst>
              <a:cxn ang="0">
                <a:pos x="connsiteX0" y="connsiteY0"/>
              </a:cxn>
              <a:cxn ang="0">
                <a:pos x="connsiteX1" y="connsiteY1"/>
              </a:cxn>
              <a:cxn ang="0">
                <a:pos x="connsiteX2" y="connsiteY2"/>
              </a:cxn>
            </a:cxnLst>
            <a:rect l="l" t="t" r="r" b="b"/>
            <a:pathLst>
              <a:path w="2343646" h="5003073">
                <a:moveTo>
                  <a:pt x="0" y="0"/>
                </a:moveTo>
                <a:lnTo>
                  <a:pt x="0" y="5003073"/>
                </a:lnTo>
                <a:lnTo>
                  <a:pt x="2343646" y="5003073"/>
                </a:lnTo>
                <a:close/>
              </a:path>
            </a:pathLst>
          </a:custGeom>
          <a:solidFill>
            <a:srgbClr val="CD031D"/>
          </a:solidFill>
          <a:ln w="12700" cap="flat" cmpd="sng" algn="ctr">
            <a:noFill/>
            <a:prstDash val="solid"/>
            <a:miter lim="800000"/>
          </a:ln>
          <a:effectLst>
            <a:outerShdw blurRad="304800" dist="38100" dir="18900000" algn="bl" rotWithShape="0">
              <a:prstClr val="black">
                <a:alpha val="17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阿里巴巴普惠体" panose="00020600040101010101" pitchFamily="18" charset="-122"/>
              <a:cs typeface="+mn-cs"/>
            </a:endParaRPr>
          </a:p>
        </p:txBody>
      </p:sp>
      <p:sp>
        <p:nvSpPr>
          <p:cNvPr id="29" name="任意多边形: 形状 28"/>
          <p:cNvSpPr/>
          <p:nvPr/>
        </p:nvSpPr>
        <p:spPr>
          <a:xfrm flipH="1">
            <a:off x="10001678" y="2927538"/>
            <a:ext cx="2190322" cy="3930462"/>
          </a:xfrm>
          <a:custGeom>
            <a:avLst/>
            <a:gdLst>
              <a:gd name="connsiteX0" fmla="*/ 0 w 2190322"/>
              <a:gd name="connsiteY0" fmla="*/ 0 h 3930462"/>
              <a:gd name="connsiteX1" fmla="*/ 0 w 2190322"/>
              <a:gd name="connsiteY1" fmla="*/ 3930462 h 3930462"/>
              <a:gd name="connsiteX2" fmla="*/ 2190322 w 2190322"/>
              <a:gd name="connsiteY2" fmla="*/ 3930462 h 3930462"/>
            </a:gdLst>
            <a:ahLst/>
            <a:cxnLst>
              <a:cxn ang="0">
                <a:pos x="connsiteX0" y="connsiteY0"/>
              </a:cxn>
              <a:cxn ang="0">
                <a:pos x="connsiteX1" y="connsiteY1"/>
              </a:cxn>
              <a:cxn ang="0">
                <a:pos x="connsiteX2" y="connsiteY2"/>
              </a:cxn>
            </a:cxnLst>
            <a:rect l="l" t="t" r="r" b="b"/>
            <a:pathLst>
              <a:path w="2190322" h="3930462">
                <a:moveTo>
                  <a:pt x="0" y="0"/>
                </a:moveTo>
                <a:lnTo>
                  <a:pt x="0" y="3930462"/>
                </a:lnTo>
                <a:lnTo>
                  <a:pt x="2190322" y="3930462"/>
                </a:lnTo>
                <a:close/>
              </a:path>
            </a:pathLst>
          </a:custGeom>
          <a:solidFill>
            <a:srgbClr val="CD031D"/>
          </a:solidFill>
          <a:ln w="12700" cap="flat" cmpd="sng" algn="ctr">
            <a:noFill/>
            <a:prstDash val="solid"/>
            <a:miter lim="800000"/>
          </a:ln>
          <a:effectLst>
            <a:outerShdw blurRad="304800" dist="38100" dir="18900000" algn="bl" rotWithShape="0">
              <a:prstClr val="black">
                <a:alpha val="17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阿里巴巴普惠体" panose="00020600040101010101" pitchFamily="18" charset="-122"/>
              <a:cs typeface="+mn-cs"/>
            </a:endParaRPr>
          </a:p>
        </p:txBody>
      </p:sp>
      <p:sp>
        <p:nvSpPr>
          <p:cNvPr id="30" name="任意多边形: 形状 29"/>
          <p:cNvSpPr/>
          <p:nvPr/>
        </p:nvSpPr>
        <p:spPr>
          <a:xfrm flipH="1">
            <a:off x="10141544" y="3910856"/>
            <a:ext cx="2050457" cy="2947144"/>
          </a:xfrm>
          <a:custGeom>
            <a:avLst/>
            <a:gdLst>
              <a:gd name="connsiteX0" fmla="*/ 0 w 2050457"/>
              <a:gd name="connsiteY0" fmla="*/ 0 h 2947144"/>
              <a:gd name="connsiteX1" fmla="*/ 0 w 2050457"/>
              <a:gd name="connsiteY1" fmla="*/ 2947144 h 2947144"/>
              <a:gd name="connsiteX2" fmla="*/ 2050457 w 2050457"/>
              <a:gd name="connsiteY2" fmla="*/ 2947144 h 2947144"/>
            </a:gdLst>
            <a:ahLst/>
            <a:cxnLst>
              <a:cxn ang="0">
                <a:pos x="connsiteX0" y="connsiteY0"/>
              </a:cxn>
              <a:cxn ang="0">
                <a:pos x="connsiteX1" y="connsiteY1"/>
              </a:cxn>
              <a:cxn ang="0">
                <a:pos x="connsiteX2" y="connsiteY2"/>
              </a:cxn>
            </a:cxnLst>
            <a:rect l="l" t="t" r="r" b="b"/>
            <a:pathLst>
              <a:path w="2050457" h="2947144">
                <a:moveTo>
                  <a:pt x="0" y="0"/>
                </a:moveTo>
                <a:lnTo>
                  <a:pt x="0" y="2947144"/>
                </a:lnTo>
                <a:lnTo>
                  <a:pt x="2050457" y="2947144"/>
                </a:lnTo>
                <a:close/>
              </a:path>
            </a:pathLst>
          </a:custGeom>
          <a:solidFill>
            <a:srgbClr val="CD031D"/>
          </a:solidFill>
          <a:ln w="12700" cap="flat" cmpd="sng" algn="ctr">
            <a:noFill/>
            <a:prstDash val="solid"/>
            <a:miter lim="800000"/>
          </a:ln>
          <a:effectLst>
            <a:outerShdw blurRad="304800" dist="38100" dir="18900000" algn="bl" rotWithShape="0">
              <a:prstClr val="black">
                <a:alpha val="17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阿里巴巴普惠体" panose="00020600040101010101" pitchFamily="18" charset="-122"/>
              <a:cs typeface="+mn-cs"/>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0486651">
            <a:off x="7931148" y="1611720"/>
            <a:ext cx="3228423" cy="1570656"/>
          </a:xfrm>
          <a:prstGeom prst="rect">
            <a:avLst/>
          </a:prstGeom>
        </p:spPr>
      </p:pic>
      <p:sp>
        <p:nvSpPr>
          <p:cNvPr id="31" name="文本框 30"/>
          <p:cNvSpPr txBox="1"/>
          <p:nvPr/>
        </p:nvSpPr>
        <p:spPr>
          <a:xfrm>
            <a:off x="5006709" y="2155861"/>
            <a:ext cx="5914598" cy="1245235"/>
          </a:xfrm>
          <a:prstGeom prst="rect">
            <a:avLst/>
          </a:prstGeom>
          <a:noFill/>
        </p:spPr>
        <p:txBody>
          <a:bodyPr wrap="square" rtlCol="0">
            <a:spAutoFit/>
          </a:bodyPr>
          <a:lstStyle/>
          <a:p>
            <a:pPr marL="0" marR="0" lvl="0" indent="0" algn="ctr" defTabSz="914400" rtl="0" eaLnBrk="0" fontAlgn="auto" latinLnBrk="0" hangingPunct="0">
              <a:lnSpc>
                <a:spcPct val="100000"/>
              </a:lnSpc>
              <a:spcBef>
                <a:spcPct val="0"/>
              </a:spcBef>
              <a:spcAft>
                <a:spcPct val="0"/>
              </a:spcAft>
              <a:buClrTx/>
              <a:buSzTx/>
              <a:buFontTx/>
              <a:buNone/>
              <a:defRPr/>
            </a:pPr>
            <a:r>
              <a:rPr kumimoji="1" lang="zh-CN" altLang="en-US" sz="7500" b="1" noProof="0" dirty="0">
                <a:ln>
                  <a:noFill/>
                </a:ln>
                <a:gradFill>
                  <a:gsLst>
                    <a:gs pos="4000">
                      <a:srgbClr val="FAF2E7"/>
                    </a:gs>
                    <a:gs pos="95000">
                      <a:srgbClr val="E7C28E"/>
                    </a:gs>
                  </a:gsLst>
                  <a:lin ang="5400000" scaled="1"/>
                </a:gra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谢谢观赏</a:t>
            </a:r>
            <a:endParaRPr kumimoji="1" lang="zh-CN" altLang="en-US" sz="7500" b="1" i="0" u="none" strike="noStrike" kern="1200" cap="none" spc="0" normalizeH="0" baseline="0" noProof="0" dirty="0">
              <a:ln>
                <a:noFill/>
              </a:ln>
              <a:gradFill>
                <a:gsLst>
                  <a:gs pos="4000">
                    <a:srgbClr val="FAF2E7"/>
                  </a:gs>
                  <a:gs pos="95000">
                    <a:srgbClr val="E7C28E"/>
                  </a:gs>
                </a:gsLst>
                <a:lin ang="5400000" scaled="1"/>
              </a:gra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7" name="图片 6"/>
          <p:cNvPicPr>
            <a:picLocks noChangeAspect="1"/>
          </p:cNvPicPr>
          <p:nvPr/>
        </p:nvPicPr>
        <p:blipFill>
          <a:blip r:embed="rId2" cstate="screen"/>
          <a:stretch>
            <a:fillRect/>
          </a:stretch>
        </p:blipFill>
        <p:spPr>
          <a:xfrm>
            <a:off x="598142" y="3601445"/>
            <a:ext cx="4517382" cy="3256555"/>
          </a:xfrm>
          <a:prstGeom prst="rect">
            <a:avLst/>
          </a:prstGeom>
        </p:spPr>
      </p:pic>
      <p:pic>
        <p:nvPicPr>
          <p:cNvPr id="36" name="图片 35"/>
          <p:cNvPicPr>
            <a:picLocks noChangeAspect="1"/>
          </p:cNvPicPr>
          <p:nvPr/>
        </p:nvPicPr>
        <p:blipFill rotWithShape="1">
          <a:blip r:embed="rId3"/>
          <a:srcRect t="59815"/>
          <a:stretch>
            <a:fillRect/>
          </a:stretch>
        </p:blipFill>
        <p:spPr>
          <a:xfrm>
            <a:off x="0" y="4406900"/>
            <a:ext cx="12192000" cy="2451100"/>
          </a:xfrm>
          <a:prstGeom prst="rect">
            <a:avLst/>
          </a:prstGeom>
        </p:spPr>
      </p:pic>
      <p:pic>
        <p:nvPicPr>
          <p:cNvPr id="38" name="图片 37"/>
          <p:cNvPicPr>
            <a:picLocks noChangeAspect="1"/>
          </p:cNvPicPr>
          <p:nvPr/>
        </p:nvPicPr>
        <p:blipFill rotWithShape="1">
          <a:blip r:embed="rId4"/>
          <a:srcRect l="62785" t="13340" r="19955" b="57841"/>
          <a:stretch>
            <a:fillRect/>
          </a:stretch>
        </p:blipFill>
        <p:spPr>
          <a:xfrm>
            <a:off x="9295707" y="740342"/>
            <a:ext cx="2104405" cy="1757771"/>
          </a:xfrm>
          <a:prstGeom prst="rect">
            <a:avLst/>
          </a:prstGeom>
        </p:spPr>
      </p:pic>
      <p:sp>
        <p:nvSpPr>
          <p:cNvPr id="41" name="文本框 40"/>
          <p:cNvSpPr txBox="1"/>
          <p:nvPr/>
        </p:nvSpPr>
        <p:spPr>
          <a:xfrm>
            <a:off x="5089525" y="4234934"/>
            <a:ext cx="5743575" cy="369332"/>
          </a:xfrm>
          <a:prstGeom prst="rect">
            <a:avLst/>
          </a:prstGeom>
          <a:noFill/>
        </p:spPr>
        <p:txBody>
          <a:bodyPr wrap="square">
            <a:spAutoFit/>
          </a:bodyPr>
          <a:lstStyle/>
          <a:p>
            <a:pPr algn="dist"/>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高</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举/</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中</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国</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特</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色</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社</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会</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主</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义</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伟</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大</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en-US" altLang="zh-CN"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旗</a:t>
            </a:r>
            <a:r>
              <a:rPr lang="zh-CN" altLang="en-US" sz="1800" kern="100" dirty="0">
                <a:gradFill>
                  <a:gsLst>
                    <a:gs pos="4000">
                      <a:srgbClr val="FAF2E7"/>
                    </a:gs>
                    <a:gs pos="95000">
                      <a:srgbClr val="E7C28E"/>
                    </a:gs>
                  </a:gsLst>
                  <a:lin ang="5400000" scaled="1"/>
                </a:gradFill>
                <a:latin typeface="阿里巴巴普惠体 Light" panose="00020600040101010101" pitchFamily="18" charset="-122"/>
                <a:ea typeface="阿里巴巴普惠体 Light" panose="00020600040101010101" pitchFamily="18" charset="-122"/>
                <a:cs typeface="Times New Roman" panose="02020603050405020304" pitchFamily="18" charset="0"/>
              </a:rPr>
              <a:t>/</a:t>
            </a:r>
            <a:r>
              <a:rPr lang="zh-CN" altLang="en-US" dirty="0">
                <a:gradFill>
                  <a:gsLst>
                    <a:gs pos="4000">
                      <a:srgbClr val="FAF2E7"/>
                    </a:gs>
                    <a:gs pos="95000">
                      <a:srgbClr val="E7C28E"/>
                    </a:gs>
                  </a:gsLst>
                  <a:lin ang="5400000" scaled="1"/>
                </a:gradFill>
              </a:rPr>
              <a:t>帜</a:t>
            </a:r>
            <a:endParaRPr lang="zh-CN" altLang="en-US" dirty="0">
              <a:gradFill>
                <a:gsLst>
                  <a:gs pos="4000">
                    <a:srgbClr val="FAF2E7"/>
                  </a:gs>
                  <a:gs pos="95000">
                    <a:srgbClr val="E7C28E"/>
                  </a:gs>
                </a:gsLst>
                <a:lin ang="5400000" scaled="1"/>
              </a:gra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par>
                                <p:cTn id="13" presetID="42"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52"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Scale>
                                      <p:cBhvr>
                                        <p:cTn id="21"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8"/>
                                        </p:tgtEl>
                                        <p:attrNameLst>
                                          <p:attrName>ppt_x</p:attrName>
                                          <p:attrName>ppt_y</p:attrName>
                                        </p:attrNameLst>
                                      </p:cBhvr>
                                    </p:animMotion>
                                    <p:animEffect transition="in" filter="fade">
                                      <p:cBhvr>
                                        <p:cTn id="23" dur="1000"/>
                                        <p:tgtEl>
                                          <p:spTgt spid="38"/>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6200000">
            <a:off x="-258188" y="388908"/>
            <a:ext cx="729735" cy="213360"/>
          </a:xfrm>
          <a:prstGeom prst="rect">
            <a:avLst/>
          </a:prstGeom>
          <a:solidFill>
            <a:srgbClr val="B9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圆顶角 37"/>
          <p:cNvSpPr/>
          <p:nvPr/>
        </p:nvSpPr>
        <p:spPr>
          <a:xfrm>
            <a:off x="0" y="6763844"/>
            <a:ext cx="12192000" cy="94155"/>
          </a:xfrm>
          <a:prstGeom prst="round2SameRect">
            <a:avLst>
              <a:gd name="adj1" fmla="val 50000"/>
              <a:gd name="adj2" fmla="val 0"/>
            </a:avLst>
          </a:prstGeom>
          <a:solidFill>
            <a:srgbClr val="B932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7" name="直接连接符 15"/>
          <p:cNvCxnSpPr>
            <a:cxnSpLocks noChangeShapeType="1"/>
          </p:cNvCxnSpPr>
          <p:nvPr/>
        </p:nvCxnSpPr>
        <p:spPr bwMode="auto">
          <a:xfrm flipV="1">
            <a:off x="1788695" y="3516707"/>
            <a:ext cx="8180805" cy="18304"/>
          </a:xfrm>
          <a:prstGeom prst="line">
            <a:avLst/>
          </a:prstGeom>
          <a:noFill/>
          <a:ln w="19050">
            <a:solidFill>
              <a:srgbClr val="C00000"/>
            </a:solidFill>
            <a:round/>
          </a:ln>
          <a:extLst>
            <a:ext uri="{909E8E84-426E-40DD-AFC4-6F175D3DCCD1}">
              <a14:hiddenFill xmlns:a14="http://schemas.microsoft.com/office/drawing/2010/main">
                <a:noFill/>
              </a14:hiddenFill>
            </a:ext>
          </a:extLst>
        </p:spPr>
      </p:cxnSp>
      <p:sp>
        <p:nvSpPr>
          <p:cNvPr id="19" name="椭圆 12"/>
          <p:cNvSpPr>
            <a:spLocks noChangeArrowheads="1"/>
          </p:cNvSpPr>
          <p:nvPr/>
        </p:nvSpPr>
        <p:spPr bwMode="auto">
          <a:xfrm>
            <a:off x="1788695" y="2293060"/>
            <a:ext cx="1997766" cy="1995321"/>
          </a:xfrm>
          <a:prstGeom prst="ellipse">
            <a:avLst/>
          </a:prstGeom>
          <a:solidFill>
            <a:srgbClr val="C00000"/>
          </a:solidFill>
          <a:ln w="25400">
            <a:solidFill>
              <a:srgbClr val="FFC000"/>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lnSpc>
                <a:spcPct val="120000"/>
              </a:lnSpc>
              <a:spcBef>
                <a:spcPct val="0"/>
              </a:spcBef>
              <a:spcAft>
                <a:spcPct val="0"/>
              </a:spcAft>
            </a:pPr>
            <a:endParaRPr lang="zh-CN" altLang="en-US" sz="1400" b="1">
              <a:solidFill>
                <a:srgbClr val="FFFFFF"/>
              </a:solidFill>
              <a:latin typeface="Calibri" panose="020F0502020204030204" pitchFamily="34" charset="0"/>
            </a:endParaRPr>
          </a:p>
        </p:txBody>
      </p:sp>
      <p:sp>
        <p:nvSpPr>
          <p:cNvPr id="4" name="矩形 3"/>
          <p:cNvSpPr/>
          <p:nvPr/>
        </p:nvSpPr>
        <p:spPr>
          <a:xfrm>
            <a:off x="2063015" y="2526326"/>
            <a:ext cx="1449126" cy="1753235"/>
          </a:xfrm>
          <a:prstGeom prst="rect">
            <a:avLst/>
          </a:prstGeom>
        </p:spPr>
        <p:txBody>
          <a:bodyPr wrap="square">
            <a:spAutoFit/>
          </a:bodyPr>
          <a:lstStyle/>
          <a:p>
            <a:pPr>
              <a:lnSpc>
                <a:spcPct val="150000"/>
              </a:lnSpc>
            </a:pPr>
            <a:r>
              <a:rPr lang="zh-CN" altLang="zh-CN" sz="2400" b="1" dirty="0">
                <a:solidFill>
                  <a:schemeClr val="bg1"/>
                </a:solidFill>
                <a:latin typeface="Arial" panose="020B0604020202020204" pitchFamily="34" charset="0"/>
                <a:ea typeface="微软雅黑" panose="020B0503020204020204" pitchFamily="34" charset="-122"/>
              </a:rPr>
              <a:t>帝国主义和中华民族的矛盾</a:t>
            </a:r>
            <a:endParaRPr lang="zh-CN" altLang="en-US" sz="2400" b="1" dirty="0">
              <a:solidFill>
                <a:schemeClr val="bg1"/>
              </a:solidFill>
              <a:latin typeface="Arial" panose="020B0604020202020204" pitchFamily="34" charset="0"/>
              <a:ea typeface="微软雅黑" panose="020B0503020204020204" pitchFamily="34" charset="-122"/>
            </a:endParaRPr>
          </a:p>
        </p:txBody>
      </p:sp>
      <p:sp>
        <p:nvSpPr>
          <p:cNvPr id="28" name="PA-任意多边形 5"/>
          <p:cNvSpPr/>
          <p:nvPr>
            <p:custDataLst>
              <p:tags r:id="rId1"/>
            </p:custDataLst>
          </p:nvPr>
        </p:nvSpPr>
        <p:spPr bwMode="auto">
          <a:xfrm>
            <a:off x="4550148" y="2209391"/>
            <a:ext cx="2507480" cy="2629191"/>
          </a:xfrm>
          <a:custGeom>
            <a:avLst/>
            <a:gdLst>
              <a:gd name="T0" fmla="*/ 1837 w 3175"/>
              <a:gd name="T1" fmla="*/ 92 h 3561"/>
              <a:gd name="T2" fmla="*/ 2381 w 3175"/>
              <a:gd name="T3" fmla="*/ 406 h 3561"/>
              <a:gd name="T4" fmla="*/ 2925 w 3175"/>
              <a:gd name="T5" fmla="*/ 720 h 3561"/>
              <a:gd name="T6" fmla="*/ 3175 w 3175"/>
              <a:gd name="T7" fmla="*/ 1153 h 3561"/>
              <a:gd name="T8" fmla="*/ 3175 w 3175"/>
              <a:gd name="T9" fmla="*/ 1781 h 3561"/>
              <a:gd name="T10" fmla="*/ 3175 w 3175"/>
              <a:gd name="T11" fmla="*/ 2408 h 3561"/>
              <a:gd name="T12" fmla="*/ 2925 w 3175"/>
              <a:gd name="T13" fmla="*/ 2841 h 3561"/>
              <a:gd name="T14" fmla="*/ 2381 w 3175"/>
              <a:gd name="T15" fmla="*/ 3155 h 3561"/>
              <a:gd name="T16" fmla="*/ 1837 w 3175"/>
              <a:gd name="T17" fmla="*/ 3469 h 3561"/>
              <a:gd name="T18" fmla="*/ 1338 w 3175"/>
              <a:gd name="T19" fmla="*/ 3469 h 3561"/>
              <a:gd name="T20" fmla="*/ 794 w 3175"/>
              <a:gd name="T21" fmla="*/ 3155 h 3561"/>
              <a:gd name="T22" fmla="*/ 250 w 3175"/>
              <a:gd name="T23" fmla="*/ 2841 h 3561"/>
              <a:gd name="T24" fmla="*/ 0 w 3175"/>
              <a:gd name="T25" fmla="*/ 2408 h 3561"/>
              <a:gd name="T26" fmla="*/ 0 w 3175"/>
              <a:gd name="T27" fmla="*/ 1781 h 3561"/>
              <a:gd name="T28" fmla="*/ 0 w 3175"/>
              <a:gd name="T29" fmla="*/ 1153 h 3561"/>
              <a:gd name="T30" fmla="*/ 250 w 3175"/>
              <a:gd name="T31" fmla="*/ 720 h 3561"/>
              <a:gd name="T32" fmla="*/ 794 w 3175"/>
              <a:gd name="T33" fmla="*/ 406 h 3561"/>
              <a:gd name="T34" fmla="*/ 1338 w 3175"/>
              <a:gd name="T35" fmla="*/ 92 h 3561"/>
              <a:gd name="T36" fmla="*/ 1837 w 3175"/>
              <a:gd name="T37" fmla="*/ 92 h 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75" h="3561">
                <a:moveTo>
                  <a:pt x="1837" y="92"/>
                </a:moveTo>
                <a:lnTo>
                  <a:pt x="2381" y="406"/>
                </a:lnTo>
                <a:lnTo>
                  <a:pt x="2925" y="720"/>
                </a:lnTo>
                <a:cubicBezTo>
                  <a:pt x="3084" y="812"/>
                  <a:pt x="3175" y="969"/>
                  <a:pt x="3175" y="1153"/>
                </a:cubicBezTo>
                <a:lnTo>
                  <a:pt x="3175" y="1781"/>
                </a:lnTo>
                <a:lnTo>
                  <a:pt x="3175" y="2408"/>
                </a:lnTo>
                <a:cubicBezTo>
                  <a:pt x="3175" y="2592"/>
                  <a:pt x="3084" y="2750"/>
                  <a:pt x="2925" y="2841"/>
                </a:cubicBezTo>
                <a:lnTo>
                  <a:pt x="2381" y="3155"/>
                </a:lnTo>
                <a:lnTo>
                  <a:pt x="1837" y="3469"/>
                </a:lnTo>
                <a:cubicBezTo>
                  <a:pt x="1678" y="3561"/>
                  <a:pt x="1496" y="3561"/>
                  <a:pt x="1338" y="3469"/>
                </a:cubicBezTo>
                <a:lnTo>
                  <a:pt x="794" y="3155"/>
                </a:lnTo>
                <a:lnTo>
                  <a:pt x="250" y="2841"/>
                </a:lnTo>
                <a:cubicBezTo>
                  <a:pt x="91" y="2750"/>
                  <a:pt x="0" y="2592"/>
                  <a:pt x="0" y="2408"/>
                </a:cubicBezTo>
                <a:lnTo>
                  <a:pt x="0" y="1781"/>
                </a:lnTo>
                <a:lnTo>
                  <a:pt x="0" y="1153"/>
                </a:lnTo>
                <a:cubicBezTo>
                  <a:pt x="0" y="969"/>
                  <a:pt x="91" y="812"/>
                  <a:pt x="250" y="720"/>
                </a:cubicBezTo>
                <a:lnTo>
                  <a:pt x="794" y="406"/>
                </a:lnTo>
                <a:lnTo>
                  <a:pt x="1338" y="92"/>
                </a:lnTo>
                <a:cubicBezTo>
                  <a:pt x="1496" y="0"/>
                  <a:pt x="1678" y="0"/>
                  <a:pt x="1837" y="92"/>
                </a:cubicBezTo>
                <a:close/>
              </a:path>
            </a:pathLst>
          </a:custGeom>
          <a:solidFill>
            <a:srgbClr val="C9110E"/>
          </a:solidFill>
          <a:ln w="28575">
            <a:noFill/>
          </a:ln>
          <a:effectLst>
            <a:outerShdw blurRad="203200" dist="1016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22" name="文本框 1"/>
          <p:cNvSpPr txBox="1">
            <a:spLocks noChangeArrowheads="1"/>
          </p:cNvSpPr>
          <p:nvPr/>
        </p:nvSpPr>
        <p:spPr bwMode="auto">
          <a:xfrm>
            <a:off x="4724154" y="2506869"/>
            <a:ext cx="215946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22300">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indent="0" algn="ctr">
              <a:lnSpc>
                <a:spcPct val="150000"/>
              </a:lnSpc>
              <a:spcBef>
                <a:spcPts val="1400"/>
              </a:spcBef>
            </a:pPr>
            <a:r>
              <a:rPr lang="zh-CN" altLang="en-US" sz="2400" b="1" dirty="0">
                <a:solidFill>
                  <a:schemeClr val="bg1"/>
                </a:solidFill>
              </a:rPr>
              <a:t>近代中国半殖民地</a:t>
            </a:r>
            <a:r>
              <a:rPr lang="zh-CN" altLang="en-US" sz="2400" b="1" dirty="0" smtClean="0">
                <a:solidFill>
                  <a:schemeClr val="bg1"/>
                </a:solidFill>
              </a:rPr>
              <a:t>半封建社会的</a:t>
            </a:r>
            <a:r>
              <a:rPr lang="zh-CN" altLang="en-US" sz="2400" b="1" dirty="0">
                <a:solidFill>
                  <a:schemeClr val="bg1"/>
                </a:solidFill>
              </a:rPr>
              <a:t>主要矛盾</a:t>
            </a:r>
            <a:endParaRPr lang="zh-CN" altLang="en-US" sz="2400" dirty="0">
              <a:solidFill>
                <a:schemeClr val="bg1"/>
              </a:solidFill>
            </a:endParaRPr>
          </a:p>
        </p:txBody>
      </p:sp>
      <p:sp>
        <p:nvSpPr>
          <p:cNvPr id="29" name="下箭头 9"/>
          <p:cNvSpPr>
            <a:spLocks noChangeArrowheads="1"/>
          </p:cNvSpPr>
          <p:nvPr/>
        </p:nvSpPr>
        <p:spPr bwMode="auto">
          <a:xfrm>
            <a:off x="2460065" y="4692356"/>
            <a:ext cx="585855" cy="914143"/>
          </a:xfrm>
          <a:prstGeom prst="downArrow">
            <a:avLst>
              <a:gd name="adj1" fmla="val 50000"/>
              <a:gd name="adj2" fmla="val 50000"/>
            </a:avLst>
          </a:prstGeom>
          <a:solidFill>
            <a:srgbClr val="FF9900"/>
          </a:solidFill>
          <a:ln>
            <a:noFill/>
          </a:ln>
          <a:effectLst>
            <a:outerShdw dist="38100" algn="l" rotWithShape="0">
              <a:srgbClr val="000000">
                <a:alpha val="39999"/>
              </a:srgbClr>
            </a:outerShdw>
          </a:effectLst>
        </p:spPr>
        <p:txBody>
          <a:bodyPr anchor="ctr"/>
          <a:lstStyle/>
          <a:p>
            <a:pPr>
              <a:lnSpc>
                <a:spcPct val="120000"/>
              </a:lnSpc>
              <a:defRPr/>
            </a:pPr>
            <a:endParaRPr lang="zh-CN" altLang="en-US" b="1" kern="0" dirty="0">
              <a:solidFill>
                <a:srgbClr val="C00000"/>
              </a:solidFill>
              <a:latin typeface="微软雅黑" panose="020B0503020204020204" pitchFamily="34" charset="-122"/>
              <a:ea typeface="微软雅黑" panose="020B0503020204020204" pitchFamily="34" charset="-122"/>
            </a:endParaRPr>
          </a:p>
        </p:txBody>
      </p:sp>
      <p:sp>
        <p:nvSpPr>
          <p:cNvPr id="30" name="AutoShape 8"/>
          <p:cNvSpPr>
            <a:spLocks noChangeArrowheads="1"/>
          </p:cNvSpPr>
          <p:nvPr/>
        </p:nvSpPr>
        <p:spPr bwMode="auto">
          <a:xfrm>
            <a:off x="1508655" y="5677280"/>
            <a:ext cx="2490037" cy="588809"/>
          </a:xfrm>
          <a:prstGeom prst="roundRect">
            <a:avLst>
              <a:gd name="adj" fmla="val 7333"/>
            </a:avLst>
          </a:prstGeom>
          <a:solidFill>
            <a:srgbClr val="C00000"/>
          </a:solidFill>
          <a:ln>
            <a:noFill/>
          </a:ln>
          <a:effectLst/>
        </p:spPr>
        <p:txBody>
          <a:bodyPr anchor="ctr"/>
          <a:lstStyle>
            <a:lvl1pPr>
              <a:defRPr sz="1500">
                <a:solidFill>
                  <a:schemeClr val="tx1"/>
                </a:solidFill>
                <a:latin typeface="Arial" panose="020B0604020202020204" pitchFamily="34" charset="0"/>
                <a:ea typeface="宋体" panose="02010600030101010101" pitchFamily="2" charset="-122"/>
              </a:defRPr>
            </a:lvl1pPr>
            <a:lvl2pPr marL="742950" indent="-285750">
              <a:defRPr sz="1500">
                <a:solidFill>
                  <a:schemeClr val="tx1"/>
                </a:solidFill>
                <a:latin typeface="Arial" panose="020B0604020202020204" pitchFamily="34" charset="0"/>
                <a:ea typeface="宋体" panose="02010600030101010101" pitchFamily="2" charset="-122"/>
              </a:defRPr>
            </a:lvl2pPr>
            <a:lvl3pPr marL="1143000" indent="-228600">
              <a:defRPr sz="1500">
                <a:solidFill>
                  <a:schemeClr val="tx1"/>
                </a:solidFill>
                <a:latin typeface="Arial" panose="020B0604020202020204" pitchFamily="34" charset="0"/>
                <a:ea typeface="宋体" panose="02010600030101010101" pitchFamily="2" charset="-122"/>
              </a:defRPr>
            </a:lvl3pPr>
            <a:lvl4pPr marL="1600200" indent="-228600">
              <a:defRPr sz="1500">
                <a:solidFill>
                  <a:schemeClr val="tx1"/>
                </a:solidFill>
                <a:latin typeface="Arial" panose="020B0604020202020204" pitchFamily="34" charset="0"/>
                <a:ea typeface="宋体" panose="02010600030101010101" pitchFamily="2" charset="-122"/>
              </a:defRPr>
            </a:lvl4pPr>
            <a:lvl5pPr marL="2057400" indent="-228600">
              <a:defRPr sz="15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1500">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defRPr/>
            </a:pPr>
            <a:endParaRPr kumimoji="0" lang="zh-CN" altLang="en-US" sz="1500" b="1" i="0" u="none" strike="noStrike" kern="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0" name="矩形 9"/>
          <p:cNvSpPr/>
          <p:nvPr/>
        </p:nvSpPr>
        <p:spPr>
          <a:xfrm>
            <a:off x="1738011" y="5826911"/>
            <a:ext cx="2011680" cy="460375"/>
          </a:xfrm>
          <a:prstGeom prst="rect">
            <a:avLst/>
          </a:prstGeom>
        </p:spPr>
        <p:txBody>
          <a:bodyPr wrap="none">
            <a:spAutoFit/>
          </a:bodyPr>
          <a:lstStyle/>
          <a:p>
            <a:r>
              <a:rPr lang="zh-CN" altLang="en-US" sz="2400" b="1" dirty="0">
                <a:solidFill>
                  <a:schemeClr val="bg1"/>
                </a:solidFill>
                <a:latin typeface="Arial" panose="020B0604020202020204" pitchFamily="34" charset="0"/>
                <a:ea typeface="微软雅黑" panose="020B0503020204020204" pitchFamily="34" charset="-122"/>
              </a:rPr>
              <a:t>最主要的矛盾</a:t>
            </a:r>
            <a:endParaRPr lang="zh-CN" altLang="en-US" sz="2400" b="1" dirty="0">
              <a:solidFill>
                <a:schemeClr val="bg1"/>
              </a:solidFill>
              <a:latin typeface="Arial" panose="020B0604020202020204" pitchFamily="34" charset="0"/>
              <a:ea typeface="微软雅黑" panose="020B0503020204020204" pitchFamily="34" charset="-122"/>
            </a:endParaRPr>
          </a:p>
        </p:txBody>
      </p:sp>
      <p:sp>
        <p:nvSpPr>
          <p:cNvPr id="31" name="椭圆 12"/>
          <p:cNvSpPr>
            <a:spLocks noChangeArrowheads="1"/>
          </p:cNvSpPr>
          <p:nvPr/>
        </p:nvSpPr>
        <p:spPr bwMode="auto">
          <a:xfrm>
            <a:off x="8200039" y="2526326"/>
            <a:ext cx="1997766" cy="1995321"/>
          </a:xfrm>
          <a:prstGeom prst="ellipse">
            <a:avLst/>
          </a:prstGeom>
          <a:solidFill>
            <a:srgbClr val="C00000"/>
          </a:solidFill>
          <a:ln w="25400">
            <a:solidFill>
              <a:srgbClr val="FFC000"/>
            </a:solidFill>
            <a:rou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lnSpc>
                <a:spcPct val="120000"/>
              </a:lnSpc>
              <a:spcBef>
                <a:spcPct val="0"/>
              </a:spcBef>
              <a:spcAft>
                <a:spcPct val="0"/>
              </a:spcAft>
            </a:pPr>
            <a:endParaRPr lang="zh-CN" altLang="en-US" sz="1400" b="1">
              <a:solidFill>
                <a:srgbClr val="FFFFFF"/>
              </a:solidFill>
              <a:latin typeface="Calibri" panose="020F0502020204030204" pitchFamily="34" charset="0"/>
            </a:endParaRPr>
          </a:p>
        </p:txBody>
      </p:sp>
      <p:sp>
        <p:nvSpPr>
          <p:cNvPr id="5" name="矩形 4"/>
          <p:cNvSpPr/>
          <p:nvPr/>
        </p:nvSpPr>
        <p:spPr>
          <a:xfrm>
            <a:off x="8487499" y="2679781"/>
            <a:ext cx="1422846" cy="1753235"/>
          </a:xfrm>
          <a:prstGeom prst="rect">
            <a:avLst/>
          </a:prstGeom>
        </p:spPr>
        <p:txBody>
          <a:bodyPr wrap="square">
            <a:spAutoFit/>
          </a:bodyPr>
          <a:lstStyle/>
          <a:p>
            <a:pPr>
              <a:lnSpc>
                <a:spcPct val="150000"/>
              </a:lnSpc>
            </a:pPr>
            <a:r>
              <a:rPr lang="zh-CN" altLang="zh-CN" sz="2400" b="1" dirty="0">
                <a:solidFill>
                  <a:schemeClr val="bg1"/>
                </a:solidFill>
                <a:latin typeface="Arial" panose="020B0604020202020204" pitchFamily="34" charset="0"/>
                <a:ea typeface="微软雅黑" panose="020B0503020204020204" pitchFamily="34" charset="-122"/>
              </a:rPr>
              <a:t>封建主义和人民大众的矛盾</a:t>
            </a:r>
            <a:endParaRPr lang="zh-CN" altLang="en-US" sz="2400" b="1" dirty="0">
              <a:solidFill>
                <a:schemeClr val="bg1"/>
              </a:solidFill>
              <a:latin typeface="Arial" panose="020B0604020202020204" pitchFamily="34" charset="0"/>
              <a:ea typeface="微软雅黑" panose="020B0503020204020204" pitchFamily="34" charset="-122"/>
            </a:endParaRPr>
          </a:p>
        </p:txBody>
      </p:sp>
      <p:sp>
        <p:nvSpPr>
          <p:cNvPr id="3" name="文本框 2"/>
          <p:cNvSpPr txBox="1"/>
          <p:nvPr/>
        </p:nvSpPr>
        <p:spPr>
          <a:xfrm>
            <a:off x="489584" y="1013669"/>
            <a:ext cx="10284179" cy="830997"/>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我们党在每个发展时期，都会根据当时的历史条件准确判断社会主要矛盾，作为制定路线方针政策的根本依据。</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3429" y="891960"/>
            <a:ext cx="7820083" cy="521970"/>
          </a:xfrm>
          <a:prstGeom prst="rect">
            <a:avLst/>
          </a:prstGeom>
          <a:noFill/>
        </p:spPr>
        <p:txBody>
          <a:bodyPr wrap="square" rtlCol="0">
            <a:spAutoFit/>
          </a:bodyPr>
          <a:lstStyle/>
          <a:p>
            <a:r>
              <a:rPr lang="zh-CN" altLang="en-US" sz="2800" b="1" dirty="0" smtClean="0">
                <a:solidFill>
                  <a:schemeClr val="tx2"/>
                </a:solidFill>
                <a:latin typeface="微软雅黑" panose="020B0503020204020204" pitchFamily="34" charset="-122"/>
                <a:ea typeface="微软雅黑" panose="020B0503020204020204" pitchFamily="34" charset="-122"/>
                <a:cs typeface="+mj-cs"/>
              </a:rPr>
              <a:t>新中国成立初期</a:t>
            </a:r>
            <a:endParaRPr lang="zh-CN" altLang="en-US" sz="2800" b="1" dirty="0">
              <a:solidFill>
                <a:schemeClr val="tx2"/>
              </a:solidFill>
              <a:latin typeface="微软雅黑" panose="020B0503020204020204" pitchFamily="34" charset="-122"/>
              <a:ea typeface="微软雅黑" panose="020B0503020204020204" pitchFamily="34" charset="-122"/>
              <a:cs typeface="+mj-cs"/>
            </a:endParaRPr>
          </a:p>
        </p:txBody>
      </p:sp>
      <p:sp>
        <p:nvSpPr>
          <p:cNvPr id="7" name="矩形 116"/>
          <p:cNvSpPr>
            <a:spLocks noChangeArrowheads="1"/>
          </p:cNvSpPr>
          <p:nvPr/>
        </p:nvSpPr>
        <p:spPr bwMode="auto">
          <a:xfrm>
            <a:off x="6814977" y="2596187"/>
            <a:ext cx="4757124" cy="47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a:lnSpc>
                <a:spcPct val="90000"/>
              </a:lnSpc>
              <a:spcBef>
                <a:spcPct val="40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ct val="201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ct val="20100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ct val="201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ct val="201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indent="0">
              <a:lnSpc>
                <a:spcPts val="3200"/>
              </a:lnSpc>
              <a:spcBef>
                <a:spcPct val="0"/>
              </a:spcBef>
              <a:buClr>
                <a:srgbClr val="FF0000"/>
              </a:buClr>
              <a:buNone/>
            </a:pPr>
            <a:endParaRPr lang="zh-CN" altLang="en-US" sz="2400" dirty="0">
              <a:solidFill>
                <a:schemeClr val="tx1">
                  <a:lumMod val="85000"/>
                  <a:lumOff val="15000"/>
                </a:schemeClr>
              </a:solidFill>
              <a:latin typeface="Helvetica" panose="020B0604020202020204" pitchFamily="34" charset="0"/>
              <a:ea typeface="微软雅黑" panose="020B0503020204020204" pitchFamily="34" charset="-122"/>
            </a:endParaRPr>
          </a:p>
        </p:txBody>
      </p:sp>
      <p:sp>
        <p:nvSpPr>
          <p:cNvPr id="15" name="Rectangle 19"/>
          <p:cNvSpPr>
            <a:spLocks noChangeArrowheads="1"/>
          </p:cNvSpPr>
          <p:nvPr/>
        </p:nvSpPr>
        <p:spPr bwMode="auto">
          <a:xfrm>
            <a:off x="1140031" y="1630363"/>
            <a:ext cx="996339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2400" b="1" dirty="0">
                <a:solidFill>
                  <a:srgbClr val="800080"/>
                </a:solidFill>
                <a:latin typeface="微软雅黑" panose="020B0503020204020204" pitchFamily="34" charset="-122"/>
                <a:ea typeface="微软雅黑" panose="020B0503020204020204" pitchFamily="34" charset="-122"/>
              </a:rPr>
              <a:t>随着土地改革的基本完成，资本主义和社会主义两条道路、资产阶级和工人阶级两个阶级的矛盾成为</a:t>
            </a:r>
            <a:r>
              <a:rPr lang="zh-CN" altLang="en-US" sz="2400" b="1" u="sng" dirty="0">
                <a:solidFill>
                  <a:srgbClr val="800080"/>
                </a:solidFill>
                <a:latin typeface="微软雅黑" panose="020B0503020204020204" pitchFamily="34" charset="-122"/>
                <a:ea typeface="微软雅黑" panose="020B0503020204020204" pitchFamily="34" charset="-122"/>
              </a:rPr>
              <a:t>主要矛盾</a:t>
            </a:r>
            <a:r>
              <a:rPr lang="zh-CN" altLang="en-US" sz="2400" b="1" dirty="0">
                <a:solidFill>
                  <a:srgbClr val="800080"/>
                </a:solidFill>
                <a:latin typeface="微软雅黑" panose="020B0503020204020204" pitchFamily="34" charset="-122"/>
                <a:ea typeface="微软雅黑" panose="020B0503020204020204" pitchFamily="34" charset="-122"/>
              </a:rPr>
              <a:t>。 </a:t>
            </a:r>
            <a:endParaRPr lang="zh-CN" altLang="en-US" sz="2400" b="1" dirty="0">
              <a:solidFill>
                <a:srgbClr val="800080"/>
              </a:solidFill>
              <a:latin typeface="微软雅黑" panose="020B0503020204020204" pitchFamily="34" charset="-122"/>
              <a:ea typeface="微软雅黑" panose="020B0503020204020204" pitchFamily="34" charset="-122"/>
            </a:endParaRPr>
          </a:p>
        </p:txBody>
      </p:sp>
      <p:grpSp>
        <p:nvGrpSpPr>
          <p:cNvPr id="16" name="Group 2"/>
          <p:cNvGrpSpPr/>
          <p:nvPr/>
        </p:nvGrpSpPr>
        <p:grpSpPr bwMode="auto">
          <a:xfrm>
            <a:off x="1126965" y="3101976"/>
            <a:ext cx="2663825" cy="2952749"/>
            <a:chOff x="1776" y="960"/>
            <a:chExt cx="1632" cy="864"/>
          </a:xfrm>
        </p:grpSpPr>
        <p:sp>
          <p:nvSpPr>
            <p:cNvPr id="17" name="Oval 3"/>
            <p:cNvSpPr>
              <a:spLocks noChangeArrowheads="1"/>
            </p:cNvSpPr>
            <p:nvPr/>
          </p:nvSpPr>
          <p:spPr bwMode="auto">
            <a:xfrm>
              <a:off x="1776" y="960"/>
              <a:ext cx="1632" cy="864"/>
            </a:xfrm>
            <a:prstGeom prst="ellipse">
              <a:avLst/>
            </a:prstGeom>
            <a:gradFill rotWithShape="0">
              <a:gsLst>
                <a:gs pos="0">
                  <a:srgbClr val="CDCDFF"/>
                </a:gs>
                <a:gs pos="100000">
                  <a:srgbClr val="0099FF"/>
                </a:gs>
              </a:gsLst>
              <a:lin ang="2700000" scaled="1"/>
            </a:gradFill>
            <a:ln>
              <a:noFill/>
            </a:ln>
            <a:scene3d>
              <a:camera prst="legacyPerspectiveBottom"/>
              <a:lightRig rig="legacyFlat3" dir="t"/>
            </a:scene3d>
            <a:sp3d extrusionH="430200" prstMaterial="legacyMatte">
              <a:bevelT w="13500" h="13500" prst="angle"/>
              <a:bevelB w="13500" h="13500" prst="angle"/>
              <a:extrusionClr>
                <a:srgbClr val="0099FF"/>
              </a:extrusionClr>
            </a:sp3d>
            <a:extLst>
              <a:ext uri="{91240B29-F687-4F45-9708-019B960494DF}">
                <a14:hiddenLine xmlns:a14="http://schemas.microsoft.com/office/drawing/2010/main" w="9525">
                  <a:noFill/>
                  <a:round/>
                </a14:hiddenLine>
              </a:ext>
            </a:extLst>
          </p:spPr>
          <p:txBody>
            <a:bodyPr wrap="none" anchor="ctr">
              <a:flatTx/>
            </a:bodyPr>
            <a:lstStyle/>
            <a:p>
              <a:endParaRPr lang="zh-CN" altLang="en-US"/>
            </a:p>
          </p:txBody>
        </p:sp>
        <p:sp>
          <p:nvSpPr>
            <p:cNvPr id="18" name="Text Box 4"/>
            <p:cNvSpPr txBox="1">
              <a:spLocks noChangeArrowheads="1"/>
            </p:cNvSpPr>
            <p:nvPr/>
          </p:nvSpPr>
          <p:spPr bwMode="auto">
            <a:xfrm>
              <a:off x="1920" y="1152"/>
              <a:ext cx="1488" cy="120"/>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a:solidFill>
                  <a:srgbClr val="000000"/>
                </a:solidFill>
                <a:latin typeface="Times New Roman" panose="02020603050405020304" pitchFamily="18" charset="0"/>
                <a:ea typeface="楷体_GB2312" pitchFamily="49" charset="-122"/>
              </a:endParaRPr>
            </a:p>
          </p:txBody>
        </p:sp>
      </p:grpSp>
      <p:grpSp>
        <p:nvGrpSpPr>
          <p:cNvPr id="19" name="Group 5"/>
          <p:cNvGrpSpPr/>
          <p:nvPr/>
        </p:nvGrpSpPr>
        <p:grpSpPr bwMode="auto">
          <a:xfrm>
            <a:off x="7248365" y="3175000"/>
            <a:ext cx="2663825" cy="2884587"/>
            <a:chOff x="1776" y="960"/>
            <a:chExt cx="1632" cy="864"/>
          </a:xfrm>
        </p:grpSpPr>
        <p:sp>
          <p:nvSpPr>
            <p:cNvPr id="20" name="Oval 6"/>
            <p:cNvSpPr>
              <a:spLocks noChangeArrowheads="1"/>
            </p:cNvSpPr>
            <p:nvPr/>
          </p:nvSpPr>
          <p:spPr bwMode="auto">
            <a:xfrm>
              <a:off x="1776" y="960"/>
              <a:ext cx="1632" cy="864"/>
            </a:xfrm>
            <a:prstGeom prst="ellipse">
              <a:avLst/>
            </a:prstGeom>
            <a:gradFill rotWithShape="0">
              <a:gsLst>
                <a:gs pos="0">
                  <a:srgbClr val="CDCDFF"/>
                </a:gs>
                <a:gs pos="50000">
                  <a:srgbClr val="0099FF"/>
                </a:gs>
                <a:gs pos="100000">
                  <a:srgbClr val="CDCDFF"/>
                </a:gs>
              </a:gsLst>
              <a:lin ang="2700000" scaled="1"/>
            </a:gradFill>
            <a:ln>
              <a:noFill/>
            </a:ln>
            <a:scene3d>
              <a:camera prst="legacyPerspectiveBottom"/>
              <a:lightRig rig="legacyFlat3" dir="t"/>
            </a:scene3d>
            <a:sp3d extrusionH="430200" prstMaterial="legacyMatte">
              <a:bevelT w="13500" h="13500" prst="angle"/>
              <a:bevelB w="13500" h="13500" prst="angle"/>
              <a:extrusionClr>
                <a:srgbClr val="0099FF"/>
              </a:extrusionClr>
            </a:sp3d>
            <a:extLst>
              <a:ext uri="{91240B29-F687-4F45-9708-019B960494DF}">
                <a14:hiddenLine xmlns:a14="http://schemas.microsoft.com/office/drawing/2010/main" w="9525">
                  <a:noFill/>
                  <a:round/>
                </a14:hiddenLine>
              </a:ext>
            </a:extLst>
          </p:spPr>
          <p:txBody>
            <a:bodyPr wrap="none" anchor="ctr">
              <a:flatTx/>
            </a:bodyPr>
            <a:lstStyle/>
            <a:p>
              <a:endParaRPr lang="zh-CN" altLang="en-US"/>
            </a:p>
          </p:txBody>
        </p:sp>
        <p:sp>
          <p:nvSpPr>
            <p:cNvPr id="21" name="Text Box 7"/>
            <p:cNvSpPr txBox="1">
              <a:spLocks noChangeArrowheads="1"/>
            </p:cNvSpPr>
            <p:nvPr/>
          </p:nvSpPr>
          <p:spPr bwMode="auto">
            <a:xfrm>
              <a:off x="1920" y="1152"/>
              <a:ext cx="1488" cy="122"/>
            </a:xfrm>
            <a:prstGeom prst="rect">
              <a:avLst/>
            </a:prstGeom>
            <a:noFill/>
            <a:ln>
              <a:noFill/>
            </a:ln>
            <a:effectLst>
              <a:outerShdw dist="35921" dir="2700000" algn="ctr" rotWithShape="0">
                <a:schemeClr val="tx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endParaRPr lang="zh-CN" altLang="zh-CN" sz="2800" b="1">
                <a:solidFill>
                  <a:srgbClr val="000000"/>
                </a:solidFill>
                <a:latin typeface="楷体_GB2312" pitchFamily="49" charset="-122"/>
                <a:ea typeface="楷体_GB2312" pitchFamily="49" charset="-122"/>
              </a:endParaRPr>
            </a:p>
          </p:txBody>
        </p:sp>
      </p:grpSp>
      <p:grpSp>
        <p:nvGrpSpPr>
          <p:cNvPr id="22" name="Group 8"/>
          <p:cNvGrpSpPr/>
          <p:nvPr/>
        </p:nvGrpSpPr>
        <p:grpSpPr bwMode="auto">
          <a:xfrm>
            <a:off x="4224177" y="3912598"/>
            <a:ext cx="2590800" cy="1723092"/>
            <a:chOff x="1776" y="1258"/>
            <a:chExt cx="2304" cy="1200"/>
          </a:xfrm>
        </p:grpSpPr>
        <p:sp>
          <p:nvSpPr>
            <p:cNvPr id="23" name="Oval 9"/>
            <p:cNvSpPr>
              <a:spLocks noChangeArrowheads="1"/>
            </p:cNvSpPr>
            <p:nvPr/>
          </p:nvSpPr>
          <p:spPr bwMode="auto">
            <a:xfrm>
              <a:off x="1776" y="1258"/>
              <a:ext cx="2304" cy="1200"/>
            </a:xfrm>
            <a:prstGeom prst="ellipse">
              <a:avLst/>
            </a:prstGeom>
            <a:gradFill rotWithShape="0">
              <a:gsLst>
                <a:gs pos="0">
                  <a:srgbClr val="CCFFCC"/>
                </a:gs>
                <a:gs pos="100000">
                  <a:srgbClr val="00CC66"/>
                </a:gs>
              </a:gsLst>
              <a:path path="shape">
                <a:fillToRect l="50000" t="50000" r="50000" b="50000"/>
              </a:path>
            </a:gradFill>
            <a:ln>
              <a:noFill/>
            </a:ln>
            <a:scene3d>
              <a:camera prst="legacyPerspectiveBottom"/>
              <a:lightRig rig="legacyFlat3" dir="t"/>
            </a:scene3d>
            <a:sp3d extrusionH="887400" prstMaterial="legacyMatte">
              <a:bevelT w="13500" h="13500" prst="angle"/>
              <a:bevelB w="13500" h="13500" prst="angle"/>
              <a:extrusionClr>
                <a:srgbClr val="00CC66"/>
              </a:extrusionClr>
            </a:sp3d>
            <a:extLst>
              <a:ext uri="{91240B29-F687-4F45-9708-019B960494DF}">
                <a14:hiddenLine xmlns:a14="http://schemas.microsoft.com/office/drawing/2010/main" w="9525">
                  <a:noFill/>
                  <a:round/>
                </a14:hiddenLine>
              </a:ext>
            </a:extLst>
          </p:spPr>
          <p:txBody>
            <a:bodyPr wrap="none" anchor="ctr">
              <a:flatTx/>
            </a:bodyPr>
            <a:lstStyle/>
            <a:p>
              <a:endParaRPr lang="zh-CN" altLang="en-US"/>
            </a:p>
          </p:txBody>
        </p:sp>
        <p:sp>
          <p:nvSpPr>
            <p:cNvPr id="24" name="Text Box 10"/>
            <p:cNvSpPr txBox="1">
              <a:spLocks noChangeArrowheads="1"/>
            </p:cNvSpPr>
            <p:nvPr/>
          </p:nvSpPr>
          <p:spPr bwMode="auto">
            <a:xfrm>
              <a:off x="2121" y="1463"/>
              <a:ext cx="1731" cy="716"/>
            </a:xfrm>
            <a:prstGeom prst="rect">
              <a:avLst/>
            </a:prstGeom>
            <a:noFill/>
            <a:ln>
              <a:noFill/>
            </a:ln>
            <a:effectLst>
              <a:outerShdw dist="28398" dir="20006097" algn="ctr" rotWithShape="0">
                <a:schemeClr val="bg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80000"/>
                </a:lnSpc>
                <a:spcBef>
                  <a:spcPct val="50000"/>
                </a:spcBef>
              </a:pPr>
              <a:r>
                <a:rPr lang="en-US" altLang="zh-CN" sz="2800" b="1" dirty="0">
                  <a:solidFill>
                    <a:srgbClr val="FF3300"/>
                  </a:solidFill>
                  <a:latin typeface="Times New Roman" panose="02020603050405020304" pitchFamily="18" charset="0"/>
                  <a:ea typeface="方正行楷简体" pitchFamily="2" charset="-122"/>
                </a:rPr>
                <a:t>   </a:t>
              </a:r>
              <a:r>
                <a:rPr lang="zh-CN" altLang="en-US" sz="2400" b="1" dirty="0">
                  <a:solidFill>
                    <a:srgbClr val="FF0000"/>
                  </a:solidFill>
                  <a:latin typeface="Times New Roman" panose="02020603050405020304" pitchFamily="18" charset="0"/>
                  <a:ea typeface="方正行楷简体" pitchFamily="2" charset="-122"/>
                </a:rPr>
                <a:t>新民主主义社会的主要矛盾</a:t>
              </a:r>
              <a:endParaRPr lang="zh-CN" altLang="en-US" sz="2400" b="1" dirty="0">
                <a:solidFill>
                  <a:srgbClr val="FF0000"/>
                </a:solidFill>
                <a:latin typeface="Times New Roman" panose="02020603050405020304" pitchFamily="18" charset="0"/>
                <a:ea typeface="方正行楷简体" pitchFamily="2" charset="-122"/>
              </a:endParaRPr>
            </a:p>
          </p:txBody>
        </p:sp>
      </p:grpSp>
      <p:sp>
        <p:nvSpPr>
          <p:cNvPr id="25" name="Rectangle 11"/>
          <p:cNvSpPr>
            <a:spLocks noChangeArrowheads="1"/>
          </p:cNvSpPr>
          <p:nvPr/>
        </p:nvSpPr>
        <p:spPr bwMode="auto">
          <a:xfrm>
            <a:off x="1487327" y="3751263"/>
            <a:ext cx="2087563" cy="193899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p>
            <a:pPr>
              <a:spcBef>
                <a:spcPct val="50000"/>
              </a:spcBef>
            </a:pPr>
            <a:r>
              <a:rPr lang="en-US" altLang="zh-CN" sz="2400" b="1" dirty="0">
                <a:solidFill>
                  <a:srgbClr val="000000"/>
                </a:solidFill>
                <a:ea typeface="楷体_GB2312" pitchFamily="49" charset="-122"/>
              </a:rPr>
              <a:t>  </a:t>
            </a:r>
            <a:r>
              <a:rPr lang="zh-CN" altLang="en-US" sz="2400" b="1" dirty="0">
                <a:solidFill>
                  <a:srgbClr val="000000"/>
                </a:solidFill>
                <a:ea typeface="楷体_GB2312" pitchFamily="49" charset="-122"/>
              </a:rPr>
              <a:t>人民大众与帝国主义、封建主义、官僚资本主义之间的矛盾</a:t>
            </a:r>
            <a:endParaRPr lang="zh-CN" altLang="en-US" sz="2400" b="1" dirty="0">
              <a:solidFill>
                <a:srgbClr val="000000"/>
              </a:solidFill>
              <a:ea typeface="楷体_GB2312" pitchFamily="49" charset="-122"/>
            </a:endParaRPr>
          </a:p>
        </p:txBody>
      </p:sp>
      <p:sp>
        <p:nvSpPr>
          <p:cNvPr id="26" name="Rectangle 12"/>
          <p:cNvSpPr>
            <a:spLocks noChangeArrowheads="1"/>
          </p:cNvSpPr>
          <p:nvPr/>
        </p:nvSpPr>
        <p:spPr bwMode="auto">
          <a:xfrm>
            <a:off x="7689736" y="3463131"/>
            <a:ext cx="20161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000000"/>
                </a:solidFill>
                <a:ea typeface="楷体_GB2312" pitchFamily="49" charset="-122"/>
              </a:rPr>
              <a:t>国内是无产阶级与资产阶级的矛盾，国外是中国与帝国主义的矛盾</a:t>
            </a:r>
            <a:endParaRPr lang="zh-CN" altLang="en-US" sz="2400" b="1" dirty="0">
              <a:solidFill>
                <a:srgbClr val="000000"/>
              </a:solidFill>
              <a:ea typeface="楷体_GB2312" pitchFamily="49" charset="-122"/>
            </a:endParaRPr>
          </a:p>
        </p:txBody>
      </p:sp>
      <p:sp>
        <p:nvSpPr>
          <p:cNvPr id="27" name="Text Box 13"/>
          <p:cNvSpPr txBox="1">
            <a:spLocks noChangeArrowheads="1"/>
          </p:cNvSpPr>
          <p:nvPr/>
        </p:nvSpPr>
        <p:spPr bwMode="auto">
          <a:xfrm>
            <a:off x="1271427" y="2527300"/>
            <a:ext cx="34355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A44200"/>
                </a:solidFill>
              </a:rPr>
              <a:t>1949.10. —1952.</a:t>
            </a:r>
            <a:r>
              <a:rPr lang="zh-CN" altLang="en-US" sz="2400" b="1" dirty="0">
                <a:solidFill>
                  <a:srgbClr val="A44200"/>
                </a:solidFill>
              </a:rPr>
              <a:t>底</a:t>
            </a:r>
            <a:endParaRPr lang="zh-CN" altLang="en-US" sz="2400" b="1" dirty="0">
              <a:solidFill>
                <a:srgbClr val="A44200"/>
              </a:solidFill>
            </a:endParaRPr>
          </a:p>
        </p:txBody>
      </p:sp>
      <p:sp>
        <p:nvSpPr>
          <p:cNvPr id="28" name="Text Box 14"/>
          <p:cNvSpPr txBox="1">
            <a:spLocks noChangeArrowheads="1"/>
          </p:cNvSpPr>
          <p:nvPr/>
        </p:nvSpPr>
        <p:spPr bwMode="auto">
          <a:xfrm>
            <a:off x="7032465" y="2598738"/>
            <a:ext cx="28857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400" b="1" dirty="0">
                <a:solidFill>
                  <a:srgbClr val="A44200"/>
                </a:solidFill>
              </a:rPr>
              <a:t>1953. —1956.</a:t>
            </a:r>
            <a:r>
              <a:rPr lang="zh-CN" altLang="en-US" sz="2400" b="1" dirty="0">
                <a:solidFill>
                  <a:srgbClr val="A44200"/>
                </a:solidFill>
              </a:rPr>
              <a:t>底</a:t>
            </a:r>
            <a:endParaRPr lang="zh-CN" altLang="en-US" sz="2400" b="1" dirty="0">
              <a:solidFill>
                <a:srgbClr val="A44200"/>
              </a:solidFill>
            </a:endParaRPr>
          </a:p>
        </p:txBody>
      </p:sp>
      <p:sp>
        <p:nvSpPr>
          <p:cNvPr id="29" name="AutoShape 15"/>
          <p:cNvSpPr>
            <a:spLocks noChangeArrowheads="1"/>
          </p:cNvSpPr>
          <p:nvPr/>
        </p:nvSpPr>
        <p:spPr bwMode="auto">
          <a:xfrm>
            <a:off x="3719352" y="4530725"/>
            <a:ext cx="576263" cy="485775"/>
          </a:xfrm>
          <a:prstGeom prst="leftArrow">
            <a:avLst>
              <a:gd name="adj1" fmla="val 50000"/>
              <a:gd name="adj2" fmla="val 29635"/>
            </a:avLst>
          </a:prstGeom>
          <a:solidFill>
            <a:srgbClr val="993366"/>
          </a:solidFill>
          <a:ln w="9525">
            <a:solidFill>
              <a:srgbClr val="5E1253"/>
            </a:solidFill>
            <a:miter lim="800000"/>
          </a:ln>
        </p:spPr>
        <p:txBody>
          <a:bodyPr wrap="none" anchor="ctr"/>
          <a:lstStyle/>
          <a:p>
            <a:endParaRPr lang="zh-CN" altLang="en-US"/>
          </a:p>
        </p:txBody>
      </p:sp>
      <p:sp>
        <p:nvSpPr>
          <p:cNvPr id="30" name="AutoShape 16"/>
          <p:cNvSpPr>
            <a:spLocks noChangeArrowheads="1"/>
          </p:cNvSpPr>
          <p:nvPr/>
        </p:nvSpPr>
        <p:spPr bwMode="auto">
          <a:xfrm>
            <a:off x="6814977" y="4569361"/>
            <a:ext cx="544512" cy="485775"/>
          </a:xfrm>
          <a:prstGeom prst="rightArrow">
            <a:avLst>
              <a:gd name="adj1" fmla="val 50000"/>
              <a:gd name="adj2" fmla="val 28002"/>
            </a:avLst>
          </a:prstGeom>
          <a:solidFill>
            <a:srgbClr val="993366"/>
          </a:solidFill>
          <a:ln w="9525">
            <a:solidFill>
              <a:schemeClr val="tx1"/>
            </a:solidFill>
            <a:miter lim="800000"/>
          </a:ln>
        </p:spPr>
        <p:txBody>
          <a:bodyPr wrap="none" anchor="ctr"/>
          <a:lstStyle/>
          <a:p>
            <a:endParaRPr lang="zh-CN" altLang="en-US"/>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5"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19" dur="1000" fill="hold"/>
                                        <p:tgtEl>
                                          <p:spTgt spid="22"/>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checkerboard(across)">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edge">
                                      <p:cBhvr>
                                        <p:cTn id="38" dur="20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checkerboard(across)">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2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edge">
                                      <p:cBhvr>
                                        <p:cTn id="58" dur="20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linds(horizontal)">
                                      <p:cBhvr>
                                        <p:cTn id="6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5" grpId="0" animBg="1"/>
      <p:bldP spid="26" grpId="0"/>
      <p:bldP spid="27" grpId="0"/>
      <p:bldP spid="28" grpId="0"/>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7"/>
          <p:cNvSpPr/>
          <p:nvPr/>
        </p:nvSpPr>
        <p:spPr>
          <a:xfrm>
            <a:off x="1253490" y="2794000"/>
            <a:ext cx="7188835" cy="1748790"/>
          </a:xfrm>
          <a:custGeom>
            <a:avLst/>
            <a:gdLst>
              <a:gd name="connsiteX0" fmla="*/ 0 w 6781800"/>
              <a:gd name="connsiteY0" fmla="*/ 299838 h 1215160"/>
              <a:gd name="connsiteX1" fmla="*/ 2705100 w 6781800"/>
              <a:gd name="connsiteY1" fmla="*/ 52188 h 1215160"/>
              <a:gd name="connsiteX2" fmla="*/ 5619750 w 6781800"/>
              <a:gd name="connsiteY2" fmla="*/ 1195188 h 1215160"/>
              <a:gd name="connsiteX3" fmla="*/ 6781800 w 6781800"/>
              <a:gd name="connsiteY3" fmla="*/ 757038 h 1215160"/>
              <a:gd name="connsiteX0-1" fmla="*/ 0 w 6038850"/>
              <a:gd name="connsiteY0-2" fmla="*/ 299838 h 1304686"/>
              <a:gd name="connsiteX1-3" fmla="*/ 2705100 w 6038850"/>
              <a:gd name="connsiteY1-4" fmla="*/ 52188 h 1304686"/>
              <a:gd name="connsiteX2-5" fmla="*/ 5619750 w 6038850"/>
              <a:gd name="connsiteY2-6" fmla="*/ 1195188 h 1304686"/>
              <a:gd name="connsiteX3-7" fmla="*/ 6038850 w 6038850"/>
              <a:gd name="connsiteY3-8" fmla="*/ 1176138 h 1304686"/>
              <a:gd name="connsiteX0-9" fmla="*/ 0 w 6038850"/>
              <a:gd name="connsiteY0-10" fmla="*/ 287550 h 1218694"/>
              <a:gd name="connsiteX1-11" fmla="*/ 2705100 w 6038850"/>
              <a:gd name="connsiteY1-12" fmla="*/ 39900 h 1218694"/>
              <a:gd name="connsiteX2-13" fmla="*/ 4832350 w 6038850"/>
              <a:gd name="connsiteY2-14" fmla="*/ 1005100 h 1218694"/>
              <a:gd name="connsiteX3-15" fmla="*/ 6038850 w 6038850"/>
              <a:gd name="connsiteY3-16" fmla="*/ 1163850 h 1218694"/>
              <a:gd name="connsiteX0-17" fmla="*/ 0 w 6038850"/>
              <a:gd name="connsiteY0-18" fmla="*/ 287550 h 1225494"/>
              <a:gd name="connsiteX1-19" fmla="*/ 2705100 w 6038850"/>
              <a:gd name="connsiteY1-20" fmla="*/ 39900 h 1225494"/>
              <a:gd name="connsiteX2-21" fmla="*/ 4832350 w 6038850"/>
              <a:gd name="connsiteY2-22" fmla="*/ 1005100 h 1225494"/>
              <a:gd name="connsiteX3-23" fmla="*/ 6038850 w 6038850"/>
              <a:gd name="connsiteY3-24" fmla="*/ 1163850 h 1225494"/>
            </a:gdLst>
            <a:ahLst/>
            <a:cxnLst>
              <a:cxn ang="0">
                <a:pos x="connsiteX0-1" y="connsiteY0-2"/>
              </a:cxn>
              <a:cxn ang="0">
                <a:pos x="connsiteX1-3" y="connsiteY1-4"/>
              </a:cxn>
              <a:cxn ang="0">
                <a:pos x="connsiteX2-5" y="connsiteY2-6"/>
              </a:cxn>
              <a:cxn ang="0">
                <a:pos x="connsiteX3-7" y="connsiteY3-8"/>
              </a:cxn>
            </a:cxnLst>
            <a:rect l="l" t="t" r="r" b="b"/>
            <a:pathLst>
              <a:path w="6038850" h="1225494">
                <a:moveTo>
                  <a:pt x="0" y="287550"/>
                </a:moveTo>
                <a:cubicBezTo>
                  <a:pt x="884237" y="89112"/>
                  <a:pt x="1899708" y="-79692"/>
                  <a:pt x="2705100" y="39900"/>
                </a:cubicBezTo>
                <a:cubicBezTo>
                  <a:pt x="3510492" y="159492"/>
                  <a:pt x="4371975" y="786025"/>
                  <a:pt x="4832350" y="1005100"/>
                </a:cubicBezTo>
                <a:cubicBezTo>
                  <a:pt x="5292725" y="1224175"/>
                  <a:pt x="5829300" y="1285558"/>
                  <a:pt x="6038850" y="1163850"/>
                </a:cubicBezTo>
              </a:path>
            </a:pathLst>
          </a:custGeom>
          <a:ln w="12700" cmpd="sng">
            <a:solidFill>
              <a:schemeClr val="accent3">
                <a:lumMod val="50000"/>
              </a:schemeClr>
            </a:solidFill>
            <a:prstDash val="dash"/>
          </a:ln>
        </p:spPr>
        <p:style>
          <a:lnRef idx="1">
            <a:schemeClr val="dk1"/>
          </a:lnRef>
          <a:fillRef idx="0">
            <a:schemeClr val="dk1"/>
          </a:fillRef>
          <a:effectRef idx="0">
            <a:schemeClr val="dk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grpSp>
        <p:nvGrpSpPr>
          <p:cNvPr id="16" name="组合 15"/>
          <p:cNvGrpSpPr/>
          <p:nvPr/>
        </p:nvGrpSpPr>
        <p:grpSpPr>
          <a:xfrm>
            <a:off x="8548081" y="3790578"/>
            <a:ext cx="849822" cy="635481"/>
            <a:chOff x="6054436" y="2405136"/>
            <a:chExt cx="849821" cy="635481"/>
          </a:xfrm>
          <a:solidFill>
            <a:srgbClr val="C00000"/>
          </a:solidFill>
          <a:effectLst>
            <a:outerShdw blurRad="50800" dist="38100" dir="5400000" algn="t" rotWithShape="0">
              <a:prstClr val="black">
                <a:alpha val="40000"/>
              </a:prstClr>
            </a:outerShdw>
          </a:effectLst>
        </p:grpSpPr>
        <p:sp>
          <p:nvSpPr>
            <p:cNvPr id="17" name="Freeform 133"/>
            <p:cNvSpPr/>
            <p:nvPr/>
          </p:nvSpPr>
          <p:spPr bwMode="auto">
            <a:xfrm rot="2700000" flipH="1">
              <a:off x="6116557" y="2789035"/>
              <a:ext cx="189461" cy="313703"/>
            </a:xfrm>
            <a:custGeom>
              <a:avLst/>
              <a:gdLst>
                <a:gd name="T0" fmla="*/ 7566 w 397"/>
                <a:gd name="T1" fmla="*/ 1009717 h 659"/>
                <a:gd name="T2" fmla="*/ 0 w 397"/>
                <a:gd name="T3" fmla="*/ 1009717 h 659"/>
                <a:gd name="T4" fmla="*/ 0 w 397"/>
                <a:gd name="T5" fmla="*/ 1009717 h 659"/>
                <a:gd name="T6" fmla="*/ 11348 w 397"/>
                <a:gd name="T7" fmla="*/ 1021020 h 659"/>
                <a:gd name="T8" fmla="*/ 15131 w 397"/>
                <a:gd name="T9" fmla="*/ 1062464 h 659"/>
                <a:gd name="T10" fmla="*/ 18914 w 397"/>
                <a:gd name="T11" fmla="*/ 1069999 h 659"/>
                <a:gd name="T12" fmla="*/ 181575 w 397"/>
                <a:gd name="T13" fmla="*/ 1574858 h 659"/>
                <a:gd name="T14" fmla="*/ 348019 w 397"/>
                <a:gd name="T15" fmla="*/ 1092605 h 659"/>
                <a:gd name="T16" fmla="*/ 650644 w 397"/>
                <a:gd name="T17" fmla="*/ 1661513 h 659"/>
                <a:gd name="T18" fmla="*/ 548508 w 397"/>
                <a:gd name="T19" fmla="*/ 2124928 h 659"/>
                <a:gd name="T20" fmla="*/ 760345 w 397"/>
                <a:gd name="T21" fmla="*/ 2482850 h 659"/>
                <a:gd name="T22" fmla="*/ 650644 w 397"/>
                <a:gd name="T23" fmla="*/ 2275632 h 659"/>
                <a:gd name="T24" fmla="*/ 688472 w 397"/>
                <a:gd name="T25" fmla="*/ 1989294 h 659"/>
                <a:gd name="T26" fmla="*/ 866264 w 397"/>
                <a:gd name="T27" fmla="*/ 1740632 h 659"/>
                <a:gd name="T28" fmla="*/ 1028925 w 397"/>
                <a:gd name="T29" fmla="*/ 1454295 h 659"/>
                <a:gd name="T30" fmla="*/ 1059187 w 397"/>
                <a:gd name="T31" fmla="*/ 1363872 h 659"/>
                <a:gd name="T32" fmla="*/ 1161323 w 397"/>
                <a:gd name="T33" fmla="*/ 1823520 h 659"/>
                <a:gd name="T34" fmla="*/ 1229414 w 397"/>
                <a:gd name="T35" fmla="*/ 1529647 h 659"/>
                <a:gd name="T36" fmla="*/ 1399640 w 397"/>
                <a:gd name="T37" fmla="*/ 745985 h 659"/>
                <a:gd name="T38" fmla="*/ 714951 w 397"/>
                <a:gd name="T39" fmla="*/ 0 h 659"/>
                <a:gd name="T40" fmla="*/ 11348 w 397"/>
                <a:gd name="T41" fmla="*/ 956971 h 659"/>
                <a:gd name="T42" fmla="*/ 7566 w 397"/>
                <a:gd name="T43" fmla="*/ 1009717 h 6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59">
                  <a:moveTo>
                    <a:pt x="2" y="268"/>
                  </a:moveTo>
                  <a:cubicBezTo>
                    <a:pt x="2" y="267"/>
                    <a:pt x="0" y="264"/>
                    <a:pt x="0" y="268"/>
                  </a:cubicBezTo>
                  <a:cubicBezTo>
                    <a:pt x="0" y="268"/>
                    <a:pt x="0" y="268"/>
                    <a:pt x="0" y="268"/>
                  </a:cubicBezTo>
                  <a:cubicBezTo>
                    <a:pt x="0" y="269"/>
                    <a:pt x="2" y="270"/>
                    <a:pt x="3" y="271"/>
                  </a:cubicBezTo>
                  <a:cubicBezTo>
                    <a:pt x="3" y="275"/>
                    <a:pt x="4" y="278"/>
                    <a:pt x="4" y="282"/>
                  </a:cubicBezTo>
                  <a:cubicBezTo>
                    <a:pt x="5" y="283"/>
                    <a:pt x="5" y="283"/>
                    <a:pt x="5" y="284"/>
                  </a:cubicBezTo>
                  <a:cubicBezTo>
                    <a:pt x="10" y="335"/>
                    <a:pt x="25" y="381"/>
                    <a:pt x="48" y="418"/>
                  </a:cubicBezTo>
                  <a:cubicBezTo>
                    <a:pt x="23" y="377"/>
                    <a:pt x="37" y="299"/>
                    <a:pt x="92" y="290"/>
                  </a:cubicBezTo>
                  <a:cubicBezTo>
                    <a:pt x="158" y="280"/>
                    <a:pt x="169" y="399"/>
                    <a:pt x="172" y="441"/>
                  </a:cubicBezTo>
                  <a:cubicBezTo>
                    <a:pt x="174" y="484"/>
                    <a:pt x="145" y="521"/>
                    <a:pt x="145" y="564"/>
                  </a:cubicBezTo>
                  <a:cubicBezTo>
                    <a:pt x="145" y="613"/>
                    <a:pt x="170" y="653"/>
                    <a:pt x="201" y="659"/>
                  </a:cubicBezTo>
                  <a:cubicBezTo>
                    <a:pt x="187" y="656"/>
                    <a:pt x="174" y="616"/>
                    <a:pt x="172" y="604"/>
                  </a:cubicBezTo>
                  <a:cubicBezTo>
                    <a:pt x="168" y="580"/>
                    <a:pt x="175" y="551"/>
                    <a:pt x="182" y="528"/>
                  </a:cubicBezTo>
                  <a:cubicBezTo>
                    <a:pt x="190" y="501"/>
                    <a:pt x="211" y="483"/>
                    <a:pt x="229" y="462"/>
                  </a:cubicBezTo>
                  <a:cubicBezTo>
                    <a:pt x="247" y="440"/>
                    <a:pt x="262" y="414"/>
                    <a:pt x="272" y="386"/>
                  </a:cubicBezTo>
                  <a:cubicBezTo>
                    <a:pt x="275" y="378"/>
                    <a:pt x="278" y="370"/>
                    <a:pt x="280" y="362"/>
                  </a:cubicBezTo>
                  <a:cubicBezTo>
                    <a:pt x="284" y="420"/>
                    <a:pt x="307" y="484"/>
                    <a:pt x="307" y="484"/>
                  </a:cubicBezTo>
                  <a:cubicBezTo>
                    <a:pt x="299" y="437"/>
                    <a:pt x="325" y="406"/>
                    <a:pt x="325" y="406"/>
                  </a:cubicBezTo>
                  <a:cubicBezTo>
                    <a:pt x="397" y="291"/>
                    <a:pt x="370" y="198"/>
                    <a:pt x="370" y="198"/>
                  </a:cubicBezTo>
                  <a:cubicBezTo>
                    <a:pt x="351" y="85"/>
                    <a:pt x="277" y="0"/>
                    <a:pt x="189" y="0"/>
                  </a:cubicBezTo>
                  <a:cubicBezTo>
                    <a:pt x="87" y="0"/>
                    <a:pt x="3" y="114"/>
                    <a:pt x="3" y="254"/>
                  </a:cubicBezTo>
                  <a:cubicBezTo>
                    <a:pt x="3" y="258"/>
                    <a:pt x="2" y="263"/>
                    <a:pt x="2" y="268"/>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37" name="Freeform 134"/>
            <p:cNvSpPr/>
            <p:nvPr/>
          </p:nvSpPr>
          <p:spPr bwMode="auto">
            <a:xfrm rot="2700000" flipH="1">
              <a:off x="6176406" y="2803550"/>
              <a:ext cx="154413" cy="197568"/>
            </a:xfrm>
            <a:custGeom>
              <a:avLst/>
              <a:gdLst>
                <a:gd name="T0" fmla="*/ 581760 w 324"/>
                <a:gd name="T1" fmla="*/ 0 h 415"/>
                <a:gd name="T2" fmla="*/ 1148410 w 324"/>
                <a:gd name="T3" fmla="*/ 648083 h 415"/>
                <a:gd name="T4" fmla="*/ 1152187 w 324"/>
                <a:gd name="T5" fmla="*/ 655619 h 415"/>
                <a:gd name="T6" fmla="*/ 1152187 w 324"/>
                <a:gd name="T7" fmla="*/ 663154 h 415"/>
                <a:gd name="T8" fmla="*/ 1042635 w 324"/>
                <a:gd name="T9" fmla="*/ 1273558 h 415"/>
                <a:gd name="T10" fmla="*/ 963304 w 324"/>
                <a:gd name="T11" fmla="*/ 983428 h 415"/>
                <a:gd name="T12" fmla="*/ 868863 w 324"/>
                <a:gd name="T13" fmla="*/ 1137913 h 415"/>
                <a:gd name="T14" fmla="*/ 642203 w 324"/>
                <a:gd name="T15" fmla="*/ 1552384 h 415"/>
                <a:gd name="T16" fmla="*/ 630870 w 324"/>
                <a:gd name="T17" fmla="*/ 1563688 h 415"/>
                <a:gd name="T18" fmla="*/ 630870 w 324"/>
                <a:gd name="T19" fmla="*/ 1541080 h 415"/>
                <a:gd name="T20" fmla="*/ 245548 w 324"/>
                <a:gd name="T21" fmla="*/ 859086 h 415"/>
                <a:gd name="T22" fmla="*/ 196439 w 324"/>
                <a:gd name="T23" fmla="*/ 862854 h 415"/>
                <a:gd name="T24" fmla="*/ 7555 w 324"/>
                <a:gd name="T25" fmla="*/ 964588 h 415"/>
                <a:gd name="T26" fmla="*/ 3778 w 324"/>
                <a:gd name="T27" fmla="*/ 945749 h 415"/>
                <a:gd name="T28" fmla="*/ 3778 w 324"/>
                <a:gd name="T29" fmla="*/ 938213 h 415"/>
                <a:gd name="T30" fmla="*/ 0 w 324"/>
                <a:gd name="T31" fmla="*/ 900534 h 415"/>
                <a:gd name="T32" fmla="*/ 0 w 324"/>
                <a:gd name="T33" fmla="*/ 889230 h 415"/>
                <a:gd name="T34" fmla="*/ 0 w 324"/>
                <a:gd name="T35" fmla="*/ 840247 h 415"/>
                <a:gd name="T36" fmla="*/ 581760 w 324"/>
                <a:gd name="T37" fmla="*/ 0 h 4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4" h="415">
                  <a:moveTo>
                    <a:pt x="154" y="0"/>
                  </a:moveTo>
                  <a:cubicBezTo>
                    <a:pt x="225" y="0"/>
                    <a:pt x="288" y="73"/>
                    <a:pt x="304" y="172"/>
                  </a:cubicBezTo>
                  <a:cubicBezTo>
                    <a:pt x="305" y="174"/>
                    <a:pt x="305" y="174"/>
                    <a:pt x="305" y="174"/>
                  </a:cubicBezTo>
                  <a:cubicBezTo>
                    <a:pt x="305" y="176"/>
                    <a:pt x="305" y="176"/>
                    <a:pt x="305" y="176"/>
                  </a:cubicBezTo>
                  <a:cubicBezTo>
                    <a:pt x="306" y="179"/>
                    <a:pt x="324" y="248"/>
                    <a:pt x="276" y="338"/>
                  </a:cubicBezTo>
                  <a:cubicBezTo>
                    <a:pt x="276" y="335"/>
                    <a:pt x="256" y="263"/>
                    <a:pt x="255" y="261"/>
                  </a:cubicBezTo>
                  <a:cubicBezTo>
                    <a:pt x="256" y="270"/>
                    <a:pt x="235" y="292"/>
                    <a:pt x="230" y="302"/>
                  </a:cubicBezTo>
                  <a:cubicBezTo>
                    <a:pt x="209" y="338"/>
                    <a:pt x="198" y="379"/>
                    <a:pt x="170" y="412"/>
                  </a:cubicBezTo>
                  <a:cubicBezTo>
                    <a:pt x="169" y="413"/>
                    <a:pt x="168" y="414"/>
                    <a:pt x="167" y="415"/>
                  </a:cubicBezTo>
                  <a:cubicBezTo>
                    <a:pt x="167" y="413"/>
                    <a:pt x="167" y="411"/>
                    <a:pt x="167" y="409"/>
                  </a:cubicBezTo>
                  <a:cubicBezTo>
                    <a:pt x="159" y="260"/>
                    <a:pt x="107" y="228"/>
                    <a:pt x="65" y="228"/>
                  </a:cubicBezTo>
                  <a:cubicBezTo>
                    <a:pt x="61" y="228"/>
                    <a:pt x="57" y="229"/>
                    <a:pt x="52" y="229"/>
                  </a:cubicBezTo>
                  <a:cubicBezTo>
                    <a:pt x="33" y="232"/>
                    <a:pt x="15" y="242"/>
                    <a:pt x="2" y="256"/>
                  </a:cubicBezTo>
                  <a:cubicBezTo>
                    <a:pt x="2" y="254"/>
                    <a:pt x="1" y="253"/>
                    <a:pt x="1" y="251"/>
                  </a:cubicBezTo>
                  <a:cubicBezTo>
                    <a:pt x="1" y="249"/>
                    <a:pt x="1" y="249"/>
                    <a:pt x="1" y="249"/>
                  </a:cubicBezTo>
                  <a:cubicBezTo>
                    <a:pt x="1" y="246"/>
                    <a:pt x="1" y="242"/>
                    <a:pt x="0" y="239"/>
                  </a:cubicBezTo>
                  <a:cubicBezTo>
                    <a:pt x="0" y="239"/>
                    <a:pt x="0" y="236"/>
                    <a:pt x="0" y="236"/>
                  </a:cubicBezTo>
                  <a:cubicBezTo>
                    <a:pt x="0" y="231"/>
                    <a:pt x="0" y="227"/>
                    <a:pt x="0" y="223"/>
                  </a:cubicBezTo>
                  <a:cubicBezTo>
                    <a:pt x="0" y="100"/>
                    <a:pt x="69" y="0"/>
                    <a:pt x="154"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38" name="Freeform 135"/>
            <p:cNvSpPr/>
            <p:nvPr/>
          </p:nvSpPr>
          <p:spPr bwMode="auto">
            <a:xfrm rot="2700000" flipH="1">
              <a:off x="6216128" y="2815389"/>
              <a:ext cx="101140" cy="142811"/>
            </a:xfrm>
            <a:custGeom>
              <a:avLst/>
              <a:gdLst>
                <a:gd name="T0" fmla="*/ 162607 w 212"/>
                <a:gd name="T1" fmla="*/ 535009 h 300"/>
                <a:gd name="T2" fmla="*/ 128573 w 212"/>
                <a:gd name="T3" fmla="*/ 535009 h 300"/>
                <a:gd name="T4" fmla="*/ 3782 w 212"/>
                <a:gd name="T5" fmla="*/ 599059 h 300"/>
                <a:gd name="T6" fmla="*/ 3782 w 212"/>
                <a:gd name="T7" fmla="*/ 587756 h 300"/>
                <a:gd name="T8" fmla="*/ 3782 w 212"/>
                <a:gd name="T9" fmla="*/ 583988 h 300"/>
                <a:gd name="T10" fmla="*/ 0 w 212"/>
                <a:gd name="T11" fmla="*/ 557615 h 300"/>
                <a:gd name="T12" fmla="*/ 0 w 212"/>
                <a:gd name="T13" fmla="*/ 550079 h 300"/>
                <a:gd name="T14" fmla="*/ 0 w 212"/>
                <a:gd name="T15" fmla="*/ 523706 h 300"/>
                <a:gd name="T16" fmla="*/ 381936 w 212"/>
                <a:gd name="T17" fmla="*/ 0 h 300"/>
                <a:gd name="T18" fmla="*/ 752528 w 212"/>
                <a:gd name="T19" fmla="*/ 403140 h 300"/>
                <a:gd name="T20" fmla="*/ 756309 w 212"/>
                <a:gd name="T21" fmla="*/ 406908 h 300"/>
                <a:gd name="T22" fmla="*/ 756309 w 212"/>
                <a:gd name="T23" fmla="*/ 410676 h 300"/>
                <a:gd name="T24" fmla="*/ 684460 w 212"/>
                <a:gd name="T25" fmla="*/ 791210 h 300"/>
                <a:gd name="T26" fmla="*/ 631518 w 212"/>
                <a:gd name="T27" fmla="*/ 610362 h 300"/>
                <a:gd name="T28" fmla="*/ 567232 w 212"/>
                <a:gd name="T29" fmla="*/ 704554 h 300"/>
                <a:gd name="T30" fmla="*/ 457567 w 212"/>
                <a:gd name="T31" fmla="*/ 1130300 h 300"/>
                <a:gd name="T32" fmla="*/ 162607 w 212"/>
                <a:gd name="T33" fmla="*/ 535009 h 3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300">
                  <a:moveTo>
                    <a:pt x="43" y="142"/>
                  </a:moveTo>
                  <a:cubicBezTo>
                    <a:pt x="40" y="142"/>
                    <a:pt x="37" y="142"/>
                    <a:pt x="34" y="142"/>
                  </a:cubicBezTo>
                  <a:cubicBezTo>
                    <a:pt x="21" y="144"/>
                    <a:pt x="10" y="150"/>
                    <a:pt x="1" y="159"/>
                  </a:cubicBezTo>
                  <a:cubicBezTo>
                    <a:pt x="1" y="158"/>
                    <a:pt x="1" y="157"/>
                    <a:pt x="1" y="156"/>
                  </a:cubicBezTo>
                  <a:cubicBezTo>
                    <a:pt x="1" y="155"/>
                    <a:pt x="1" y="155"/>
                    <a:pt x="1" y="155"/>
                  </a:cubicBezTo>
                  <a:cubicBezTo>
                    <a:pt x="0" y="152"/>
                    <a:pt x="0" y="150"/>
                    <a:pt x="0" y="148"/>
                  </a:cubicBezTo>
                  <a:cubicBezTo>
                    <a:pt x="0" y="146"/>
                    <a:pt x="0" y="146"/>
                    <a:pt x="0" y="146"/>
                  </a:cubicBezTo>
                  <a:cubicBezTo>
                    <a:pt x="0" y="143"/>
                    <a:pt x="0" y="141"/>
                    <a:pt x="0" y="139"/>
                  </a:cubicBezTo>
                  <a:cubicBezTo>
                    <a:pt x="0" y="62"/>
                    <a:pt x="45" y="0"/>
                    <a:pt x="101" y="0"/>
                  </a:cubicBezTo>
                  <a:cubicBezTo>
                    <a:pt x="147" y="0"/>
                    <a:pt x="189" y="45"/>
                    <a:pt x="199" y="107"/>
                  </a:cubicBezTo>
                  <a:cubicBezTo>
                    <a:pt x="200" y="108"/>
                    <a:pt x="200" y="108"/>
                    <a:pt x="200" y="108"/>
                  </a:cubicBezTo>
                  <a:cubicBezTo>
                    <a:pt x="200" y="109"/>
                    <a:pt x="200" y="109"/>
                    <a:pt x="200" y="109"/>
                  </a:cubicBezTo>
                  <a:cubicBezTo>
                    <a:pt x="201" y="111"/>
                    <a:pt x="212" y="154"/>
                    <a:pt x="181" y="210"/>
                  </a:cubicBezTo>
                  <a:cubicBezTo>
                    <a:pt x="181" y="208"/>
                    <a:pt x="167" y="164"/>
                    <a:pt x="167" y="162"/>
                  </a:cubicBezTo>
                  <a:cubicBezTo>
                    <a:pt x="168" y="168"/>
                    <a:pt x="154" y="181"/>
                    <a:pt x="150" y="187"/>
                  </a:cubicBezTo>
                  <a:cubicBezTo>
                    <a:pt x="137" y="210"/>
                    <a:pt x="126" y="275"/>
                    <a:pt x="121" y="300"/>
                  </a:cubicBezTo>
                  <a:cubicBezTo>
                    <a:pt x="121" y="300"/>
                    <a:pt x="94" y="134"/>
                    <a:pt x="43" y="142"/>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0" name="Freeform 107"/>
            <p:cNvSpPr/>
            <p:nvPr/>
          </p:nvSpPr>
          <p:spPr bwMode="auto">
            <a:xfrm rot="2700000" flipH="1">
              <a:off x="6219230" y="2554544"/>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1" name="Freeform 107"/>
            <p:cNvSpPr/>
            <p:nvPr/>
          </p:nvSpPr>
          <p:spPr bwMode="auto">
            <a:xfrm rot="2700000">
              <a:off x="6369742" y="2705056"/>
              <a:ext cx="183510" cy="293579"/>
            </a:xfrm>
            <a:custGeom>
              <a:avLst/>
              <a:gdLst>
                <a:gd name="T0" fmla="*/ 587375 w 312"/>
                <a:gd name="T1" fmla="*/ 0 h 495"/>
                <a:gd name="T2" fmla="*/ 1174750 w 312"/>
                <a:gd name="T3" fmla="*/ 597631 h 495"/>
                <a:gd name="T4" fmla="*/ 1174750 w 312"/>
                <a:gd name="T5" fmla="*/ 612666 h 495"/>
                <a:gd name="T6" fmla="*/ 1174750 w 312"/>
                <a:gd name="T7" fmla="*/ 612666 h 495"/>
                <a:gd name="T8" fmla="*/ 798228 w 312"/>
                <a:gd name="T9" fmla="*/ 1804170 h 495"/>
                <a:gd name="T10" fmla="*/ 779401 w 312"/>
                <a:gd name="T11" fmla="*/ 1826722 h 495"/>
                <a:gd name="T12" fmla="*/ 779401 w 312"/>
                <a:gd name="T13" fmla="*/ 1826722 h 495"/>
                <a:gd name="T14" fmla="*/ 779401 w 312"/>
                <a:gd name="T15" fmla="*/ 1826722 h 495"/>
                <a:gd name="T16" fmla="*/ 692801 w 312"/>
                <a:gd name="T17" fmla="*/ 1860550 h 495"/>
                <a:gd name="T18" fmla="*/ 579845 w 312"/>
                <a:gd name="T19" fmla="*/ 1762824 h 495"/>
                <a:gd name="T20" fmla="*/ 587375 w 312"/>
                <a:gd name="T21" fmla="*/ 1740272 h 495"/>
                <a:gd name="T22" fmla="*/ 587375 w 312"/>
                <a:gd name="T23" fmla="*/ 1740272 h 495"/>
                <a:gd name="T24" fmla="*/ 621262 w 312"/>
                <a:gd name="T25" fmla="*/ 1559855 h 495"/>
                <a:gd name="T26" fmla="*/ 459357 w 312"/>
                <a:gd name="T27" fmla="*/ 1168952 h 495"/>
                <a:gd name="T28" fmla="*/ 459357 w 312"/>
                <a:gd name="T29" fmla="*/ 1165193 h 495"/>
                <a:gd name="T30" fmla="*/ 158139 w 312"/>
                <a:gd name="T31" fmla="*/ 992293 h 495"/>
                <a:gd name="T32" fmla="*/ 0 w 312"/>
                <a:gd name="T33" fmla="*/ 590114 h 495"/>
                <a:gd name="T34" fmla="*/ 587375 w 312"/>
                <a:gd name="T35" fmla="*/ 0 h 4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connsiteX0" fmla="*/ 5000 w 10000"/>
                <a:gd name="connsiteY0" fmla="*/ 0 h 10000"/>
                <a:gd name="connsiteX1" fmla="*/ 10000 w 10000"/>
                <a:gd name="connsiteY1" fmla="*/ 3212 h 10000"/>
                <a:gd name="connsiteX2" fmla="*/ 10000 w 10000"/>
                <a:gd name="connsiteY2" fmla="*/ 3293 h 10000"/>
                <a:gd name="connsiteX3" fmla="*/ 10000 w 10000"/>
                <a:gd name="connsiteY3" fmla="*/ 3293 h 10000"/>
                <a:gd name="connsiteX4" fmla="*/ 6795 w 10000"/>
                <a:gd name="connsiteY4" fmla="*/ 9697 h 10000"/>
                <a:gd name="connsiteX5" fmla="*/ 6635 w 10000"/>
                <a:gd name="connsiteY5" fmla="*/ 9818 h 10000"/>
                <a:gd name="connsiteX6" fmla="*/ 6635 w 10000"/>
                <a:gd name="connsiteY6" fmla="*/ 9818 h 10000"/>
                <a:gd name="connsiteX7" fmla="*/ 6635 w 10000"/>
                <a:gd name="connsiteY7" fmla="*/ 9818 h 10000"/>
                <a:gd name="connsiteX8" fmla="*/ 5897 w 10000"/>
                <a:gd name="connsiteY8" fmla="*/ 10000 h 10000"/>
                <a:gd name="connsiteX9" fmla="*/ 4936 w 10000"/>
                <a:gd name="connsiteY9" fmla="*/ 9475 h 10000"/>
                <a:gd name="connsiteX10" fmla="*/ 5000 w 10000"/>
                <a:gd name="connsiteY10" fmla="*/ 9354 h 10000"/>
                <a:gd name="connsiteX11" fmla="*/ 5288 w 10000"/>
                <a:gd name="connsiteY11" fmla="*/ 8384 h 10000"/>
                <a:gd name="connsiteX12" fmla="*/ 3910 w 10000"/>
                <a:gd name="connsiteY12" fmla="*/ 6283 h 10000"/>
                <a:gd name="connsiteX13" fmla="*/ 3910 w 10000"/>
                <a:gd name="connsiteY13" fmla="*/ 6263 h 10000"/>
                <a:gd name="connsiteX14" fmla="*/ 1346 w 10000"/>
                <a:gd name="connsiteY14" fmla="*/ 5333 h 10000"/>
                <a:gd name="connsiteX15" fmla="*/ 0 w 10000"/>
                <a:gd name="connsiteY15" fmla="*/ 3172 h 10000"/>
                <a:gd name="connsiteX16" fmla="*/ 5000 w 10000"/>
                <a:gd name="connsiteY16" fmla="*/ 0 h 10000"/>
                <a:gd name="connsiteX0-1" fmla="*/ 5000 w 10000"/>
                <a:gd name="connsiteY0-2" fmla="*/ 0 h 10000"/>
                <a:gd name="connsiteX1-3" fmla="*/ 10000 w 10000"/>
                <a:gd name="connsiteY1-4" fmla="*/ 3212 h 10000"/>
                <a:gd name="connsiteX2-5" fmla="*/ 10000 w 10000"/>
                <a:gd name="connsiteY2-6" fmla="*/ 3293 h 10000"/>
                <a:gd name="connsiteX3-7" fmla="*/ 10000 w 10000"/>
                <a:gd name="connsiteY3-8" fmla="*/ 3293 h 10000"/>
                <a:gd name="connsiteX4-9" fmla="*/ 6795 w 10000"/>
                <a:gd name="connsiteY4-10" fmla="*/ 9697 h 10000"/>
                <a:gd name="connsiteX5-11" fmla="*/ 6635 w 10000"/>
                <a:gd name="connsiteY5-12" fmla="*/ 9818 h 10000"/>
                <a:gd name="connsiteX6-13" fmla="*/ 6635 w 10000"/>
                <a:gd name="connsiteY6-14" fmla="*/ 9818 h 10000"/>
                <a:gd name="connsiteX7-15" fmla="*/ 6635 w 10000"/>
                <a:gd name="connsiteY7-16" fmla="*/ 9818 h 10000"/>
                <a:gd name="connsiteX8-17" fmla="*/ 5897 w 10000"/>
                <a:gd name="connsiteY8-18" fmla="*/ 10000 h 10000"/>
                <a:gd name="connsiteX9-19" fmla="*/ 4936 w 10000"/>
                <a:gd name="connsiteY9-20" fmla="*/ 9475 h 10000"/>
                <a:gd name="connsiteX10-21" fmla="*/ 5288 w 10000"/>
                <a:gd name="connsiteY10-22" fmla="*/ 8384 h 10000"/>
                <a:gd name="connsiteX11-23" fmla="*/ 3910 w 10000"/>
                <a:gd name="connsiteY11-24" fmla="*/ 6283 h 10000"/>
                <a:gd name="connsiteX12-25" fmla="*/ 3910 w 10000"/>
                <a:gd name="connsiteY12-26" fmla="*/ 6263 h 10000"/>
                <a:gd name="connsiteX13-27" fmla="*/ 1346 w 10000"/>
                <a:gd name="connsiteY13-28" fmla="*/ 5333 h 10000"/>
                <a:gd name="connsiteX14-29" fmla="*/ 0 w 10000"/>
                <a:gd name="connsiteY14-30" fmla="*/ 3172 h 10000"/>
                <a:gd name="connsiteX15-31" fmla="*/ 5000 w 10000"/>
                <a:gd name="connsiteY15-32" fmla="*/ 0 h 10000"/>
                <a:gd name="connsiteX0-33" fmla="*/ 5000 w 10000"/>
                <a:gd name="connsiteY0-34" fmla="*/ 0 h 10086"/>
                <a:gd name="connsiteX1-35" fmla="*/ 10000 w 10000"/>
                <a:gd name="connsiteY1-36" fmla="*/ 3212 h 10086"/>
                <a:gd name="connsiteX2-37" fmla="*/ 10000 w 10000"/>
                <a:gd name="connsiteY2-38" fmla="*/ 3293 h 10086"/>
                <a:gd name="connsiteX3-39" fmla="*/ 10000 w 10000"/>
                <a:gd name="connsiteY3-40" fmla="*/ 3293 h 10086"/>
                <a:gd name="connsiteX4-41" fmla="*/ 6795 w 10000"/>
                <a:gd name="connsiteY4-42" fmla="*/ 9697 h 10086"/>
                <a:gd name="connsiteX5-43" fmla="*/ 6635 w 10000"/>
                <a:gd name="connsiteY5-44" fmla="*/ 9818 h 10086"/>
                <a:gd name="connsiteX6-45" fmla="*/ 6635 w 10000"/>
                <a:gd name="connsiteY6-46" fmla="*/ 9818 h 10086"/>
                <a:gd name="connsiteX7-47" fmla="*/ 6635 w 10000"/>
                <a:gd name="connsiteY7-48" fmla="*/ 9818 h 10086"/>
                <a:gd name="connsiteX8-49" fmla="*/ 5897 w 10000"/>
                <a:gd name="connsiteY8-50" fmla="*/ 10000 h 10086"/>
                <a:gd name="connsiteX9-51" fmla="*/ 5288 w 10000"/>
                <a:gd name="connsiteY9-52" fmla="*/ 8384 h 10086"/>
                <a:gd name="connsiteX10-53" fmla="*/ 3910 w 10000"/>
                <a:gd name="connsiteY10-54" fmla="*/ 6283 h 10086"/>
                <a:gd name="connsiteX11-55" fmla="*/ 3910 w 10000"/>
                <a:gd name="connsiteY11-56" fmla="*/ 6263 h 10086"/>
                <a:gd name="connsiteX12-57" fmla="*/ 1346 w 10000"/>
                <a:gd name="connsiteY12-58" fmla="*/ 5333 h 10086"/>
                <a:gd name="connsiteX13-59" fmla="*/ 0 w 10000"/>
                <a:gd name="connsiteY13-60" fmla="*/ 3172 h 10086"/>
                <a:gd name="connsiteX14-61" fmla="*/ 5000 w 10000"/>
                <a:gd name="connsiteY14-62" fmla="*/ 0 h 1008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0000" h="10086">
                  <a:moveTo>
                    <a:pt x="5000" y="0"/>
                  </a:moveTo>
                  <a:cubicBezTo>
                    <a:pt x="7756" y="0"/>
                    <a:pt x="10000" y="1455"/>
                    <a:pt x="10000" y="3212"/>
                  </a:cubicBezTo>
                  <a:lnTo>
                    <a:pt x="10000" y="3293"/>
                  </a:lnTo>
                  <a:lnTo>
                    <a:pt x="10000" y="3293"/>
                  </a:lnTo>
                  <a:cubicBezTo>
                    <a:pt x="10000" y="5717"/>
                    <a:pt x="8814" y="7859"/>
                    <a:pt x="6795" y="9697"/>
                  </a:cubicBezTo>
                  <a:cubicBezTo>
                    <a:pt x="6731" y="9737"/>
                    <a:pt x="6699" y="9778"/>
                    <a:pt x="6635" y="9818"/>
                  </a:cubicBezTo>
                  <a:lnTo>
                    <a:pt x="6635" y="9818"/>
                  </a:lnTo>
                  <a:lnTo>
                    <a:pt x="6635" y="9818"/>
                  </a:lnTo>
                  <a:cubicBezTo>
                    <a:pt x="6442" y="9919"/>
                    <a:pt x="6121" y="10239"/>
                    <a:pt x="5897" y="10000"/>
                  </a:cubicBezTo>
                  <a:cubicBezTo>
                    <a:pt x="5673" y="9761"/>
                    <a:pt x="5619" y="9003"/>
                    <a:pt x="5288" y="8384"/>
                  </a:cubicBezTo>
                  <a:cubicBezTo>
                    <a:pt x="5064" y="7556"/>
                    <a:pt x="4744" y="6848"/>
                    <a:pt x="3910" y="6283"/>
                  </a:cubicBezTo>
                  <a:lnTo>
                    <a:pt x="3910" y="6263"/>
                  </a:lnTo>
                  <a:cubicBezTo>
                    <a:pt x="3237" y="5818"/>
                    <a:pt x="2340" y="5475"/>
                    <a:pt x="1346" y="5333"/>
                  </a:cubicBezTo>
                  <a:cubicBezTo>
                    <a:pt x="513" y="4768"/>
                    <a:pt x="0" y="4000"/>
                    <a:pt x="0" y="3172"/>
                  </a:cubicBezTo>
                  <a:cubicBezTo>
                    <a:pt x="0" y="1414"/>
                    <a:pt x="2244" y="0"/>
                    <a:pt x="5000" y="0"/>
                  </a:cubicBez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2" name="Freeform 108"/>
            <p:cNvSpPr/>
            <p:nvPr/>
          </p:nvSpPr>
          <p:spPr bwMode="auto">
            <a:xfrm rot="2700000">
              <a:off x="6407803" y="2259335"/>
              <a:ext cx="350653" cy="642255"/>
            </a:xfrm>
            <a:custGeom>
              <a:avLst/>
              <a:gdLst>
                <a:gd name="T0" fmla="*/ 1122363 w 596"/>
                <a:gd name="T1" fmla="*/ 4105275 h 1092"/>
                <a:gd name="T2" fmla="*/ 598844 w 596"/>
                <a:gd name="T3" fmla="*/ 4105275 h 1092"/>
                <a:gd name="T4" fmla="*/ 79093 w 596"/>
                <a:gd name="T5" fmla="*/ 1928577 h 1092"/>
                <a:gd name="T6" fmla="*/ 1122363 w 596"/>
                <a:gd name="T7" fmla="*/ 0 h 1092"/>
                <a:gd name="T8" fmla="*/ 1126129 w 596"/>
                <a:gd name="T9" fmla="*/ 0 h 1092"/>
                <a:gd name="T10" fmla="*/ 2165632 w 596"/>
                <a:gd name="T11" fmla="*/ 1928577 h 1092"/>
                <a:gd name="T12" fmla="*/ 1645881 w 596"/>
                <a:gd name="T13" fmla="*/ 4105275 h 1092"/>
                <a:gd name="T14" fmla="*/ 1122363 w 596"/>
                <a:gd name="T15" fmla="*/ 4105275 h 10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6" h="1092">
                  <a:moveTo>
                    <a:pt x="298" y="1092"/>
                  </a:moveTo>
                  <a:cubicBezTo>
                    <a:pt x="159" y="1092"/>
                    <a:pt x="159" y="1092"/>
                    <a:pt x="159" y="1092"/>
                  </a:cubicBezTo>
                  <a:cubicBezTo>
                    <a:pt x="31" y="824"/>
                    <a:pt x="21" y="513"/>
                    <a:pt x="21" y="513"/>
                  </a:cubicBezTo>
                  <a:cubicBezTo>
                    <a:pt x="0" y="212"/>
                    <a:pt x="298" y="0"/>
                    <a:pt x="298" y="0"/>
                  </a:cubicBezTo>
                  <a:cubicBezTo>
                    <a:pt x="299" y="0"/>
                    <a:pt x="299" y="0"/>
                    <a:pt x="299" y="0"/>
                  </a:cubicBezTo>
                  <a:cubicBezTo>
                    <a:pt x="299" y="0"/>
                    <a:pt x="596" y="212"/>
                    <a:pt x="575" y="513"/>
                  </a:cubicBezTo>
                  <a:cubicBezTo>
                    <a:pt x="575" y="513"/>
                    <a:pt x="566" y="824"/>
                    <a:pt x="437" y="1092"/>
                  </a:cubicBezTo>
                  <a:lnTo>
                    <a:pt x="298" y="1092"/>
                  </a:lnTo>
                  <a:close/>
                </a:path>
              </a:pathLst>
            </a:cu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5" name="Oval 113"/>
            <p:cNvSpPr>
              <a:spLocks noChangeArrowheads="1"/>
            </p:cNvSpPr>
            <p:nvPr/>
          </p:nvSpPr>
          <p:spPr bwMode="auto">
            <a:xfrm rot="2700000">
              <a:off x="6568043" y="2481147"/>
              <a:ext cx="117123" cy="114085"/>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6" name="Oval 116"/>
            <p:cNvSpPr>
              <a:spLocks noChangeArrowheads="1"/>
            </p:cNvSpPr>
            <p:nvPr/>
          </p:nvSpPr>
          <p:spPr bwMode="auto">
            <a:xfrm rot="2700000">
              <a:off x="6500229" y="2593093"/>
              <a:ext cx="70303" cy="72640"/>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7" name="Oval 119"/>
            <p:cNvSpPr>
              <a:spLocks noChangeArrowheads="1"/>
            </p:cNvSpPr>
            <p:nvPr/>
          </p:nvSpPr>
          <p:spPr bwMode="auto">
            <a:xfrm rot="2700000">
              <a:off x="6447912" y="2674106"/>
              <a:ext cx="43239" cy="42313"/>
            </a:xfrm>
            <a:prstGeom prst="ellipse">
              <a:avLst/>
            </a:prstGeom>
            <a:grp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sp>
          <p:nvSpPr>
            <p:cNvPr id="48" name="Rectangle 27"/>
            <p:cNvSpPr/>
            <p:nvPr/>
          </p:nvSpPr>
          <p:spPr>
            <a:xfrm rot="2700000">
              <a:off x="6301683" y="2797997"/>
              <a:ext cx="71523" cy="43830"/>
            </a:xfrm>
            <a:prstGeom prst="rect">
              <a:avLst/>
            </a:prstGeom>
            <a:grpFill/>
            <a:ln>
              <a:noFill/>
            </a:ln>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C00000"/>
                </a:solidFill>
                <a:effectLst/>
                <a:uLnTx/>
                <a:uFillTx/>
                <a:latin typeface="+mn-lt"/>
                <a:ea typeface="+mn-ea"/>
                <a:cs typeface="+mn-cs"/>
              </a:endParaRPr>
            </a:p>
          </p:txBody>
        </p:sp>
      </p:grpSp>
      <p:grpSp>
        <p:nvGrpSpPr>
          <p:cNvPr id="50" name="组合 49"/>
          <p:cNvGrpSpPr/>
          <p:nvPr/>
        </p:nvGrpSpPr>
        <p:grpSpPr>
          <a:xfrm>
            <a:off x="4417060" y="2532380"/>
            <a:ext cx="1053465" cy="1053465"/>
            <a:chOff x="-84943" y="270100"/>
            <a:chExt cx="4865158" cy="4865173"/>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黑体" panose="02010609060101010101" charset="-122"/>
                <a:ea typeface="黑体" panose="02010609060101010101" charset="-122"/>
                <a:cs typeface="+mn-cs"/>
              </a:endParaRPr>
            </a:p>
          </p:txBody>
        </p:sp>
        <p:sp>
          <p:nvSpPr>
            <p:cNvPr id="52" name="椭圆 51"/>
            <p:cNvSpPr/>
            <p:nvPr/>
          </p:nvSpPr>
          <p:spPr>
            <a:xfrm>
              <a:off x="-84943" y="270100"/>
              <a:ext cx="4865158" cy="4865173"/>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rPr>
                <a:t>1978</a:t>
              </a:r>
              <a:r>
                <a:rPr kumimoji="0" lang="zh-CN" altLang="en-US" sz="2000" b="1" i="0" u="none" strike="noStrike" kern="0" cap="none" spc="0" normalizeH="0" baseline="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rPr>
                <a:t>年</a:t>
              </a:r>
              <a:endParaRPr kumimoji="0" lang="zh-CN" altLang="en-US" sz="2000" b="1" i="0" u="none" strike="noStrike" kern="0" cap="none" spc="0" normalizeH="0" baseline="0" noProof="0" dirty="0">
                <a:ln>
                  <a:noFill/>
                </a:ln>
                <a:solidFill>
                  <a:srgbClr val="000000"/>
                </a:solidFill>
                <a:effectLst/>
                <a:uLnTx/>
                <a:uFillTx/>
                <a:latin typeface="方正北魏楷书_GBK" panose="02000000000000000000" charset="-122"/>
                <a:ea typeface="方正北魏楷书_GBK" panose="02000000000000000000" charset="-122"/>
                <a:cs typeface="方正北魏楷书_GBK" panose="02000000000000000000" charset="-122"/>
              </a:endParaRPr>
            </a:p>
          </p:txBody>
        </p:sp>
      </p:grpSp>
      <p:sp>
        <p:nvSpPr>
          <p:cNvPr id="66" name="椭圆 65"/>
          <p:cNvSpPr/>
          <p:nvPr/>
        </p:nvSpPr>
        <p:spPr>
          <a:xfrm>
            <a:off x="6413500" y="3586480"/>
            <a:ext cx="1060450" cy="1105535"/>
          </a:xfrm>
          <a:prstGeom prst="ellipse">
            <a:avLst/>
          </a:prstGeom>
          <a:solidFill>
            <a:srgbClr val="C00000"/>
          </a:solid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方正北魏楷书_GBK" panose="02000000000000000000" charset="-122"/>
                <a:ea typeface="方正北魏楷书_GBK" panose="02000000000000000000" charset="-122"/>
                <a:cs typeface="方正北魏楷书_GBK" panose="02000000000000000000" charset="-122"/>
              </a:rPr>
              <a:t>1981</a:t>
            </a:r>
            <a:r>
              <a:rPr kumimoji="0" lang="zh-CN" altLang="en-US" sz="2000" b="1" i="0" u="none" strike="noStrike" kern="1200" cap="none" spc="0" normalizeH="0" baseline="0" noProof="0" dirty="0">
                <a:ln>
                  <a:noFill/>
                </a:ln>
                <a:solidFill>
                  <a:srgbClr val="FFFFFF"/>
                </a:solidFill>
                <a:effectLst/>
                <a:uLnTx/>
                <a:uFillTx/>
                <a:latin typeface="方正北魏楷书_GBK" panose="02000000000000000000" charset="-122"/>
                <a:ea typeface="方正北魏楷书_GBK" panose="02000000000000000000" charset="-122"/>
                <a:cs typeface="方正北魏楷书_GBK" panose="02000000000000000000" charset="-122"/>
              </a:rPr>
              <a:t>年</a:t>
            </a:r>
            <a:endParaRPr kumimoji="0" lang="zh-CN" altLang="en-US" sz="2000" b="1" i="0" u="none" strike="noStrike" kern="1200" cap="none" spc="0" normalizeH="0" baseline="0" noProof="0" dirty="0">
              <a:ln>
                <a:noFill/>
              </a:ln>
              <a:solidFill>
                <a:srgbClr val="FFFFFF"/>
              </a:solidFill>
              <a:effectLst/>
              <a:uLnTx/>
              <a:uFillTx/>
              <a:latin typeface="方正北魏楷书_GBK" panose="02000000000000000000" charset="-122"/>
              <a:ea typeface="方正北魏楷书_GBK" panose="02000000000000000000" charset="-122"/>
              <a:cs typeface="方正北魏楷书_GBK" panose="02000000000000000000" charset="-122"/>
            </a:endParaRPr>
          </a:p>
        </p:txBody>
      </p:sp>
      <p:sp>
        <p:nvSpPr>
          <p:cNvPr id="67" name="椭圆 66"/>
          <p:cNvSpPr/>
          <p:nvPr/>
        </p:nvSpPr>
        <p:spPr>
          <a:xfrm>
            <a:off x="2066925" y="2426335"/>
            <a:ext cx="1029335" cy="1044575"/>
          </a:xfrm>
          <a:prstGeom prst="ellipse">
            <a:avLst/>
          </a:prstGeom>
          <a:solidFill>
            <a:srgbClr val="C00000"/>
          </a:solidFill>
          <a:ln w="25400" cap="flat" cmpd="sng" algn="ctr">
            <a:noFill/>
            <a:prstDash val="solid"/>
          </a:ln>
          <a:effectLst>
            <a:outerShdw blurRad="444500" dist="254000" dir="8100000" algn="tr" rotWithShape="0">
              <a:prstClr val="black">
                <a:alpha val="50000"/>
              </a:prstClr>
            </a:outerShdw>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ysClr val="window" lastClr="FFFFFF"/>
                </a:solidFill>
                <a:effectLst/>
                <a:uLnTx/>
                <a:uFillTx/>
                <a:latin typeface="方正北魏楷书_GBK" panose="02000000000000000000" charset="-122"/>
                <a:ea typeface="方正北魏楷书_GBK" panose="02000000000000000000" charset="-122"/>
                <a:cs typeface="方正北魏楷书_GBK" panose="02000000000000000000" charset="-122"/>
              </a:rPr>
              <a:t>1956</a:t>
            </a:r>
            <a:r>
              <a:rPr kumimoji="0" lang="zh-CN" altLang="en-US" sz="2000" b="1" i="0" u="none" strike="noStrike" kern="0" cap="none" spc="0" normalizeH="0" baseline="0" noProof="0" dirty="0">
                <a:ln>
                  <a:noFill/>
                </a:ln>
                <a:solidFill>
                  <a:sysClr val="window" lastClr="FFFFFF"/>
                </a:solidFill>
                <a:effectLst/>
                <a:uLnTx/>
                <a:uFillTx/>
                <a:latin typeface="方正北魏楷书_GBK" panose="02000000000000000000" charset="-122"/>
                <a:ea typeface="方正北魏楷书_GBK" panose="02000000000000000000" charset="-122"/>
                <a:cs typeface="方正北魏楷书_GBK" panose="02000000000000000000" charset="-122"/>
              </a:rPr>
              <a:t>年</a:t>
            </a:r>
            <a:endParaRPr kumimoji="0" lang="zh-CN" altLang="en-US" sz="2000" b="1" i="0" u="none" strike="noStrike" kern="0" cap="none" spc="0" normalizeH="0" baseline="0" noProof="0" dirty="0">
              <a:ln>
                <a:noFill/>
              </a:ln>
              <a:solidFill>
                <a:sysClr val="window" lastClr="FFFFFF"/>
              </a:solidFill>
              <a:effectLst/>
              <a:uLnTx/>
              <a:uFillTx/>
              <a:latin typeface="方正北魏楷书_GBK" panose="02000000000000000000" charset="-122"/>
              <a:ea typeface="方正北魏楷书_GBK" panose="02000000000000000000" charset="-122"/>
              <a:cs typeface="方正北魏楷书_GBK" panose="02000000000000000000" charset="-122"/>
            </a:endParaRPr>
          </a:p>
        </p:txBody>
      </p:sp>
      <p:grpSp>
        <p:nvGrpSpPr>
          <p:cNvPr id="4" name="组合 3"/>
          <p:cNvGrpSpPr/>
          <p:nvPr/>
        </p:nvGrpSpPr>
        <p:grpSpPr>
          <a:xfrm>
            <a:off x="9067800" y="2359025"/>
            <a:ext cx="2515870" cy="2515870"/>
            <a:chOff x="14280" y="3715"/>
            <a:chExt cx="3962" cy="3962"/>
          </a:xfrm>
        </p:grpSpPr>
        <p:pic>
          <p:nvPicPr>
            <p:cNvPr id="88091" name="Picture 2" descr="C:\Users\Administrator\Desktop\微立体创业计划\001.png"/>
            <p:cNvPicPr>
              <a:picLocks noChangeAspect="1"/>
            </p:cNvPicPr>
            <p:nvPr/>
          </p:nvPicPr>
          <p:blipFill>
            <a:blip r:embed="rId1"/>
            <a:stretch>
              <a:fillRect/>
            </a:stretch>
          </p:blipFill>
          <p:spPr>
            <a:xfrm>
              <a:off x="14280" y="3715"/>
              <a:ext cx="3963" cy="3963"/>
            </a:xfrm>
            <a:prstGeom prst="rect">
              <a:avLst/>
            </a:prstGeom>
            <a:noFill/>
            <a:ln w="9525">
              <a:noFill/>
            </a:ln>
          </p:spPr>
        </p:pic>
        <p:pic>
          <p:nvPicPr>
            <p:cNvPr id="68" name="Picture 3" descr="C:\Users\Administrator\Desktop\微立体创业计划\002.png"/>
            <p:cNvPicPr>
              <a:picLocks noChangeAspect="1" noChangeArrowheads="1"/>
            </p:cNvPicPr>
            <p:nvPr/>
          </p:nvPicPr>
          <p:blipFill>
            <a:blip r:embed="rId2"/>
            <a:srcRect/>
            <a:stretch>
              <a:fillRect/>
            </a:stretch>
          </p:blipFill>
          <p:spPr bwMode="auto">
            <a:xfrm>
              <a:off x="14382" y="3819"/>
              <a:ext cx="3760" cy="3756"/>
            </a:xfrm>
            <a:prstGeom prst="rect">
              <a:avLst/>
            </a:prstGeom>
            <a:noFill/>
            <a:effectLst>
              <a:outerShdw blurRad="292100" dist="177800" dir="2460000" sx="99000" sy="99000" algn="l" rotWithShape="0">
                <a:prstClr val="black">
                  <a:alpha val="39000"/>
                </a:prstClr>
              </a:outerShdw>
            </a:effectLst>
          </p:spPr>
        </p:pic>
      </p:grpSp>
      <p:sp>
        <p:nvSpPr>
          <p:cNvPr id="88093" name="矩形 39"/>
          <p:cNvSpPr/>
          <p:nvPr/>
        </p:nvSpPr>
        <p:spPr>
          <a:xfrm>
            <a:off x="9576435" y="3287395"/>
            <a:ext cx="1500505" cy="659130"/>
          </a:xfrm>
          <a:prstGeom prst="rect">
            <a:avLst/>
          </a:prstGeom>
          <a:noFill/>
          <a:ln w="9525">
            <a:noFill/>
          </a:ln>
        </p:spPr>
        <p:txBody>
          <a:bodyPr wrap="square" lIns="68589" tIns="34295" rIns="68589" bIns="34295">
            <a:spAutoFit/>
          </a:bodyPr>
          <a:lstStyle/>
          <a:p>
            <a:pPr eaLnBrk="1" hangingPunct="1">
              <a:lnSpc>
                <a:spcPct val="120000"/>
              </a:lnSpc>
            </a:pPr>
            <a:r>
              <a:rPr lang="en-US" altLang="zh-CN" sz="3200" b="1" dirty="0">
                <a:solidFill>
                  <a:srgbClr val="000000"/>
                </a:solidFill>
                <a:latin typeface="方正北魏楷书_GBK" panose="02000000000000000000" charset="-122"/>
                <a:ea typeface="方正北魏楷书_GBK" panose="02000000000000000000" charset="-122"/>
                <a:cs typeface="方正北魏楷书_GBK" panose="02000000000000000000" charset="-122"/>
              </a:rPr>
              <a:t>2017</a:t>
            </a:r>
            <a:r>
              <a:rPr lang="zh-CN" altLang="en-US" sz="3200" b="1" dirty="0">
                <a:solidFill>
                  <a:srgbClr val="000000"/>
                </a:solidFill>
                <a:latin typeface="方正北魏楷书_GBK" panose="02000000000000000000" charset="-122"/>
                <a:ea typeface="方正北魏楷书_GBK" panose="02000000000000000000" charset="-122"/>
                <a:cs typeface="方正北魏楷书_GBK" panose="02000000000000000000" charset="-122"/>
              </a:rPr>
              <a:t>年</a:t>
            </a:r>
            <a:endParaRPr lang="zh-CN" altLang="en-US" sz="3200" b="1" dirty="0">
              <a:solidFill>
                <a:srgbClr val="000000"/>
              </a:solidFill>
              <a:latin typeface="方正北魏楷书_GBK" panose="02000000000000000000" charset="-122"/>
              <a:ea typeface="方正北魏楷书_GBK" panose="02000000000000000000" charset="-122"/>
              <a:cs typeface="方正北魏楷书_GBK" panose="02000000000000000000" charset="-122"/>
            </a:endParaRPr>
          </a:p>
        </p:txBody>
      </p:sp>
      <p:sp>
        <p:nvSpPr>
          <p:cNvPr id="69" name="矩形标注 68"/>
          <p:cNvSpPr/>
          <p:nvPr/>
        </p:nvSpPr>
        <p:spPr>
          <a:xfrm>
            <a:off x="1318895" y="3782695"/>
            <a:ext cx="3452495" cy="1809750"/>
          </a:xfrm>
          <a:prstGeom prst="wedgeRectCallout">
            <a:avLst>
              <a:gd name="adj1" fmla="val -15330"/>
              <a:gd name="adj2" fmla="val -632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defTabSz="914400" eaLnBrk="1" fontAlgn="auto" hangingPunct="1">
              <a:lnSpc>
                <a:spcPct val="110000"/>
              </a:lnSpc>
              <a:spcBef>
                <a:spcPts val="0"/>
              </a:spcBef>
              <a:spcAft>
                <a:spcPts val="0"/>
              </a:spcAft>
              <a:buClrTx/>
              <a:buSzTx/>
              <a:buFontTx/>
              <a:defRPr/>
            </a:pPr>
            <a:endParaRPr lang="zh-CN" altLang="en-US"/>
          </a:p>
        </p:txBody>
      </p:sp>
      <p:sp>
        <p:nvSpPr>
          <p:cNvPr id="70" name="文本框 69"/>
          <p:cNvSpPr txBox="1"/>
          <p:nvPr/>
        </p:nvSpPr>
        <p:spPr>
          <a:xfrm>
            <a:off x="1318260" y="3897630"/>
            <a:ext cx="3528695" cy="1938020"/>
          </a:xfrm>
          <a:prstGeom prst="rect">
            <a:avLst/>
          </a:prstGeom>
          <a:noFill/>
        </p:spPr>
        <p:txBody>
          <a:bodyPr wrap="square" rtlCol="0">
            <a:spAutoFit/>
          </a:bodyPr>
          <a:lstStyle/>
          <a:p>
            <a:pPr>
              <a:lnSpc>
                <a:spcPct val="150000"/>
              </a:lnSpc>
            </a:pPr>
            <a:r>
              <a:rPr lang="zh-CN" altLang="en-US" sz="2000" noProof="0" dirty="0">
                <a:solidFill>
                  <a:schemeClr val="bg1"/>
                </a:solidFill>
                <a:latin typeface="方正北魏楷书简体" panose="03000509000000000000" charset="-122"/>
                <a:ea typeface="方正北魏楷书简体" panose="03000509000000000000" charset="-122"/>
                <a:sym typeface="+mn-lt"/>
              </a:rPr>
              <a:t>人民对于经济文化迅速发展的需要同当前经济文化不能满足人民需要的状况之间的矛盾</a:t>
            </a:r>
            <a:endParaRPr kumimoji="0" lang="zh-CN" altLang="en-US" sz="2000" kern="1200" cap="none" spc="0" normalizeH="0" baseline="0" noProof="0" dirty="0">
              <a:solidFill>
                <a:schemeClr val="bg1"/>
              </a:solidFill>
              <a:latin typeface="方正北魏楷书简体" panose="03000509000000000000" charset="-122"/>
              <a:ea typeface="方正北魏楷书简体" panose="03000509000000000000" charset="-122"/>
              <a:cs typeface="+mn-cs"/>
              <a:sym typeface="+mn-lt"/>
            </a:endParaRPr>
          </a:p>
          <a:p>
            <a:pPr>
              <a:lnSpc>
                <a:spcPct val="150000"/>
              </a:lnSpc>
            </a:pPr>
            <a:endParaRPr kumimoji="0" lang="zh-CN" altLang="en-US" sz="2000" kern="1200" cap="none" spc="0" normalizeH="0" baseline="0" noProof="0" dirty="0">
              <a:solidFill>
                <a:schemeClr val="bg1"/>
              </a:solidFill>
              <a:latin typeface="方正北魏楷书简体" panose="03000509000000000000" charset="-122"/>
              <a:ea typeface="方正北魏楷书简体" panose="03000509000000000000" charset="-122"/>
              <a:cs typeface="+mn-cs"/>
              <a:sym typeface="+mn-lt"/>
            </a:endParaRPr>
          </a:p>
        </p:txBody>
      </p:sp>
      <p:sp>
        <p:nvSpPr>
          <p:cNvPr id="71" name="矩形标注 70"/>
          <p:cNvSpPr/>
          <p:nvPr/>
        </p:nvSpPr>
        <p:spPr>
          <a:xfrm>
            <a:off x="3935730" y="1028065"/>
            <a:ext cx="2477770" cy="1313180"/>
          </a:xfrm>
          <a:prstGeom prst="wedgeRectCallout">
            <a:avLst>
              <a:gd name="adj1" fmla="val -13000"/>
              <a:gd name="adj2" fmla="val 60880"/>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3935730" y="1028065"/>
            <a:ext cx="2477770" cy="1322070"/>
          </a:xfrm>
          <a:prstGeom prst="rect">
            <a:avLst/>
          </a:prstGeom>
          <a:noFill/>
        </p:spPr>
        <p:txBody>
          <a:bodyPr wrap="square" rtlCol="0">
            <a:spAutoFit/>
          </a:bodyPr>
          <a:lstStyle/>
          <a:p>
            <a:pPr>
              <a:lnSpc>
                <a:spcPct val="150000"/>
              </a:lnSpc>
            </a:pPr>
            <a:r>
              <a:rPr lang="zh-CN" altLang="en-US" sz="2000" noProof="0" dirty="0">
                <a:solidFill>
                  <a:srgbClr val="C00000"/>
                </a:solidFill>
                <a:latin typeface="方正北魏楷书简体" panose="03000509000000000000" charset="-122"/>
                <a:ea typeface="方正北魏楷书简体" panose="03000509000000000000" charset="-122"/>
                <a:sym typeface="+mn-lt"/>
              </a:rPr>
              <a:t>工作重心转移到社会主义现代化建设上</a:t>
            </a:r>
            <a:endParaRPr kumimoji="0" lang="zh-CN" altLang="en-US" sz="2000" kern="1200" cap="none" spc="0" normalizeH="0" baseline="0" noProof="0" dirty="0">
              <a:solidFill>
                <a:srgbClr val="C00000"/>
              </a:solidFill>
              <a:latin typeface="方正北魏楷书简体" panose="03000509000000000000" charset="-122"/>
              <a:ea typeface="方正北魏楷书简体" panose="03000509000000000000" charset="-122"/>
              <a:cs typeface="+mn-cs"/>
              <a:sym typeface="+mn-lt"/>
            </a:endParaRPr>
          </a:p>
          <a:p>
            <a:endParaRPr kumimoji="0" lang="zh-CN" altLang="en-US" sz="2000" kern="1200" cap="none" spc="0" normalizeH="0" baseline="0" noProof="0" dirty="0">
              <a:solidFill>
                <a:srgbClr val="C00000"/>
              </a:solidFill>
              <a:latin typeface="方正北魏楷书简体" panose="03000509000000000000" charset="-122"/>
              <a:ea typeface="方正北魏楷书简体" panose="03000509000000000000" charset="-122"/>
              <a:cs typeface="+mn-cs"/>
              <a:sym typeface="+mn-lt"/>
            </a:endParaRPr>
          </a:p>
        </p:txBody>
      </p:sp>
      <p:sp>
        <p:nvSpPr>
          <p:cNvPr id="73" name="矩形标注 72"/>
          <p:cNvSpPr/>
          <p:nvPr/>
        </p:nvSpPr>
        <p:spPr>
          <a:xfrm>
            <a:off x="5749290" y="4935220"/>
            <a:ext cx="2823845" cy="1476375"/>
          </a:xfrm>
          <a:prstGeom prst="wedgeRectCallout">
            <a:avLst>
              <a:gd name="adj1" fmla="val -14807"/>
              <a:gd name="adj2" fmla="val -641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5750560" y="4935220"/>
            <a:ext cx="2822575" cy="1476375"/>
          </a:xfrm>
          <a:prstGeom prst="rect">
            <a:avLst/>
          </a:prstGeom>
          <a:noFill/>
        </p:spPr>
        <p:txBody>
          <a:bodyPr wrap="square" rtlCol="0">
            <a:spAutoFit/>
          </a:bodyPr>
          <a:lstStyle/>
          <a:p>
            <a:pPr>
              <a:lnSpc>
                <a:spcPct val="150000"/>
              </a:lnSpc>
            </a:pPr>
            <a:r>
              <a:rPr lang="zh-CN" altLang="en-US" sz="2000" noProof="0" dirty="0">
                <a:solidFill>
                  <a:srgbClr val="C00000"/>
                </a:solidFill>
                <a:latin typeface="方正北魏楷书简体" panose="03000509000000000000" charset="-122"/>
                <a:ea typeface="方正北魏楷书简体" panose="03000509000000000000" charset="-122"/>
                <a:cs typeface="+mn-ea"/>
                <a:sym typeface="+mn-lt"/>
              </a:rPr>
              <a:t>人民日益增长的物质文化需要同落后的社会生产之间的矛盾</a:t>
            </a:r>
            <a:endParaRPr kumimoji="0" lang="zh-CN" altLang="en-US" sz="2000" kern="1200" cap="none" spc="0" normalizeH="0" baseline="0" noProof="0" dirty="0">
              <a:solidFill>
                <a:srgbClr val="C00000"/>
              </a:solidFill>
              <a:latin typeface="方正北魏楷书简体" panose="03000509000000000000" charset="-122"/>
              <a:ea typeface="方正北魏楷书简体" panose="03000509000000000000" charset="-122"/>
              <a:cs typeface="+mn-ea"/>
              <a:sym typeface="+mn-lt"/>
            </a:endParaRPr>
          </a:p>
        </p:txBody>
      </p:sp>
      <p:sp>
        <p:nvSpPr>
          <p:cNvPr id="75" name="矩形标注 74"/>
          <p:cNvSpPr/>
          <p:nvPr/>
        </p:nvSpPr>
        <p:spPr>
          <a:xfrm>
            <a:off x="7854950" y="1326515"/>
            <a:ext cx="3642995" cy="1212215"/>
          </a:xfrm>
          <a:prstGeom prst="wedgeRectCallout">
            <a:avLst>
              <a:gd name="adj1" fmla="val -12611"/>
              <a:gd name="adj2" fmla="val 63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943850" y="1326515"/>
            <a:ext cx="3554095" cy="1014730"/>
          </a:xfrm>
          <a:prstGeom prst="rect">
            <a:avLst/>
          </a:prstGeom>
          <a:noFill/>
        </p:spPr>
        <p:txBody>
          <a:bodyPr wrap="square" rtlCol="0">
            <a:spAutoFit/>
          </a:bodyPr>
          <a:lstStyle/>
          <a:p>
            <a:pPr>
              <a:lnSpc>
                <a:spcPct val="150000"/>
              </a:lnSpc>
            </a:pPr>
            <a:r>
              <a:rPr lang="zh-CN" altLang="en-US" sz="2000" noProof="0" dirty="0">
                <a:solidFill>
                  <a:schemeClr val="bg1"/>
                </a:solidFill>
                <a:latin typeface="方正北魏楷书简体" panose="03000509000000000000" charset="-122"/>
                <a:ea typeface="方正北魏楷书简体" panose="03000509000000000000" charset="-122"/>
                <a:cs typeface="+mn-ea"/>
                <a:sym typeface="+mn-lt"/>
              </a:rPr>
              <a:t>人民日益增长的美好生活需要同不平衡不充分之间的矛盾</a:t>
            </a:r>
            <a:endParaRPr lang="zh-CN" altLang="en-US" sz="2000" noProof="0" dirty="0">
              <a:solidFill>
                <a:schemeClr val="bg1"/>
              </a:solidFill>
              <a:latin typeface="方正北魏楷书简体" panose="03000509000000000000" charset="-122"/>
              <a:ea typeface="方正北魏楷书简体" panose="03000509000000000000" charset="-122"/>
              <a:cs typeface="+mn-ea"/>
              <a:sym typeface="+mn-lt"/>
            </a:endParaRPr>
          </a:p>
        </p:txBody>
      </p:sp>
      <p:sp>
        <p:nvSpPr>
          <p:cNvPr id="2" name="文本框 1"/>
          <p:cNvSpPr txBox="1"/>
          <p:nvPr/>
        </p:nvSpPr>
        <p:spPr>
          <a:xfrm>
            <a:off x="1546919" y="427658"/>
            <a:ext cx="5922776" cy="460375"/>
          </a:xfrm>
          <a:prstGeom prst="rect">
            <a:avLst/>
          </a:prstGeom>
          <a:noFill/>
        </p:spPr>
        <p:txBody>
          <a:bodyPr wrap="square" rtlCol="0">
            <a:spAutoFit/>
          </a:bodyPr>
          <a:lstStyle/>
          <a:p>
            <a:pPr eaLnBrk="1" hangingPunct="1"/>
            <a:r>
              <a:rPr kumimoji="1" lang="zh-CN" altLang="en-US" sz="2400" b="1" dirty="0">
                <a:solidFill>
                  <a:srgbClr val="C00000"/>
                </a:solidFill>
                <a:latin typeface="方正小标宋简体" panose="00000600000000000000" charset="-122"/>
                <a:ea typeface="方正小标宋简体" panose="00000600000000000000" charset="-122"/>
                <a:sym typeface="+mn-ea"/>
              </a:rPr>
              <a:t>我国社会主要矛盾的变化</a:t>
            </a:r>
            <a:endParaRPr kumimoji="1" lang="zh-CN" altLang="en-US" sz="2400" b="1" dirty="0">
              <a:solidFill>
                <a:srgbClr val="C00000"/>
              </a:solidFill>
              <a:latin typeface="方正小标宋简体" panose="00000600000000000000" charset="-122"/>
              <a:ea typeface="方正小标宋简体" panose="00000600000000000000" charset="-122"/>
            </a:endParaRPr>
          </a:p>
        </p:txBody>
      </p:sp>
      <p:sp>
        <p:nvSpPr>
          <p:cNvPr id="3" name="矩形 2"/>
          <p:cNvSpPr/>
          <p:nvPr/>
        </p:nvSpPr>
        <p:spPr>
          <a:xfrm rot="5400000" flipH="1">
            <a:off x="6469475" y="-3902175"/>
            <a:ext cx="36000" cy="9612000"/>
          </a:xfrm>
          <a:prstGeom prst="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2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1000" fill="hold"/>
                                        <p:tgtEl>
                                          <p:spTgt spid="16"/>
                                        </p:tgtEl>
                                        <p:attrNameLst>
                                          <p:attrName>ppt_w</p:attrName>
                                        </p:attrNameLst>
                                      </p:cBhvr>
                                      <p:tavLst>
                                        <p:tav tm="0">
                                          <p:val>
                                            <p:strVal val="#ppt_w*0.70"/>
                                          </p:val>
                                        </p:tav>
                                        <p:tav tm="100000">
                                          <p:val>
                                            <p:strVal val="#ppt_w"/>
                                          </p:val>
                                        </p:tav>
                                      </p:tavLst>
                                    </p:anim>
                                    <p:anim calcmode="lin" valueType="num">
                                      <p:cBhvr>
                                        <p:cTn id="21" dur="1000" fill="hold"/>
                                        <p:tgtEl>
                                          <p:spTgt spid="16"/>
                                        </p:tgtEl>
                                        <p:attrNameLst>
                                          <p:attrName>ppt_h</p:attrName>
                                        </p:attrNameLst>
                                      </p:cBhvr>
                                      <p:tavLst>
                                        <p:tav tm="0">
                                          <p:val>
                                            <p:strVal val="#ppt_h"/>
                                          </p:val>
                                        </p:tav>
                                        <p:tav tm="100000">
                                          <p:val>
                                            <p:strVal val="#ppt_h"/>
                                          </p:val>
                                        </p:tav>
                                      </p:tavLst>
                                    </p:anim>
                                    <p:animEffect transition="in" filter="fad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heel(1)">
                                      <p:cBhvr>
                                        <p:cTn id="27" dur="20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69"/>
                                        </p:tgtEl>
                                        <p:attrNameLst>
                                          <p:attrName>style.visibility</p:attrName>
                                        </p:attrNameLst>
                                      </p:cBhvr>
                                      <p:to>
                                        <p:strVal val="visible"/>
                                      </p:to>
                                    </p:set>
                                    <p:anim calcmode="lin" valueType="num">
                                      <p:cBhvr>
                                        <p:cTn id="32" dur="500" fill="hold"/>
                                        <p:tgtEl>
                                          <p:spTgt spid="69"/>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69"/>
                                        </p:tgtEl>
                                        <p:attrNameLst>
                                          <p:attrName>ppt_y</p:attrName>
                                        </p:attrNameLst>
                                      </p:cBhvr>
                                      <p:tavLst>
                                        <p:tav tm="0">
                                          <p:val>
                                            <p:strVal val="#ppt_y"/>
                                          </p:val>
                                        </p:tav>
                                        <p:tav tm="100000">
                                          <p:val>
                                            <p:strVal val="#ppt_y"/>
                                          </p:val>
                                        </p:tav>
                                      </p:tavLst>
                                    </p:anim>
                                    <p:anim calcmode="lin" valueType="num">
                                      <p:cBhvr>
                                        <p:cTn id="34" dur="500" fill="hold"/>
                                        <p:tgtEl>
                                          <p:spTgt spid="69"/>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69"/>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69"/>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edge">
                                      <p:cBhvr>
                                        <p:cTn id="41" dur="2000"/>
                                        <p:tgtEl>
                                          <p:spTgt spid="50"/>
                                        </p:tgtEl>
                                      </p:cBhvr>
                                    </p:animEffect>
                                  </p:childTnLst>
                                </p:cTn>
                              </p:par>
                              <p:par>
                                <p:cTn id="42" presetID="54" presetClass="entr" presetSubtype="0" accel="100000"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p:cTn id="44" dur="500" fill="hold"/>
                                        <p:tgtEl>
                                          <p:spTgt spid="72"/>
                                        </p:tgtEl>
                                        <p:attrNameLst>
                                          <p:attrName>ppt_w</p:attrName>
                                        </p:attrNameLst>
                                      </p:cBhvr>
                                      <p:tavLst>
                                        <p:tav tm="0">
                                          <p:val>
                                            <p:strVal val="#ppt_w*0.05"/>
                                          </p:val>
                                        </p:tav>
                                        <p:tav tm="100000">
                                          <p:val>
                                            <p:strVal val="#ppt_w"/>
                                          </p:val>
                                        </p:tav>
                                      </p:tavLst>
                                    </p:anim>
                                    <p:anim calcmode="lin" valueType="num">
                                      <p:cBhvr>
                                        <p:cTn id="45" dur="500" fill="hold"/>
                                        <p:tgtEl>
                                          <p:spTgt spid="72"/>
                                        </p:tgtEl>
                                        <p:attrNameLst>
                                          <p:attrName>ppt_h</p:attrName>
                                        </p:attrNameLst>
                                      </p:cBhvr>
                                      <p:tavLst>
                                        <p:tav tm="0">
                                          <p:val>
                                            <p:strVal val="#ppt_h"/>
                                          </p:val>
                                        </p:tav>
                                        <p:tav tm="100000">
                                          <p:val>
                                            <p:strVal val="#ppt_h"/>
                                          </p:val>
                                        </p:tav>
                                      </p:tavLst>
                                    </p:anim>
                                    <p:anim calcmode="lin" valueType="num">
                                      <p:cBhvr>
                                        <p:cTn id="46" dur="500" fill="hold"/>
                                        <p:tgtEl>
                                          <p:spTgt spid="72"/>
                                        </p:tgtEl>
                                        <p:attrNameLst>
                                          <p:attrName>ppt_x</p:attrName>
                                        </p:attrNameLst>
                                      </p:cBhvr>
                                      <p:tavLst>
                                        <p:tav tm="0">
                                          <p:val>
                                            <p:strVal val="#ppt_x-.2"/>
                                          </p:val>
                                        </p:tav>
                                        <p:tav tm="100000">
                                          <p:val>
                                            <p:strVal val="#ppt_x"/>
                                          </p:val>
                                        </p:tav>
                                      </p:tavLst>
                                    </p:anim>
                                    <p:anim calcmode="lin" valueType="num">
                                      <p:cBhvr>
                                        <p:cTn id="47" dur="500" fill="hold"/>
                                        <p:tgtEl>
                                          <p:spTgt spid="72"/>
                                        </p:tgtEl>
                                        <p:attrNameLst>
                                          <p:attrName>ppt_y</p:attrName>
                                        </p:attrNameLst>
                                      </p:cBhvr>
                                      <p:tavLst>
                                        <p:tav tm="0">
                                          <p:val>
                                            <p:strVal val="#ppt_y"/>
                                          </p:val>
                                        </p:tav>
                                        <p:tav tm="100000">
                                          <p:val>
                                            <p:strVal val="#ppt_y"/>
                                          </p:val>
                                        </p:tav>
                                      </p:tavLst>
                                    </p:anim>
                                    <p:animEffect transition="in" filter="fade">
                                      <p:cBhvr>
                                        <p:cTn id="48" dur="500"/>
                                        <p:tgtEl>
                                          <p:spTgt spid="72"/>
                                        </p:tgtEl>
                                      </p:cBhvr>
                                    </p:animEffect>
                                  </p:childTnLst>
                                </p:cTn>
                              </p:par>
                            </p:childTnLst>
                          </p:cTn>
                        </p:par>
                      </p:childTnLst>
                    </p:cTn>
                  </p:par>
                  <p:par>
                    <p:cTn id="49" fill="hold">
                      <p:stCondLst>
                        <p:cond delay="indefinite"/>
                      </p:stCondLst>
                      <p:childTnLst>
                        <p:par>
                          <p:cTn id="50" fill="hold">
                            <p:stCondLst>
                              <p:cond delay="0"/>
                            </p:stCondLst>
                            <p:childTnLst>
                              <p:par>
                                <p:cTn id="51" presetID="54" presetClass="entr" presetSubtype="0" accel="10000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p:cTn id="53" dur="500" fill="hold"/>
                                        <p:tgtEl>
                                          <p:spTgt spid="71"/>
                                        </p:tgtEl>
                                        <p:attrNameLst>
                                          <p:attrName>ppt_w</p:attrName>
                                        </p:attrNameLst>
                                      </p:cBhvr>
                                      <p:tavLst>
                                        <p:tav tm="0">
                                          <p:val>
                                            <p:strVal val="#ppt_w*0.05"/>
                                          </p:val>
                                        </p:tav>
                                        <p:tav tm="100000">
                                          <p:val>
                                            <p:strVal val="#ppt_w"/>
                                          </p:val>
                                        </p:tav>
                                      </p:tavLst>
                                    </p:anim>
                                    <p:anim calcmode="lin" valueType="num">
                                      <p:cBhvr>
                                        <p:cTn id="54" dur="500" fill="hold"/>
                                        <p:tgtEl>
                                          <p:spTgt spid="71"/>
                                        </p:tgtEl>
                                        <p:attrNameLst>
                                          <p:attrName>ppt_h</p:attrName>
                                        </p:attrNameLst>
                                      </p:cBhvr>
                                      <p:tavLst>
                                        <p:tav tm="0">
                                          <p:val>
                                            <p:strVal val="#ppt_h"/>
                                          </p:val>
                                        </p:tav>
                                        <p:tav tm="100000">
                                          <p:val>
                                            <p:strVal val="#ppt_h"/>
                                          </p:val>
                                        </p:tav>
                                      </p:tavLst>
                                    </p:anim>
                                    <p:anim calcmode="lin" valueType="num">
                                      <p:cBhvr>
                                        <p:cTn id="55" dur="500" fill="hold"/>
                                        <p:tgtEl>
                                          <p:spTgt spid="71"/>
                                        </p:tgtEl>
                                        <p:attrNameLst>
                                          <p:attrName>ppt_x</p:attrName>
                                        </p:attrNameLst>
                                      </p:cBhvr>
                                      <p:tavLst>
                                        <p:tav tm="0">
                                          <p:val>
                                            <p:strVal val="#ppt_x-.2"/>
                                          </p:val>
                                        </p:tav>
                                        <p:tav tm="100000">
                                          <p:val>
                                            <p:strVal val="#ppt_x"/>
                                          </p:val>
                                        </p:tav>
                                      </p:tavLst>
                                    </p:anim>
                                    <p:anim calcmode="lin" valueType="num">
                                      <p:cBhvr>
                                        <p:cTn id="56" dur="500" fill="hold"/>
                                        <p:tgtEl>
                                          <p:spTgt spid="71"/>
                                        </p:tgtEl>
                                        <p:attrNameLst>
                                          <p:attrName>ppt_y</p:attrName>
                                        </p:attrNameLst>
                                      </p:cBhvr>
                                      <p:tavLst>
                                        <p:tav tm="0">
                                          <p:val>
                                            <p:strVal val="#ppt_y"/>
                                          </p:val>
                                        </p:tav>
                                        <p:tav tm="100000">
                                          <p:val>
                                            <p:strVal val="#ppt_y"/>
                                          </p:val>
                                        </p:tav>
                                      </p:tavLst>
                                    </p:anim>
                                    <p:animEffect transition="in" filter="fade">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0" presetClass="entr" presetSubtype="0" fill="hold" grpId="0"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edge">
                                      <p:cBhvr>
                                        <p:cTn id="62" dur="20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 calcmode="lin" valueType="num">
                                      <p:cBhvr>
                                        <p:cTn id="67" dur="500" fill="hold"/>
                                        <p:tgtEl>
                                          <p:spTgt spid="73"/>
                                        </p:tgtEl>
                                        <p:attrNameLst>
                                          <p:attrName>ppt_w</p:attrName>
                                        </p:attrNameLst>
                                      </p:cBhvr>
                                      <p:tavLst>
                                        <p:tav tm="0">
                                          <p:val>
                                            <p:strVal val="#ppt_w*0.05"/>
                                          </p:val>
                                        </p:tav>
                                        <p:tav tm="100000">
                                          <p:val>
                                            <p:strVal val="#ppt_w"/>
                                          </p:val>
                                        </p:tav>
                                      </p:tavLst>
                                    </p:anim>
                                    <p:anim calcmode="lin" valueType="num">
                                      <p:cBhvr>
                                        <p:cTn id="68" dur="500" fill="hold"/>
                                        <p:tgtEl>
                                          <p:spTgt spid="73"/>
                                        </p:tgtEl>
                                        <p:attrNameLst>
                                          <p:attrName>ppt_h</p:attrName>
                                        </p:attrNameLst>
                                      </p:cBhvr>
                                      <p:tavLst>
                                        <p:tav tm="0">
                                          <p:val>
                                            <p:strVal val="#ppt_h"/>
                                          </p:val>
                                        </p:tav>
                                        <p:tav tm="100000">
                                          <p:val>
                                            <p:strVal val="#ppt_h"/>
                                          </p:val>
                                        </p:tav>
                                      </p:tavLst>
                                    </p:anim>
                                    <p:anim calcmode="lin" valueType="num">
                                      <p:cBhvr>
                                        <p:cTn id="69" dur="500" fill="hold"/>
                                        <p:tgtEl>
                                          <p:spTgt spid="73"/>
                                        </p:tgtEl>
                                        <p:attrNameLst>
                                          <p:attrName>ppt_x</p:attrName>
                                        </p:attrNameLst>
                                      </p:cBhvr>
                                      <p:tavLst>
                                        <p:tav tm="0">
                                          <p:val>
                                            <p:strVal val="#ppt_x-.2"/>
                                          </p:val>
                                        </p:tav>
                                        <p:tav tm="100000">
                                          <p:val>
                                            <p:strVal val="#ppt_x"/>
                                          </p:val>
                                        </p:tav>
                                      </p:tavLst>
                                    </p:anim>
                                    <p:anim calcmode="lin" valueType="num">
                                      <p:cBhvr>
                                        <p:cTn id="70" dur="500" fill="hold"/>
                                        <p:tgtEl>
                                          <p:spTgt spid="73"/>
                                        </p:tgtEl>
                                        <p:attrNameLst>
                                          <p:attrName>ppt_y</p:attrName>
                                        </p:attrNameLst>
                                      </p:cBhvr>
                                      <p:tavLst>
                                        <p:tav tm="0">
                                          <p:val>
                                            <p:strVal val="#ppt_y"/>
                                          </p:val>
                                        </p:tav>
                                        <p:tav tm="100000">
                                          <p:val>
                                            <p:strVal val="#ppt_y"/>
                                          </p:val>
                                        </p:tav>
                                      </p:tavLst>
                                    </p:anim>
                                    <p:animEffect transition="in" filter="fade">
                                      <p:cBhvr>
                                        <p:cTn id="71" dur="500"/>
                                        <p:tgtEl>
                                          <p:spTgt spid="73"/>
                                        </p:tgtEl>
                                      </p:cBhvr>
                                    </p:animEffect>
                                  </p:childTnLst>
                                </p:cTn>
                              </p:par>
                            </p:childTnLst>
                          </p:cTn>
                        </p:par>
                      </p:childTnLst>
                    </p:cTn>
                  </p:par>
                  <p:par>
                    <p:cTn id="72" fill="hold">
                      <p:stCondLst>
                        <p:cond delay="indefinite"/>
                      </p:stCondLst>
                      <p:childTnLst>
                        <p:par>
                          <p:cTn id="73" fill="hold">
                            <p:stCondLst>
                              <p:cond delay="0"/>
                            </p:stCondLst>
                            <p:childTnLst>
                              <p:par>
                                <p:cTn id="74" presetID="54" presetClass="entr" presetSubtype="0" accel="100000" fill="hold" nodeType="clickEffect">
                                  <p:stCondLst>
                                    <p:cond delay="0"/>
                                  </p:stCondLst>
                                  <p:childTnLst>
                                    <p:set>
                                      <p:cBhvr>
                                        <p:cTn id="75" dur="1" fill="hold">
                                          <p:stCondLst>
                                            <p:cond delay="0"/>
                                          </p:stCondLst>
                                        </p:cTn>
                                        <p:tgtEl>
                                          <p:spTgt spid="74">
                                            <p:txEl>
                                              <p:pRg st="0" end="0"/>
                                            </p:txEl>
                                          </p:spTgt>
                                        </p:tgtEl>
                                        <p:attrNameLst>
                                          <p:attrName>style.visibility</p:attrName>
                                        </p:attrNameLst>
                                      </p:cBhvr>
                                      <p:to>
                                        <p:strVal val="visible"/>
                                      </p:to>
                                    </p:set>
                                    <p:anim calcmode="lin" valueType="num">
                                      <p:cBhvr>
                                        <p:cTn id="76" dur="500" fill="hold"/>
                                        <p:tgtEl>
                                          <p:spTgt spid="74">
                                            <p:txEl>
                                              <p:pRg st="0" end="0"/>
                                            </p:txEl>
                                          </p:spTgt>
                                        </p:tgtEl>
                                        <p:attrNameLst>
                                          <p:attrName>ppt_w</p:attrName>
                                        </p:attrNameLst>
                                      </p:cBhvr>
                                      <p:tavLst>
                                        <p:tav tm="0">
                                          <p:val>
                                            <p:strVal val="#ppt_w*0.05"/>
                                          </p:val>
                                        </p:tav>
                                        <p:tav tm="100000">
                                          <p:val>
                                            <p:strVal val="#ppt_w"/>
                                          </p:val>
                                        </p:tav>
                                      </p:tavLst>
                                    </p:anim>
                                    <p:anim calcmode="lin" valueType="num">
                                      <p:cBhvr>
                                        <p:cTn id="77" dur="500" fill="hold"/>
                                        <p:tgtEl>
                                          <p:spTgt spid="74">
                                            <p:txEl>
                                              <p:pRg st="0" end="0"/>
                                            </p:txEl>
                                          </p:spTgt>
                                        </p:tgtEl>
                                        <p:attrNameLst>
                                          <p:attrName>ppt_h</p:attrName>
                                        </p:attrNameLst>
                                      </p:cBhvr>
                                      <p:tavLst>
                                        <p:tav tm="0">
                                          <p:val>
                                            <p:strVal val="#ppt_h"/>
                                          </p:val>
                                        </p:tav>
                                        <p:tav tm="100000">
                                          <p:val>
                                            <p:strVal val="#ppt_h"/>
                                          </p:val>
                                        </p:tav>
                                      </p:tavLst>
                                    </p:anim>
                                    <p:anim calcmode="lin" valueType="num">
                                      <p:cBhvr>
                                        <p:cTn id="78" dur="500" fill="hold"/>
                                        <p:tgtEl>
                                          <p:spTgt spid="74">
                                            <p:txEl>
                                              <p:pRg st="0" end="0"/>
                                            </p:txEl>
                                          </p:spTgt>
                                        </p:tgtEl>
                                        <p:attrNameLst>
                                          <p:attrName>ppt_x</p:attrName>
                                        </p:attrNameLst>
                                      </p:cBhvr>
                                      <p:tavLst>
                                        <p:tav tm="0">
                                          <p:val>
                                            <p:strVal val="#ppt_x-.2"/>
                                          </p:val>
                                        </p:tav>
                                        <p:tav tm="100000">
                                          <p:val>
                                            <p:strVal val="#ppt_x"/>
                                          </p:val>
                                        </p:tav>
                                      </p:tavLst>
                                    </p:anim>
                                    <p:anim calcmode="lin" valueType="num">
                                      <p:cBhvr>
                                        <p:cTn id="79" dur="500" fill="hold"/>
                                        <p:tgtEl>
                                          <p:spTgt spid="74">
                                            <p:txEl>
                                              <p:pRg st="0" end="0"/>
                                            </p:txEl>
                                          </p:spTgt>
                                        </p:tgtEl>
                                        <p:attrNameLst>
                                          <p:attrName>ppt_y</p:attrName>
                                        </p:attrNameLst>
                                      </p:cBhvr>
                                      <p:tavLst>
                                        <p:tav tm="0">
                                          <p:val>
                                            <p:strVal val="#ppt_y"/>
                                          </p:val>
                                        </p:tav>
                                        <p:tav tm="100000">
                                          <p:val>
                                            <p:strVal val="#ppt_y"/>
                                          </p:val>
                                        </p:tav>
                                      </p:tavLst>
                                    </p:anim>
                                    <p:animEffect transition="in" filter="fade">
                                      <p:cBhvr>
                                        <p:cTn id="80" dur="500"/>
                                        <p:tgtEl>
                                          <p:spTgt spid="74">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0" presetClass="entr" presetSubtype="0" fill="hold" grpId="0" nodeType="clickEffect">
                                  <p:stCondLst>
                                    <p:cond delay="0"/>
                                  </p:stCondLst>
                                  <p:childTnLst>
                                    <p:set>
                                      <p:cBhvr>
                                        <p:cTn id="84" dur="1" fill="hold">
                                          <p:stCondLst>
                                            <p:cond delay="0"/>
                                          </p:stCondLst>
                                        </p:cTn>
                                        <p:tgtEl>
                                          <p:spTgt spid="88093"/>
                                        </p:tgtEl>
                                        <p:attrNameLst>
                                          <p:attrName>style.visibility</p:attrName>
                                        </p:attrNameLst>
                                      </p:cBhvr>
                                      <p:to>
                                        <p:strVal val="visible"/>
                                      </p:to>
                                    </p:set>
                                    <p:animEffect transition="in" filter="wedge">
                                      <p:cBhvr>
                                        <p:cTn id="85" dur="2000"/>
                                        <p:tgtEl>
                                          <p:spTgt spid="88093"/>
                                        </p:tgtEl>
                                      </p:cBhvr>
                                    </p:animEffect>
                                  </p:childTnLst>
                                </p:cTn>
                              </p:par>
                              <p:par>
                                <p:cTn id="86" presetID="20" presetClass="entr" presetSubtype="0" fill="hold" nodeType="with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wedge">
                                      <p:cBhvr>
                                        <p:cTn id="88" dur="2000"/>
                                        <p:tgtEl>
                                          <p:spTgt spid="4"/>
                                        </p:tgtEl>
                                      </p:cBhvr>
                                    </p:animEffect>
                                  </p:childTnLst>
                                </p:cTn>
                              </p:par>
                            </p:childTnLst>
                          </p:cTn>
                        </p:par>
                      </p:childTnLst>
                    </p:cTn>
                  </p:par>
                  <p:par>
                    <p:cTn id="89" fill="hold">
                      <p:stCondLst>
                        <p:cond delay="indefinite"/>
                      </p:stCondLst>
                      <p:childTnLst>
                        <p:par>
                          <p:cTn id="90" fill="hold">
                            <p:stCondLst>
                              <p:cond delay="0"/>
                            </p:stCondLst>
                            <p:childTnLst>
                              <p:par>
                                <p:cTn id="91" presetID="54" presetClass="entr" presetSubtype="0" accel="100000" fill="hold" grpId="0" nodeType="clickEffect">
                                  <p:stCondLst>
                                    <p:cond delay="0"/>
                                  </p:stCondLst>
                                  <p:childTnLst>
                                    <p:set>
                                      <p:cBhvr>
                                        <p:cTn id="92" dur="1" fill="hold">
                                          <p:stCondLst>
                                            <p:cond delay="0"/>
                                          </p:stCondLst>
                                        </p:cTn>
                                        <p:tgtEl>
                                          <p:spTgt spid="75"/>
                                        </p:tgtEl>
                                        <p:attrNameLst>
                                          <p:attrName>style.visibility</p:attrName>
                                        </p:attrNameLst>
                                      </p:cBhvr>
                                      <p:to>
                                        <p:strVal val="visible"/>
                                      </p:to>
                                    </p:set>
                                    <p:anim calcmode="lin" valueType="num">
                                      <p:cBhvr>
                                        <p:cTn id="93" dur="500" fill="hold"/>
                                        <p:tgtEl>
                                          <p:spTgt spid="75"/>
                                        </p:tgtEl>
                                        <p:attrNameLst>
                                          <p:attrName>ppt_w</p:attrName>
                                        </p:attrNameLst>
                                      </p:cBhvr>
                                      <p:tavLst>
                                        <p:tav tm="0">
                                          <p:val>
                                            <p:strVal val="#ppt_w*0.05"/>
                                          </p:val>
                                        </p:tav>
                                        <p:tav tm="100000">
                                          <p:val>
                                            <p:strVal val="#ppt_w"/>
                                          </p:val>
                                        </p:tav>
                                      </p:tavLst>
                                    </p:anim>
                                    <p:anim calcmode="lin" valueType="num">
                                      <p:cBhvr>
                                        <p:cTn id="94" dur="500" fill="hold"/>
                                        <p:tgtEl>
                                          <p:spTgt spid="75"/>
                                        </p:tgtEl>
                                        <p:attrNameLst>
                                          <p:attrName>ppt_h</p:attrName>
                                        </p:attrNameLst>
                                      </p:cBhvr>
                                      <p:tavLst>
                                        <p:tav tm="0">
                                          <p:val>
                                            <p:strVal val="#ppt_h"/>
                                          </p:val>
                                        </p:tav>
                                        <p:tav tm="100000">
                                          <p:val>
                                            <p:strVal val="#ppt_h"/>
                                          </p:val>
                                        </p:tav>
                                      </p:tavLst>
                                    </p:anim>
                                    <p:anim calcmode="lin" valueType="num">
                                      <p:cBhvr>
                                        <p:cTn id="95" dur="500" fill="hold"/>
                                        <p:tgtEl>
                                          <p:spTgt spid="75"/>
                                        </p:tgtEl>
                                        <p:attrNameLst>
                                          <p:attrName>ppt_x</p:attrName>
                                        </p:attrNameLst>
                                      </p:cBhvr>
                                      <p:tavLst>
                                        <p:tav tm="0">
                                          <p:val>
                                            <p:strVal val="#ppt_x-.2"/>
                                          </p:val>
                                        </p:tav>
                                        <p:tav tm="100000">
                                          <p:val>
                                            <p:strVal val="#ppt_x"/>
                                          </p:val>
                                        </p:tav>
                                      </p:tavLst>
                                    </p:anim>
                                    <p:anim calcmode="lin" valueType="num">
                                      <p:cBhvr>
                                        <p:cTn id="96" dur="500" fill="hold"/>
                                        <p:tgtEl>
                                          <p:spTgt spid="75"/>
                                        </p:tgtEl>
                                        <p:attrNameLst>
                                          <p:attrName>ppt_y</p:attrName>
                                        </p:attrNameLst>
                                      </p:cBhvr>
                                      <p:tavLst>
                                        <p:tav tm="0">
                                          <p:val>
                                            <p:strVal val="#ppt_y"/>
                                          </p:val>
                                        </p:tav>
                                        <p:tav tm="100000">
                                          <p:val>
                                            <p:strVal val="#ppt_y"/>
                                          </p:val>
                                        </p:tav>
                                      </p:tavLst>
                                    </p:anim>
                                    <p:animEffect transition="in" filter="fade">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54" presetClass="entr" presetSubtype="0" accel="100000" fill="hold" nodeType="clickEffect">
                                  <p:stCondLst>
                                    <p:cond delay="0"/>
                                  </p:stCondLst>
                                  <p:childTnLst>
                                    <p:set>
                                      <p:cBhvr>
                                        <p:cTn id="101" dur="1" fill="hold">
                                          <p:stCondLst>
                                            <p:cond delay="0"/>
                                          </p:stCondLst>
                                        </p:cTn>
                                        <p:tgtEl>
                                          <p:spTgt spid="76">
                                            <p:txEl>
                                              <p:pRg st="0" end="0"/>
                                            </p:txEl>
                                          </p:spTgt>
                                        </p:tgtEl>
                                        <p:attrNameLst>
                                          <p:attrName>style.visibility</p:attrName>
                                        </p:attrNameLst>
                                      </p:cBhvr>
                                      <p:to>
                                        <p:strVal val="visible"/>
                                      </p:to>
                                    </p:set>
                                    <p:anim calcmode="lin" valueType="num">
                                      <p:cBhvr>
                                        <p:cTn id="102" dur="500" fill="hold"/>
                                        <p:tgtEl>
                                          <p:spTgt spid="76">
                                            <p:txEl>
                                              <p:pRg st="0" end="0"/>
                                            </p:txEl>
                                          </p:spTgt>
                                        </p:tgtEl>
                                        <p:attrNameLst>
                                          <p:attrName>ppt_w</p:attrName>
                                        </p:attrNameLst>
                                      </p:cBhvr>
                                      <p:tavLst>
                                        <p:tav tm="0">
                                          <p:val>
                                            <p:strVal val="#ppt_w*0.05"/>
                                          </p:val>
                                        </p:tav>
                                        <p:tav tm="100000">
                                          <p:val>
                                            <p:strVal val="#ppt_w"/>
                                          </p:val>
                                        </p:tav>
                                      </p:tavLst>
                                    </p:anim>
                                    <p:anim calcmode="lin" valueType="num">
                                      <p:cBhvr>
                                        <p:cTn id="103" dur="500" fill="hold"/>
                                        <p:tgtEl>
                                          <p:spTgt spid="76">
                                            <p:txEl>
                                              <p:pRg st="0" end="0"/>
                                            </p:txEl>
                                          </p:spTgt>
                                        </p:tgtEl>
                                        <p:attrNameLst>
                                          <p:attrName>ppt_h</p:attrName>
                                        </p:attrNameLst>
                                      </p:cBhvr>
                                      <p:tavLst>
                                        <p:tav tm="0">
                                          <p:val>
                                            <p:strVal val="#ppt_h"/>
                                          </p:val>
                                        </p:tav>
                                        <p:tav tm="100000">
                                          <p:val>
                                            <p:strVal val="#ppt_h"/>
                                          </p:val>
                                        </p:tav>
                                      </p:tavLst>
                                    </p:anim>
                                    <p:anim calcmode="lin" valueType="num">
                                      <p:cBhvr>
                                        <p:cTn id="104" dur="500" fill="hold"/>
                                        <p:tgtEl>
                                          <p:spTgt spid="76">
                                            <p:txEl>
                                              <p:pRg st="0" end="0"/>
                                            </p:txEl>
                                          </p:spTgt>
                                        </p:tgtEl>
                                        <p:attrNameLst>
                                          <p:attrName>ppt_x</p:attrName>
                                        </p:attrNameLst>
                                      </p:cBhvr>
                                      <p:tavLst>
                                        <p:tav tm="0">
                                          <p:val>
                                            <p:strVal val="#ppt_x-.2"/>
                                          </p:val>
                                        </p:tav>
                                        <p:tav tm="100000">
                                          <p:val>
                                            <p:strVal val="#ppt_x"/>
                                          </p:val>
                                        </p:tav>
                                      </p:tavLst>
                                    </p:anim>
                                    <p:anim calcmode="lin" valueType="num">
                                      <p:cBhvr>
                                        <p:cTn id="105" dur="500" fill="hold"/>
                                        <p:tgtEl>
                                          <p:spTgt spid="76">
                                            <p:txEl>
                                              <p:pRg st="0" end="0"/>
                                            </p:txEl>
                                          </p:spTgt>
                                        </p:tgtEl>
                                        <p:attrNameLst>
                                          <p:attrName>ppt_y</p:attrName>
                                        </p:attrNameLst>
                                      </p:cBhvr>
                                      <p:tavLst>
                                        <p:tav tm="0">
                                          <p:val>
                                            <p:strVal val="#ppt_y"/>
                                          </p:val>
                                        </p:tav>
                                        <p:tav tm="100000">
                                          <p:val>
                                            <p:strVal val="#ppt_y"/>
                                          </p:val>
                                        </p:tav>
                                      </p:tavLst>
                                    </p:anim>
                                    <p:animEffect transition="in" filter="fade">
                                      <p:cBhvr>
                                        <p:cTn id="106"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6" grpId="0" animBg="1"/>
      <p:bldP spid="67" grpId="0" animBg="1"/>
      <p:bldP spid="88093" grpId="0"/>
      <p:bldP spid="69" grpId="0" animBg="1"/>
      <p:bldP spid="71" grpId="0" animBg="1"/>
      <p:bldP spid="72" grpId="0"/>
      <p:bldP spid="73" grpId="0" animBg="1"/>
      <p:bldP spid="75" grpId="0" animBg="1"/>
      <p:bldP spid="3" grpId="0" bldLvl="0" animBg="1"/>
    </p:bldLst>
  </p:timing>
</p:sld>
</file>

<file path=ppt/tags/tag1.xml><?xml version="1.0" encoding="utf-8"?>
<p:tagLst xmlns:p="http://schemas.openxmlformats.org/presentationml/2006/main">
  <p:tag name="PA" val="v5.2.8"/>
</p:tagLst>
</file>

<file path=ppt/tags/tag10.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KSO_WM_SLIDE_MODEL_TYPE" val="timeline"/>
</p:tagLst>
</file>

<file path=ppt/tags/tag20.xml><?xml version="1.0" encoding="utf-8"?>
<p:tagLst xmlns:p="http://schemas.openxmlformats.org/presentationml/2006/main">
  <p:tag name="PA" val="v5.2.9"/>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23496325654_1_1"/>
</p:tagLst>
</file>

<file path=ppt/tags/tag4.xml><?xml version="1.0" encoding="utf-8"?>
<p:tagLst xmlns:p="http://schemas.openxmlformats.org/presentationml/2006/main">
  <p:tag name="KSO_WM_UNIT_PLACING_PICTURE_USER_VIEWPORT" val="{&quot;height&quot;:6244,&quot;width&quot;:9531}"/>
</p:tagLst>
</file>

<file path=ppt/tags/tag5.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heme/theme1.xml><?xml version="1.0" encoding="utf-8"?>
<a:theme xmlns:a="http://schemas.openxmlformats.org/drawingml/2006/main" name="涂豆思">
  <a:themeElements>
    <a:clrScheme name="涂豆思">
      <a:dk1>
        <a:sysClr val="windowText" lastClr="000000"/>
      </a:dk1>
      <a:lt1>
        <a:sysClr val="window" lastClr="FFFFFF"/>
      </a:lt1>
      <a:dk2>
        <a:srgbClr val="44546A"/>
      </a:dk2>
      <a:lt2>
        <a:srgbClr val="E7E6E6"/>
      </a:lt2>
      <a:accent1>
        <a:srgbClr val="C00000"/>
      </a:accent1>
      <a:accent2>
        <a:srgbClr val="FFEDC2"/>
      </a:accent2>
      <a:accent3>
        <a:srgbClr val="A5A5A5"/>
      </a:accent3>
      <a:accent4>
        <a:srgbClr val="C00000"/>
      </a:accent4>
      <a:accent5>
        <a:srgbClr val="7F7F7F"/>
      </a:accent5>
      <a:accent6>
        <a:srgbClr val="FFEDC2"/>
      </a:accent6>
      <a:hlink>
        <a:srgbClr val="C00000"/>
      </a:hlink>
      <a:folHlink>
        <a:srgbClr val="C00000"/>
      </a:folHlink>
    </a:clrScheme>
    <a:fontScheme name="涂豆思">
      <a:majorFont>
        <a:latin typeface="阿里巴巴普惠体 Light"/>
        <a:ea typeface="阿里巴巴普惠体"/>
        <a:cs typeface=""/>
      </a:majorFont>
      <a:minorFont>
        <a:latin typeface="阿里巴巴普惠体 Light"/>
        <a:ea typeface="阿里巴巴普惠体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9395</Words>
  <Application>WPS 演示</Application>
  <PresentationFormat>自定义</PresentationFormat>
  <Paragraphs>713</Paragraphs>
  <Slides>60</Slides>
  <Notes>46</Notes>
  <HiddenSlides>0</HiddenSlides>
  <MMClips>0</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60</vt:i4>
      </vt:variant>
    </vt:vector>
  </HeadingPairs>
  <TitlesOfParts>
    <vt:vector size="95" baseType="lpstr">
      <vt:lpstr>Arial</vt:lpstr>
      <vt:lpstr>宋体</vt:lpstr>
      <vt:lpstr>Wingdings</vt:lpstr>
      <vt:lpstr>阿里巴巴普惠体</vt:lpstr>
      <vt:lpstr>阿里巴巴普惠体 Light</vt:lpstr>
      <vt:lpstr>Times New Roman</vt:lpstr>
      <vt:lpstr>方正粗黑宋简体</vt:lpstr>
      <vt:lpstr>腾祥铁山楷书简</vt:lpstr>
      <vt:lpstr>Calibri</vt:lpstr>
      <vt:lpstr>微软雅黑</vt:lpstr>
      <vt:lpstr>方正小标宋简体</vt:lpstr>
      <vt:lpstr>方正北魏楷书简体</vt:lpstr>
      <vt:lpstr>仿宋</vt:lpstr>
      <vt:lpstr>思源黑体 CN Normal</vt:lpstr>
      <vt:lpstr>仿宋_GB2312</vt:lpstr>
      <vt:lpstr>Helvetica</vt:lpstr>
      <vt:lpstr>楷体_GB2312</vt:lpstr>
      <vt:lpstr>方正行楷简体</vt:lpstr>
      <vt:lpstr>黑体</vt:lpstr>
      <vt:lpstr>方正北魏楷书_GBK</vt:lpstr>
      <vt:lpstr>Arial Unicode MS</vt:lpstr>
      <vt:lpstr>Wingdings</vt:lpstr>
      <vt:lpstr>创艺简标宋</vt:lpstr>
      <vt:lpstr>楷体</vt:lpstr>
      <vt:lpstr>思源黑体 CN Light</vt:lpstr>
      <vt:lpstr>华文行楷</vt:lpstr>
      <vt:lpstr>等线</vt:lpstr>
      <vt:lpstr>华文中宋</vt:lpstr>
      <vt:lpstr>华文楷体</vt:lpstr>
      <vt:lpstr>Tahoma</vt:lpstr>
      <vt:lpstr>Arial</vt:lpstr>
      <vt:lpstr>华文细黑</vt:lpstr>
      <vt:lpstr>MS PGothic</vt:lpstr>
      <vt:lpstr>新宋体</vt:lpstr>
      <vt:lpstr>涂豆思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dell</cp:lastModifiedBy>
  <cp:revision>165</cp:revision>
  <dcterms:created xsi:type="dcterms:W3CDTF">2020-09-13T02:16:00Z</dcterms:created>
  <dcterms:modified xsi:type="dcterms:W3CDTF">2021-09-24T12:16:33Z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KSOSaveFontToCloudKey">
    <vt:lpwstr>444832547_embed</vt:lpwstr>
  </property>
  <property fmtid="{D5CDD505-2E9C-101B-9397-08002B2CF9AE}" pid="4" name="ICV">
    <vt:lpwstr>52284AB5C42B442BAE110263FC6F3451</vt:lpwstr>
  </property>
</Properties>
</file>